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714" r:id="rId6"/>
    <p:sldMasterId id="2147483741" r:id="rId7"/>
    <p:sldMasterId id="2147483769" r:id="rId8"/>
    <p:sldMasterId id="2147483798" r:id="rId9"/>
    <p:sldMasterId id="2147483825" r:id="rId10"/>
  </p:sldMasterIdLst>
  <p:notesMasterIdLst>
    <p:notesMasterId r:id="rId49"/>
  </p:notesMasterIdLst>
  <p:sldIdLst>
    <p:sldId id="256" r:id="rId11"/>
    <p:sldId id="258" r:id="rId12"/>
    <p:sldId id="259" r:id="rId13"/>
    <p:sldId id="295" r:id="rId14"/>
    <p:sldId id="289" r:id="rId15"/>
    <p:sldId id="279" r:id="rId16"/>
    <p:sldId id="317" r:id="rId17"/>
    <p:sldId id="260" r:id="rId18"/>
    <p:sldId id="322" r:id="rId19"/>
    <p:sldId id="321" r:id="rId20"/>
    <p:sldId id="334" r:id="rId21"/>
    <p:sldId id="323" r:id="rId22"/>
    <p:sldId id="335" r:id="rId23"/>
    <p:sldId id="325" r:id="rId24"/>
    <p:sldId id="340" r:id="rId25"/>
    <p:sldId id="341" r:id="rId26"/>
    <p:sldId id="342" r:id="rId27"/>
    <p:sldId id="324" r:id="rId28"/>
    <p:sldId id="343" r:id="rId29"/>
    <p:sldId id="344" r:id="rId30"/>
    <p:sldId id="345" r:id="rId31"/>
    <p:sldId id="346" r:id="rId32"/>
    <p:sldId id="347" r:id="rId33"/>
    <p:sldId id="349" r:id="rId34"/>
    <p:sldId id="350" r:id="rId35"/>
    <p:sldId id="351" r:id="rId36"/>
    <p:sldId id="352" r:id="rId37"/>
    <p:sldId id="353" r:id="rId38"/>
    <p:sldId id="354" r:id="rId39"/>
    <p:sldId id="328" r:id="rId40"/>
    <p:sldId id="355" r:id="rId41"/>
    <p:sldId id="356" r:id="rId42"/>
    <p:sldId id="357" r:id="rId43"/>
    <p:sldId id="358" r:id="rId44"/>
    <p:sldId id="359" r:id="rId45"/>
    <p:sldId id="331" r:id="rId46"/>
    <p:sldId id="361" r:id="rId47"/>
    <p:sldId id="33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rija Sathyamurthy" initials="GS" lastIdx="10" clrIdx="0">
    <p:extLst>
      <p:ext uri="{19B8F6BF-5375-455C-9EA6-DF929625EA0E}">
        <p15:presenceInfo xmlns:p15="http://schemas.microsoft.com/office/powerpoint/2012/main" userId="S-1-5-21-2127521184-1604012920-1887927527-136929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1139" autoAdjust="0"/>
  </p:normalViewPr>
  <p:slideViewPr>
    <p:cSldViewPr snapToGrid="0">
      <p:cViewPr varScale="1">
        <p:scale>
          <a:sx n="62" d="100"/>
          <a:sy n="62" d="100"/>
        </p:scale>
        <p:origin x="753"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FB632B-1071-4BD7-95C1-8139F0AF8D4B}" type="doc">
      <dgm:prSet loTypeId="urn:microsoft.com/office/officeart/2005/8/layout/chevron1" loCatId="process" qsTypeId="urn:microsoft.com/office/officeart/2005/8/quickstyle/simple1" qsCatId="simple" csTypeId="urn:microsoft.com/office/officeart/2005/8/colors/colorful2" csCatId="colorful" phldr="1"/>
      <dgm:spPr/>
    </dgm:pt>
    <dgm:pt modelId="{05CB1264-6211-4596-B3FD-72A9D3B6B772}">
      <dgm:prSet phldrT="[Text]"/>
      <dgm:spPr/>
      <dgm:t>
        <a:bodyPr/>
        <a:lstStyle/>
        <a:p>
          <a:r>
            <a:rPr lang="en-US" dirty="0"/>
            <a:t>Validate</a:t>
          </a:r>
        </a:p>
      </dgm:t>
    </dgm:pt>
    <dgm:pt modelId="{59AE22E7-7894-4F99-8EC3-F9D8E46AA90A}" type="parTrans" cxnId="{418B22F3-6CBE-4F8A-8BAF-0AEDD5201606}">
      <dgm:prSet/>
      <dgm:spPr/>
      <dgm:t>
        <a:bodyPr/>
        <a:lstStyle/>
        <a:p>
          <a:endParaRPr lang="en-US"/>
        </a:p>
      </dgm:t>
    </dgm:pt>
    <dgm:pt modelId="{51593070-88CF-4C78-BD3C-1B2AFDC60D2C}" type="sibTrans" cxnId="{418B22F3-6CBE-4F8A-8BAF-0AEDD5201606}">
      <dgm:prSet/>
      <dgm:spPr/>
      <dgm:t>
        <a:bodyPr/>
        <a:lstStyle/>
        <a:p>
          <a:endParaRPr lang="en-US"/>
        </a:p>
      </dgm:t>
    </dgm:pt>
    <dgm:pt modelId="{2B90BC89-BC22-4C71-8DFB-19DEC5FE9104}">
      <dgm:prSet phldrT="[Text]"/>
      <dgm:spPr/>
      <dgm:t>
        <a:bodyPr/>
        <a:lstStyle/>
        <a:p>
          <a:r>
            <a:rPr lang="en-US" dirty="0"/>
            <a:t>Extract</a:t>
          </a:r>
        </a:p>
      </dgm:t>
    </dgm:pt>
    <dgm:pt modelId="{5C6C20D2-A881-4EEE-9FB0-7277AE9DB077}" type="parTrans" cxnId="{88A46572-7D17-46CF-A8B0-F0EC6BA2CAC7}">
      <dgm:prSet/>
      <dgm:spPr/>
      <dgm:t>
        <a:bodyPr/>
        <a:lstStyle/>
        <a:p>
          <a:endParaRPr lang="en-US"/>
        </a:p>
      </dgm:t>
    </dgm:pt>
    <dgm:pt modelId="{B08FB7E2-26F9-4D0B-A4A0-57A70D2B2FE8}" type="sibTrans" cxnId="{88A46572-7D17-46CF-A8B0-F0EC6BA2CAC7}">
      <dgm:prSet/>
      <dgm:spPr/>
      <dgm:t>
        <a:bodyPr/>
        <a:lstStyle/>
        <a:p>
          <a:endParaRPr lang="en-US"/>
        </a:p>
      </dgm:t>
    </dgm:pt>
    <dgm:pt modelId="{742C0F87-A6C4-4669-8BD0-DD4616C08074}">
      <dgm:prSet phldrT="[Text]"/>
      <dgm:spPr/>
      <dgm:t>
        <a:bodyPr/>
        <a:lstStyle/>
        <a:p>
          <a:r>
            <a:rPr lang="en-US" dirty="0"/>
            <a:t>Transform</a:t>
          </a:r>
        </a:p>
      </dgm:t>
    </dgm:pt>
    <dgm:pt modelId="{AE32694F-90A8-42DD-B090-07AF1D4D7DB2}" type="parTrans" cxnId="{523A5AE2-CFA2-45EC-8C06-66B991849D03}">
      <dgm:prSet/>
      <dgm:spPr/>
      <dgm:t>
        <a:bodyPr/>
        <a:lstStyle/>
        <a:p>
          <a:endParaRPr lang="en-US"/>
        </a:p>
      </dgm:t>
    </dgm:pt>
    <dgm:pt modelId="{9F6DEC1B-10BB-4B31-A9AC-3FCFFDEF7F06}" type="sibTrans" cxnId="{523A5AE2-CFA2-45EC-8C06-66B991849D03}">
      <dgm:prSet/>
      <dgm:spPr/>
      <dgm:t>
        <a:bodyPr/>
        <a:lstStyle/>
        <a:p>
          <a:endParaRPr lang="en-US"/>
        </a:p>
      </dgm:t>
    </dgm:pt>
    <dgm:pt modelId="{A58D1592-DEBF-41F1-AEF4-DF2EDA8E64F6}">
      <dgm:prSet phldrT="[Text]"/>
      <dgm:spPr/>
      <dgm:t>
        <a:bodyPr/>
        <a:lstStyle/>
        <a:p>
          <a:r>
            <a:rPr lang="en-US" dirty="0"/>
            <a:t>Enrich</a:t>
          </a:r>
        </a:p>
      </dgm:t>
    </dgm:pt>
    <dgm:pt modelId="{C14383DC-4C24-43F7-870D-D50F2A11BC08}" type="parTrans" cxnId="{F6A19951-E824-4ABE-9446-75A08A0FCC30}">
      <dgm:prSet/>
      <dgm:spPr/>
      <dgm:t>
        <a:bodyPr/>
        <a:lstStyle/>
        <a:p>
          <a:endParaRPr lang="en-US"/>
        </a:p>
      </dgm:t>
    </dgm:pt>
    <dgm:pt modelId="{9E718293-A6DD-45C2-9250-F3BF0F3D05AA}" type="sibTrans" cxnId="{F6A19951-E824-4ABE-9446-75A08A0FCC30}">
      <dgm:prSet/>
      <dgm:spPr/>
      <dgm:t>
        <a:bodyPr/>
        <a:lstStyle/>
        <a:p>
          <a:endParaRPr lang="en-US"/>
        </a:p>
      </dgm:t>
    </dgm:pt>
    <dgm:pt modelId="{13A5F409-526B-41B0-BD3F-E197FF479BAC}">
      <dgm:prSet phldrT="[Text]"/>
      <dgm:spPr/>
      <dgm:t>
        <a:bodyPr/>
        <a:lstStyle/>
        <a:p>
          <a:r>
            <a:rPr lang="en-US" dirty="0"/>
            <a:t>Route</a:t>
          </a:r>
        </a:p>
      </dgm:t>
    </dgm:pt>
    <dgm:pt modelId="{3FF29870-762C-4620-B502-48228E284E6D}" type="parTrans" cxnId="{84DFEF71-C249-4C94-A773-442437ABB0C5}">
      <dgm:prSet/>
      <dgm:spPr/>
      <dgm:t>
        <a:bodyPr/>
        <a:lstStyle/>
        <a:p>
          <a:endParaRPr lang="en-US"/>
        </a:p>
      </dgm:t>
    </dgm:pt>
    <dgm:pt modelId="{5BFBE715-CB7C-40AD-864F-CB328920E101}" type="sibTrans" cxnId="{84DFEF71-C249-4C94-A773-442437ABB0C5}">
      <dgm:prSet/>
      <dgm:spPr/>
      <dgm:t>
        <a:bodyPr/>
        <a:lstStyle/>
        <a:p>
          <a:endParaRPr lang="en-US"/>
        </a:p>
      </dgm:t>
    </dgm:pt>
    <dgm:pt modelId="{ED8BEB87-B6F9-4563-AC81-16AAF23130A9}">
      <dgm:prSet phldrT="[Text]"/>
      <dgm:spPr/>
      <dgm:t>
        <a:bodyPr/>
        <a:lstStyle/>
        <a:p>
          <a:pPr>
            <a:buFontTx/>
            <a:buNone/>
          </a:pPr>
          <a:r>
            <a:rPr lang="en-US" dirty="0"/>
            <a:t> XML Validation</a:t>
          </a:r>
        </a:p>
      </dgm:t>
    </dgm:pt>
    <dgm:pt modelId="{BD043EE0-B332-4FD5-8FD1-3A8A1838B713}" type="parTrans" cxnId="{AC25E73B-3C22-4258-9A8B-BC47F3A58804}">
      <dgm:prSet/>
      <dgm:spPr/>
      <dgm:t>
        <a:bodyPr/>
        <a:lstStyle/>
        <a:p>
          <a:endParaRPr lang="en-US"/>
        </a:p>
      </dgm:t>
    </dgm:pt>
    <dgm:pt modelId="{DB14AD58-C9A5-4F2C-98A7-599295858D50}" type="sibTrans" cxnId="{AC25E73B-3C22-4258-9A8B-BC47F3A58804}">
      <dgm:prSet/>
      <dgm:spPr/>
      <dgm:t>
        <a:bodyPr/>
        <a:lstStyle/>
        <a:p>
          <a:endParaRPr lang="en-US"/>
        </a:p>
      </dgm:t>
    </dgm:pt>
    <dgm:pt modelId="{819A16B5-5DF6-495B-9FC0-78ED87DCE3FD}">
      <dgm:prSet phldrT="[Text]"/>
      <dgm:spPr/>
      <dgm:t>
        <a:bodyPr/>
        <a:lstStyle/>
        <a:p>
          <a:pPr>
            <a:buFontTx/>
            <a:buNone/>
          </a:pPr>
          <a:r>
            <a:rPr lang="en-US" dirty="0"/>
            <a:t>@</a:t>
          </a:r>
          <a:r>
            <a:rPr lang="en-US" dirty="0" err="1"/>
            <a:t>xpath</a:t>
          </a:r>
          <a:endParaRPr lang="en-US" dirty="0"/>
        </a:p>
      </dgm:t>
    </dgm:pt>
    <dgm:pt modelId="{ED2D8E8E-3BF7-42B4-9CCF-B5AFD1543DD1}" type="parTrans" cxnId="{D4B57F77-5B68-49BC-BCC6-2D9973EECBC8}">
      <dgm:prSet/>
      <dgm:spPr/>
      <dgm:t>
        <a:bodyPr/>
        <a:lstStyle/>
        <a:p>
          <a:endParaRPr lang="en-US"/>
        </a:p>
      </dgm:t>
    </dgm:pt>
    <dgm:pt modelId="{0006E78F-E00E-4C9B-BCD0-9549C25B8C11}" type="sibTrans" cxnId="{D4B57F77-5B68-49BC-BCC6-2D9973EECBC8}">
      <dgm:prSet/>
      <dgm:spPr/>
      <dgm:t>
        <a:bodyPr/>
        <a:lstStyle/>
        <a:p>
          <a:endParaRPr lang="en-US"/>
        </a:p>
      </dgm:t>
    </dgm:pt>
    <dgm:pt modelId="{AB6F57D9-8C9D-475B-B8B6-6945DD1D8007}">
      <dgm:prSet phldrT="[Text]"/>
      <dgm:spPr/>
      <dgm:t>
        <a:bodyPr/>
        <a:lstStyle/>
        <a:p>
          <a:pPr>
            <a:buFontTx/>
            <a:buNone/>
          </a:pPr>
          <a:r>
            <a:rPr lang="en-US" dirty="0"/>
            <a:t>XSL Transform</a:t>
          </a:r>
        </a:p>
      </dgm:t>
    </dgm:pt>
    <dgm:pt modelId="{5E32FF44-01FB-4B36-A3B7-AE9CB1FE9525}" type="parTrans" cxnId="{3BCD1A34-4465-46CB-A3F7-71713608DA75}">
      <dgm:prSet/>
      <dgm:spPr/>
      <dgm:t>
        <a:bodyPr/>
        <a:lstStyle/>
        <a:p>
          <a:endParaRPr lang="en-US"/>
        </a:p>
      </dgm:t>
    </dgm:pt>
    <dgm:pt modelId="{57D593F8-5FF8-45F4-9469-9EC682EB4F8A}" type="sibTrans" cxnId="{3BCD1A34-4465-46CB-A3F7-71713608DA75}">
      <dgm:prSet/>
      <dgm:spPr/>
      <dgm:t>
        <a:bodyPr/>
        <a:lstStyle/>
        <a:p>
          <a:endParaRPr lang="en-US"/>
        </a:p>
      </dgm:t>
    </dgm:pt>
    <dgm:pt modelId="{4BE4123B-BB19-440D-B13C-254D18AAD1A4}">
      <dgm:prSet phldrT="[Text]"/>
      <dgm:spPr/>
      <dgm:t>
        <a:bodyPr/>
        <a:lstStyle/>
        <a:p>
          <a:pPr>
            <a:buFontTx/>
            <a:buNone/>
          </a:pPr>
          <a:r>
            <a:rPr lang="en-US" dirty="0"/>
            <a:t>Compose</a:t>
          </a:r>
        </a:p>
      </dgm:t>
    </dgm:pt>
    <dgm:pt modelId="{0C36977B-ECDB-4754-917D-8DE45A2FC366}" type="parTrans" cxnId="{035B54C6-FE17-4762-987E-6B32C2CE3054}">
      <dgm:prSet/>
      <dgm:spPr/>
      <dgm:t>
        <a:bodyPr/>
        <a:lstStyle/>
        <a:p>
          <a:endParaRPr lang="en-US"/>
        </a:p>
      </dgm:t>
    </dgm:pt>
    <dgm:pt modelId="{F45BAE52-6E6E-4B3C-9FF3-696EE2E1813E}" type="sibTrans" cxnId="{035B54C6-FE17-4762-987E-6B32C2CE3054}">
      <dgm:prSet/>
      <dgm:spPr/>
      <dgm:t>
        <a:bodyPr/>
        <a:lstStyle/>
        <a:p>
          <a:endParaRPr lang="en-US"/>
        </a:p>
      </dgm:t>
    </dgm:pt>
    <dgm:pt modelId="{97A91633-5510-4463-A7C3-D8D07402EF5C}">
      <dgm:prSet phldrT="[Text]"/>
      <dgm:spPr/>
      <dgm:t>
        <a:bodyPr/>
        <a:lstStyle/>
        <a:p>
          <a:pPr>
            <a:buFontTx/>
            <a:buNone/>
          </a:pPr>
          <a:r>
            <a:rPr lang="en-US" dirty="0"/>
            <a:t>Send message to topic</a:t>
          </a:r>
        </a:p>
      </dgm:t>
    </dgm:pt>
    <dgm:pt modelId="{4C74D3FD-EFA1-435E-8339-D7B409D72F1B}" type="parTrans" cxnId="{20941D6E-CEBD-4E07-A8C1-8F9650E6C5DC}">
      <dgm:prSet/>
      <dgm:spPr/>
      <dgm:t>
        <a:bodyPr/>
        <a:lstStyle/>
        <a:p>
          <a:endParaRPr lang="en-US"/>
        </a:p>
      </dgm:t>
    </dgm:pt>
    <dgm:pt modelId="{4E56812E-B186-4498-839A-337EE1595B46}" type="sibTrans" cxnId="{20941D6E-CEBD-4E07-A8C1-8F9650E6C5DC}">
      <dgm:prSet/>
      <dgm:spPr/>
      <dgm:t>
        <a:bodyPr/>
        <a:lstStyle/>
        <a:p>
          <a:endParaRPr lang="en-US"/>
        </a:p>
      </dgm:t>
    </dgm:pt>
    <dgm:pt modelId="{3C9F5163-F488-4E67-B5D3-B2DA8F2D4FA2}" type="pres">
      <dgm:prSet presAssocID="{B3FB632B-1071-4BD7-95C1-8139F0AF8D4B}" presName="Name0" presStyleCnt="0">
        <dgm:presLayoutVars>
          <dgm:dir/>
          <dgm:animLvl val="lvl"/>
          <dgm:resizeHandles val="exact"/>
        </dgm:presLayoutVars>
      </dgm:prSet>
      <dgm:spPr/>
    </dgm:pt>
    <dgm:pt modelId="{AED0D534-7AA3-452C-915B-0EE9975AC9EB}" type="pres">
      <dgm:prSet presAssocID="{05CB1264-6211-4596-B3FD-72A9D3B6B772}" presName="composite" presStyleCnt="0"/>
      <dgm:spPr/>
    </dgm:pt>
    <dgm:pt modelId="{0F1FC9C8-89B4-4890-8087-B8D11334D0A3}" type="pres">
      <dgm:prSet presAssocID="{05CB1264-6211-4596-B3FD-72A9D3B6B772}" presName="parTx" presStyleLbl="node1" presStyleIdx="0" presStyleCnt="5">
        <dgm:presLayoutVars>
          <dgm:chMax val="0"/>
          <dgm:chPref val="0"/>
          <dgm:bulletEnabled val="1"/>
        </dgm:presLayoutVars>
      </dgm:prSet>
      <dgm:spPr/>
      <dgm:t>
        <a:bodyPr/>
        <a:lstStyle/>
        <a:p>
          <a:endParaRPr lang="en-US"/>
        </a:p>
      </dgm:t>
    </dgm:pt>
    <dgm:pt modelId="{B3FF1E74-8D43-40C3-9C7A-B6F49F7ED9E1}" type="pres">
      <dgm:prSet presAssocID="{05CB1264-6211-4596-B3FD-72A9D3B6B772}" presName="desTx" presStyleLbl="revTx" presStyleIdx="0" presStyleCnt="5" custScaleX="104877">
        <dgm:presLayoutVars>
          <dgm:bulletEnabled val="1"/>
        </dgm:presLayoutVars>
      </dgm:prSet>
      <dgm:spPr/>
      <dgm:t>
        <a:bodyPr/>
        <a:lstStyle/>
        <a:p>
          <a:endParaRPr lang="en-US"/>
        </a:p>
      </dgm:t>
    </dgm:pt>
    <dgm:pt modelId="{A9DCB51C-D9B5-4954-8484-6EAE73825E12}" type="pres">
      <dgm:prSet presAssocID="{51593070-88CF-4C78-BD3C-1B2AFDC60D2C}" presName="space" presStyleCnt="0"/>
      <dgm:spPr/>
    </dgm:pt>
    <dgm:pt modelId="{FC5B333A-5B13-4612-8CFB-3BAD79A94357}" type="pres">
      <dgm:prSet presAssocID="{2B90BC89-BC22-4C71-8DFB-19DEC5FE9104}" presName="composite" presStyleCnt="0"/>
      <dgm:spPr/>
    </dgm:pt>
    <dgm:pt modelId="{E8806B15-15EF-49E9-9A5D-F2F10FD3CC23}" type="pres">
      <dgm:prSet presAssocID="{2B90BC89-BC22-4C71-8DFB-19DEC5FE9104}" presName="parTx" presStyleLbl="node1" presStyleIdx="1" presStyleCnt="5">
        <dgm:presLayoutVars>
          <dgm:chMax val="0"/>
          <dgm:chPref val="0"/>
          <dgm:bulletEnabled val="1"/>
        </dgm:presLayoutVars>
      </dgm:prSet>
      <dgm:spPr/>
      <dgm:t>
        <a:bodyPr/>
        <a:lstStyle/>
        <a:p>
          <a:endParaRPr lang="en-US"/>
        </a:p>
      </dgm:t>
    </dgm:pt>
    <dgm:pt modelId="{8111D7F1-6587-45A4-BE71-5EF75F80B485}" type="pres">
      <dgm:prSet presAssocID="{2B90BC89-BC22-4C71-8DFB-19DEC5FE9104}" presName="desTx" presStyleLbl="revTx" presStyleIdx="1" presStyleCnt="5" custLinFactNeighborX="4750">
        <dgm:presLayoutVars>
          <dgm:bulletEnabled val="1"/>
        </dgm:presLayoutVars>
      </dgm:prSet>
      <dgm:spPr/>
      <dgm:t>
        <a:bodyPr/>
        <a:lstStyle/>
        <a:p>
          <a:endParaRPr lang="en-US"/>
        </a:p>
      </dgm:t>
    </dgm:pt>
    <dgm:pt modelId="{6C149F7E-0DB2-402E-BBC1-A8CA63D2E980}" type="pres">
      <dgm:prSet presAssocID="{B08FB7E2-26F9-4D0B-A4A0-57A70D2B2FE8}" presName="space" presStyleCnt="0"/>
      <dgm:spPr/>
    </dgm:pt>
    <dgm:pt modelId="{095B2BB1-EE2A-497B-9484-166DA0AA116C}" type="pres">
      <dgm:prSet presAssocID="{742C0F87-A6C4-4669-8BD0-DD4616C08074}" presName="composite" presStyleCnt="0"/>
      <dgm:spPr/>
    </dgm:pt>
    <dgm:pt modelId="{0A38A6A3-E34D-4118-972E-F6D778A1CD3F}" type="pres">
      <dgm:prSet presAssocID="{742C0F87-A6C4-4669-8BD0-DD4616C08074}" presName="parTx" presStyleLbl="node1" presStyleIdx="2" presStyleCnt="5">
        <dgm:presLayoutVars>
          <dgm:chMax val="0"/>
          <dgm:chPref val="0"/>
          <dgm:bulletEnabled val="1"/>
        </dgm:presLayoutVars>
      </dgm:prSet>
      <dgm:spPr/>
      <dgm:t>
        <a:bodyPr/>
        <a:lstStyle/>
        <a:p>
          <a:endParaRPr lang="en-US"/>
        </a:p>
      </dgm:t>
    </dgm:pt>
    <dgm:pt modelId="{A50CC603-0913-48F9-B480-38A8E765D029}" type="pres">
      <dgm:prSet presAssocID="{742C0F87-A6C4-4669-8BD0-DD4616C08074}" presName="desTx" presStyleLbl="revTx" presStyleIdx="2" presStyleCnt="5">
        <dgm:presLayoutVars>
          <dgm:bulletEnabled val="1"/>
        </dgm:presLayoutVars>
      </dgm:prSet>
      <dgm:spPr/>
      <dgm:t>
        <a:bodyPr/>
        <a:lstStyle/>
        <a:p>
          <a:endParaRPr lang="en-US"/>
        </a:p>
      </dgm:t>
    </dgm:pt>
    <dgm:pt modelId="{D6F34C45-FB96-45F2-B19F-5AC7FD1057E6}" type="pres">
      <dgm:prSet presAssocID="{9F6DEC1B-10BB-4B31-A9AC-3FCFFDEF7F06}" presName="space" presStyleCnt="0"/>
      <dgm:spPr/>
    </dgm:pt>
    <dgm:pt modelId="{B5036A0E-952C-4006-BAFB-10D192D88295}" type="pres">
      <dgm:prSet presAssocID="{A58D1592-DEBF-41F1-AEF4-DF2EDA8E64F6}" presName="composite" presStyleCnt="0"/>
      <dgm:spPr/>
    </dgm:pt>
    <dgm:pt modelId="{4C212879-E3AB-4C3B-A389-FC6D23183098}" type="pres">
      <dgm:prSet presAssocID="{A58D1592-DEBF-41F1-AEF4-DF2EDA8E64F6}" presName="parTx" presStyleLbl="node1" presStyleIdx="3" presStyleCnt="5">
        <dgm:presLayoutVars>
          <dgm:chMax val="0"/>
          <dgm:chPref val="0"/>
          <dgm:bulletEnabled val="1"/>
        </dgm:presLayoutVars>
      </dgm:prSet>
      <dgm:spPr/>
      <dgm:t>
        <a:bodyPr/>
        <a:lstStyle/>
        <a:p>
          <a:endParaRPr lang="en-US"/>
        </a:p>
      </dgm:t>
    </dgm:pt>
    <dgm:pt modelId="{2B21E11D-82C3-40DD-AB8D-1995B10E20C1}" type="pres">
      <dgm:prSet presAssocID="{A58D1592-DEBF-41F1-AEF4-DF2EDA8E64F6}" presName="desTx" presStyleLbl="revTx" presStyleIdx="3" presStyleCnt="5">
        <dgm:presLayoutVars>
          <dgm:bulletEnabled val="1"/>
        </dgm:presLayoutVars>
      </dgm:prSet>
      <dgm:spPr/>
      <dgm:t>
        <a:bodyPr/>
        <a:lstStyle/>
        <a:p>
          <a:endParaRPr lang="en-US"/>
        </a:p>
      </dgm:t>
    </dgm:pt>
    <dgm:pt modelId="{6584EA35-72B8-412A-AE0F-9B5049F7BD55}" type="pres">
      <dgm:prSet presAssocID="{9E718293-A6DD-45C2-9250-F3BF0F3D05AA}" presName="space" presStyleCnt="0"/>
      <dgm:spPr/>
    </dgm:pt>
    <dgm:pt modelId="{5589D7B2-8130-49B8-87A1-ACEF655241D4}" type="pres">
      <dgm:prSet presAssocID="{13A5F409-526B-41B0-BD3F-E197FF479BAC}" presName="composite" presStyleCnt="0"/>
      <dgm:spPr/>
    </dgm:pt>
    <dgm:pt modelId="{C82ADFB8-00F9-41DE-AAF1-7812E0136D52}" type="pres">
      <dgm:prSet presAssocID="{13A5F409-526B-41B0-BD3F-E197FF479BAC}" presName="parTx" presStyleLbl="node1" presStyleIdx="4" presStyleCnt="5">
        <dgm:presLayoutVars>
          <dgm:chMax val="0"/>
          <dgm:chPref val="0"/>
          <dgm:bulletEnabled val="1"/>
        </dgm:presLayoutVars>
      </dgm:prSet>
      <dgm:spPr/>
      <dgm:t>
        <a:bodyPr/>
        <a:lstStyle/>
        <a:p>
          <a:endParaRPr lang="en-US"/>
        </a:p>
      </dgm:t>
    </dgm:pt>
    <dgm:pt modelId="{85964F40-4251-4934-AFA5-D1AA82EC1E47}" type="pres">
      <dgm:prSet presAssocID="{13A5F409-526B-41B0-BD3F-E197FF479BAC}" presName="desTx" presStyleLbl="revTx" presStyleIdx="4" presStyleCnt="5">
        <dgm:presLayoutVars>
          <dgm:bulletEnabled val="1"/>
        </dgm:presLayoutVars>
      </dgm:prSet>
      <dgm:spPr/>
      <dgm:t>
        <a:bodyPr/>
        <a:lstStyle/>
        <a:p>
          <a:endParaRPr lang="en-US"/>
        </a:p>
      </dgm:t>
    </dgm:pt>
  </dgm:ptLst>
  <dgm:cxnLst>
    <dgm:cxn modelId="{66812BE8-42CF-4EB1-9657-E7D6C6B576C1}" type="presOf" srcId="{742C0F87-A6C4-4669-8BD0-DD4616C08074}" destId="{0A38A6A3-E34D-4118-972E-F6D778A1CD3F}" srcOrd="0" destOrd="0" presId="urn:microsoft.com/office/officeart/2005/8/layout/chevron1"/>
    <dgm:cxn modelId="{523A5AE2-CFA2-45EC-8C06-66B991849D03}" srcId="{B3FB632B-1071-4BD7-95C1-8139F0AF8D4B}" destId="{742C0F87-A6C4-4669-8BD0-DD4616C08074}" srcOrd="2" destOrd="0" parTransId="{AE32694F-90A8-42DD-B090-07AF1D4D7DB2}" sibTransId="{9F6DEC1B-10BB-4B31-A9AC-3FCFFDEF7F06}"/>
    <dgm:cxn modelId="{B4AE3225-64E2-4B5B-AD09-8FA2585D26CB}" type="presOf" srcId="{ED8BEB87-B6F9-4563-AC81-16AAF23130A9}" destId="{B3FF1E74-8D43-40C3-9C7A-B6F49F7ED9E1}" srcOrd="0" destOrd="0" presId="urn:microsoft.com/office/officeart/2005/8/layout/chevron1"/>
    <dgm:cxn modelId="{D02F8B9F-A158-4ECB-BB82-BF88AFF58D7E}" type="presOf" srcId="{B3FB632B-1071-4BD7-95C1-8139F0AF8D4B}" destId="{3C9F5163-F488-4E67-B5D3-B2DA8F2D4FA2}" srcOrd="0" destOrd="0" presId="urn:microsoft.com/office/officeart/2005/8/layout/chevron1"/>
    <dgm:cxn modelId="{3BCD1A34-4465-46CB-A3F7-71713608DA75}" srcId="{742C0F87-A6C4-4669-8BD0-DD4616C08074}" destId="{AB6F57D9-8C9D-475B-B8B6-6945DD1D8007}" srcOrd="0" destOrd="0" parTransId="{5E32FF44-01FB-4B36-A3B7-AE9CB1FE9525}" sibTransId="{57D593F8-5FF8-45F4-9469-9EC682EB4F8A}"/>
    <dgm:cxn modelId="{C91EEF09-C1C6-43A7-9ABE-B7F8CB9C8A6D}" type="presOf" srcId="{819A16B5-5DF6-495B-9FC0-78ED87DCE3FD}" destId="{8111D7F1-6587-45A4-BE71-5EF75F80B485}" srcOrd="0" destOrd="0" presId="urn:microsoft.com/office/officeart/2005/8/layout/chevron1"/>
    <dgm:cxn modelId="{D4B57F77-5B68-49BC-BCC6-2D9973EECBC8}" srcId="{2B90BC89-BC22-4C71-8DFB-19DEC5FE9104}" destId="{819A16B5-5DF6-495B-9FC0-78ED87DCE3FD}" srcOrd="0" destOrd="0" parTransId="{ED2D8E8E-3BF7-42B4-9CCF-B5AFD1543DD1}" sibTransId="{0006E78F-E00E-4C9B-BCD0-9549C25B8C11}"/>
    <dgm:cxn modelId="{6808C91C-CB94-4F9C-A8C5-2D4F1A2287F8}" type="presOf" srcId="{A58D1592-DEBF-41F1-AEF4-DF2EDA8E64F6}" destId="{4C212879-E3AB-4C3B-A389-FC6D23183098}" srcOrd="0" destOrd="0" presId="urn:microsoft.com/office/officeart/2005/8/layout/chevron1"/>
    <dgm:cxn modelId="{AE5895ED-8F60-4F27-9EC2-BF5541FB1C42}" type="presOf" srcId="{97A91633-5510-4463-A7C3-D8D07402EF5C}" destId="{85964F40-4251-4934-AFA5-D1AA82EC1E47}" srcOrd="0" destOrd="0" presId="urn:microsoft.com/office/officeart/2005/8/layout/chevron1"/>
    <dgm:cxn modelId="{20941D6E-CEBD-4E07-A8C1-8F9650E6C5DC}" srcId="{13A5F409-526B-41B0-BD3F-E197FF479BAC}" destId="{97A91633-5510-4463-A7C3-D8D07402EF5C}" srcOrd="0" destOrd="0" parTransId="{4C74D3FD-EFA1-435E-8339-D7B409D72F1B}" sibTransId="{4E56812E-B186-4498-839A-337EE1595B46}"/>
    <dgm:cxn modelId="{F6A19951-E824-4ABE-9446-75A08A0FCC30}" srcId="{B3FB632B-1071-4BD7-95C1-8139F0AF8D4B}" destId="{A58D1592-DEBF-41F1-AEF4-DF2EDA8E64F6}" srcOrd="3" destOrd="0" parTransId="{C14383DC-4C24-43F7-870D-D50F2A11BC08}" sibTransId="{9E718293-A6DD-45C2-9250-F3BF0F3D05AA}"/>
    <dgm:cxn modelId="{A732B403-2F22-471C-B929-31E33968663A}" type="presOf" srcId="{4BE4123B-BB19-440D-B13C-254D18AAD1A4}" destId="{2B21E11D-82C3-40DD-AB8D-1995B10E20C1}" srcOrd="0" destOrd="0" presId="urn:microsoft.com/office/officeart/2005/8/layout/chevron1"/>
    <dgm:cxn modelId="{84DFEF71-C249-4C94-A773-442437ABB0C5}" srcId="{B3FB632B-1071-4BD7-95C1-8139F0AF8D4B}" destId="{13A5F409-526B-41B0-BD3F-E197FF479BAC}" srcOrd="4" destOrd="0" parTransId="{3FF29870-762C-4620-B502-48228E284E6D}" sibTransId="{5BFBE715-CB7C-40AD-864F-CB328920E101}"/>
    <dgm:cxn modelId="{AC25E73B-3C22-4258-9A8B-BC47F3A58804}" srcId="{05CB1264-6211-4596-B3FD-72A9D3B6B772}" destId="{ED8BEB87-B6F9-4563-AC81-16AAF23130A9}" srcOrd="0" destOrd="0" parTransId="{BD043EE0-B332-4FD5-8FD1-3A8A1838B713}" sibTransId="{DB14AD58-C9A5-4F2C-98A7-599295858D50}"/>
    <dgm:cxn modelId="{88A46572-7D17-46CF-A8B0-F0EC6BA2CAC7}" srcId="{B3FB632B-1071-4BD7-95C1-8139F0AF8D4B}" destId="{2B90BC89-BC22-4C71-8DFB-19DEC5FE9104}" srcOrd="1" destOrd="0" parTransId="{5C6C20D2-A881-4EEE-9FB0-7277AE9DB077}" sibTransId="{B08FB7E2-26F9-4D0B-A4A0-57A70D2B2FE8}"/>
    <dgm:cxn modelId="{8AA91BB9-1379-4E0A-8DE8-BB56F12BC500}" type="presOf" srcId="{AB6F57D9-8C9D-475B-B8B6-6945DD1D8007}" destId="{A50CC603-0913-48F9-B480-38A8E765D029}" srcOrd="0" destOrd="0" presId="urn:microsoft.com/office/officeart/2005/8/layout/chevron1"/>
    <dgm:cxn modelId="{244BF427-1099-4705-84C8-63A35CF4E5D5}" type="presOf" srcId="{05CB1264-6211-4596-B3FD-72A9D3B6B772}" destId="{0F1FC9C8-89B4-4890-8087-B8D11334D0A3}" srcOrd="0" destOrd="0" presId="urn:microsoft.com/office/officeart/2005/8/layout/chevron1"/>
    <dgm:cxn modelId="{5B49AD32-E6F4-4CC3-AA17-A7C9FFD5F1BD}" type="presOf" srcId="{2B90BC89-BC22-4C71-8DFB-19DEC5FE9104}" destId="{E8806B15-15EF-49E9-9A5D-F2F10FD3CC23}" srcOrd="0" destOrd="0" presId="urn:microsoft.com/office/officeart/2005/8/layout/chevron1"/>
    <dgm:cxn modelId="{035B54C6-FE17-4762-987E-6B32C2CE3054}" srcId="{A58D1592-DEBF-41F1-AEF4-DF2EDA8E64F6}" destId="{4BE4123B-BB19-440D-B13C-254D18AAD1A4}" srcOrd="0" destOrd="0" parTransId="{0C36977B-ECDB-4754-917D-8DE45A2FC366}" sibTransId="{F45BAE52-6E6E-4B3C-9FF3-696EE2E1813E}"/>
    <dgm:cxn modelId="{D0ECC22A-811F-4D2A-ACBB-A95B3ABCC059}" type="presOf" srcId="{13A5F409-526B-41B0-BD3F-E197FF479BAC}" destId="{C82ADFB8-00F9-41DE-AAF1-7812E0136D52}" srcOrd="0" destOrd="0" presId="urn:microsoft.com/office/officeart/2005/8/layout/chevron1"/>
    <dgm:cxn modelId="{418B22F3-6CBE-4F8A-8BAF-0AEDD5201606}" srcId="{B3FB632B-1071-4BD7-95C1-8139F0AF8D4B}" destId="{05CB1264-6211-4596-B3FD-72A9D3B6B772}" srcOrd="0" destOrd="0" parTransId="{59AE22E7-7894-4F99-8EC3-F9D8E46AA90A}" sibTransId="{51593070-88CF-4C78-BD3C-1B2AFDC60D2C}"/>
    <dgm:cxn modelId="{1E7C32AF-1B95-49E0-865E-EBB1484968AC}" type="presParOf" srcId="{3C9F5163-F488-4E67-B5D3-B2DA8F2D4FA2}" destId="{AED0D534-7AA3-452C-915B-0EE9975AC9EB}" srcOrd="0" destOrd="0" presId="urn:microsoft.com/office/officeart/2005/8/layout/chevron1"/>
    <dgm:cxn modelId="{873E29CD-0FC5-4519-A382-FA09C495CDCA}" type="presParOf" srcId="{AED0D534-7AA3-452C-915B-0EE9975AC9EB}" destId="{0F1FC9C8-89B4-4890-8087-B8D11334D0A3}" srcOrd="0" destOrd="0" presId="urn:microsoft.com/office/officeart/2005/8/layout/chevron1"/>
    <dgm:cxn modelId="{8E78FE40-5624-45EB-8B80-914F2D9A7702}" type="presParOf" srcId="{AED0D534-7AA3-452C-915B-0EE9975AC9EB}" destId="{B3FF1E74-8D43-40C3-9C7A-B6F49F7ED9E1}" srcOrd="1" destOrd="0" presId="urn:microsoft.com/office/officeart/2005/8/layout/chevron1"/>
    <dgm:cxn modelId="{ED31E992-4025-4BB9-97B5-35E8D9A3C101}" type="presParOf" srcId="{3C9F5163-F488-4E67-B5D3-B2DA8F2D4FA2}" destId="{A9DCB51C-D9B5-4954-8484-6EAE73825E12}" srcOrd="1" destOrd="0" presId="urn:microsoft.com/office/officeart/2005/8/layout/chevron1"/>
    <dgm:cxn modelId="{382DA66B-5CF9-4C9D-900A-C7243CD8F9DE}" type="presParOf" srcId="{3C9F5163-F488-4E67-B5D3-B2DA8F2D4FA2}" destId="{FC5B333A-5B13-4612-8CFB-3BAD79A94357}" srcOrd="2" destOrd="0" presId="urn:microsoft.com/office/officeart/2005/8/layout/chevron1"/>
    <dgm:cxn modelId="{89101FE4-ABF0-4620-BF50-E157DF086AC2}" type="presParOf" srcId="{FC5B333A-5B13-4612-8CFB-3BAD79A94357}" destId="{E8806B15-15EF-49E9-9A5D-F2F10FD3CC23}" srcOrd="0" destOrd="0" presId="urn:microsoft.com/office/officeart/2005/8/layout/chevron1"/>
    <dgm:cxn modelId="{B0354750-1DAC-445E-B3FB-3A37ECB4AEEE}" type="presParOf" srcId="{FC5B333A-5B13-4612-8CFB-3BAD79A94357}" destId="{8111D7F1-6587-45A4-BE71-5EF75F80B485}" srcOrd="1" destOrd="0" presId="urn:microsoft.com/office/officeart/2005/8/layout/chevron1"/>
    <dgm:cxn modelId="{96A9D06D-8870-47AB-8DA9-2FD01A4CF672}" type="presParOf" srcId="{3C9F5163-F488-4E67-B5D3-B2DA8F2D4FA2}" destId="{6C149F7E-0DB2-402E-BBC1-A8CA63D2E980}" srcOrd="3" destOrd="0" presId="urn:microsoft.com/office/officeart/2005/8/layout/chevron1"/>
    <dgm:cxn modelId="{D68BA9CF-0378-4836-909B-FF19E8369811}" type="presParOf" srcId="{3C9F5163-F488-4E67-B5D3-B2DA8F2D4FA2}" destId="{095B2BB1-EE2A-497B-9484-166DA0AA116C}" srcOrd="4" destOrd="0" presId="urn:microsoft.com/office/officeart/2005/8/layout/chevron1"/>
    <dgm:cxn modelId="{D1CC5E7E-C385-4FEF-A517-0E6A7680FE06}" type="presParOf" srcId="{095B2BB1-EE2A-497B-9484-166DA0AA116C}" destId="{0A38A6A3-E34D-4118-972E-F6D778A1CD3F}" srcOrd="0" destOrd="0" presId="urn:microsoft.com/office/officeart/2005/8/layout/chevron1"/>
    <dgm:cxn modelId="{979E5971-1A0F-4B68-BAD1-771E4E29B8F7}" type="presParOf" srcId="{095B2BB1-EE2A-497B-9484-166DA0AA116C}" destId="{A50CC603-0913-48F9-B480-38A8E765D029}" srcOrd="1" destOrd="0" presId="urn:microsoft.com/office/officeart/2005/8/layout/chevron1"/>
    <dgm:cxn modelId="{9CAB4AEB-68E8-4364-9437-B9D470FCD663}" type="presParOf" srcId="{3C9F5163-F488-4E67-B5D3-B2DA8F2D4FA2}" destId="{D6F34C45-FB96-45F2-B19F-5AC7FD1057E6}" srcOrd="5" destOrd="0" presId="urn:microsoft.com/office/officeart/2005/8/layout/chevron1"/>
    <dgm:cxn modelId="{FE202892-136E-46C0-800E-608F8221DC68}" type="presParOf" srcId="{3C9F5163-F488-4E67-B5D3-B2DA8F2D4FA2}" destId="{B5036A0E-952C-4006-BAFB-10D192D88295}" srcOrd="6" destOrd="0" presId="urn:microsoft.com/office/officeart/2005/8/layout/chevron1"/>
    <dgm:cxn modelId="{D1355256-8D90-45F7-A9D1-349FDE240856}" type="presParOf" srcId="{B5036A0E-952C-4006-BAFB-10D192D88295}" destId="{4C212879-E3AB-4C3B-A389-FC6D23183098}" srcOrd="0" destOrd="0" presId="urn:microsoft.com/office/officeart/2005/8/layout/chevron1"/>
    <dgm:cxn modelId="{23309F99-5F80-47EE-AC85-A9C474AAC59F}" type="presParOf" srcId="{B5036A0E-952C-4006-BAFB-10D192D88295}" destId="{2B21E11D-82C3-40DD-AB8D-1995B10E20C1}" srcOrd="1" destOrd="0" presId="urn:microsoft.com/office/officeart/2005/8/layout/chevron1"/>
    <dgm:cxn modelId="{409482BD-0B86-4E70-9074-6318B6AC3E55}" type="presParOf" srcId="{3C9F5163-F488-4E67-B5D3-B2DA8F2D4FA2}" destId="{6584EA35-72B8-412A-AE0F-9B5049F7BD55}" srcOrd="7" destOrd="0" presId="urn:microsoft.com/office/officeart/2005/8/layout/chevron1"/>
    <dgm:cxn modelId="{CD3EF065-0C35-46FB-8B05-BAFAB468826B}" type="presParOf" srcId="{3C9F5163-F488-4E67-B5D3-B2DA8F2D4FA2}" destId="{5589D7B2-8130-49B8-87A1-ACEF655241D4}" srcOrd="8" destOrd="0" presId="urn:microsoft.com/office/officeart/2005/8/layout/chevron1"/>
    <dgm:cxn modelId="{7BAD6352-A16C-44BF-A909-6DD1C9BF32A1}" type="presParOf" srcId="{5589D7B2-8130-49B8-87A1-ACEF655241D4}" destId="{C82ADFB8-00F9-41DE-AAF1-7812E0136D52}" srcOrd="0" destOrd="0" presId="urn:microsoft.com/office/officeart/2005/8/layout/chevron1"/>
    <dgm:cxn modelId="{6687191E-2B7D-45CA-910B-71F471F8B216}" type="presParOf" srcId="{5589D7B2-8130-49B8-87A1-ACEF655241D4}" destId="{85964F40-4251-4934-AFA5-D1AA82EC1E4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FC9C8-89B4-4890-8087-B8D11334D0A3}">
      <dsp:nvSpPr>
        <dsp:cNvPr id="0" name=""/>
        <dsp:cNvSpPr/>
      </dsp:nvSpPr>
      <dsp:spPr>
        <a:xfrm>
          <a:off x="45263" y="2073522"/>
          <a:ext cx="2044897" cy="817959"/>
        </a:xfrm>
        <a:prstGeom prst="chevr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Validate</a:t>
          </a:r>
        </a:p>
      </dsp:txBody>
      <dsp:txXfrm>
        <a:off x="454243" y="2073522"/>
        <a:ext cx="1226938" cy="817959"/>
      </dsp:txXfrm>
    </dsp:sp>
    <dsp:sp modelId="{B3FF1E74-8D43-40C3-9C7A-B6F49F7ED9E1}">
      <dsp:nvSpPr>
        <dsp:cNvPr id="0" name=""/>
        <dsp:cNvSpPr/>
      </dsp:nvSpPr>
      <dsp:spPr>
        <a:xfrm>
          <a:off x="5372" y="2993726"/>
          <a:ext cx="1715702" cy="9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FontTx/>
            <a:buChar char="••"/>
          </a:pPr>
          <a:r>
            <a:rPr lang="en-US" sz="2000" kern="1200" dirty="0"/>
            <a:t> XML Validation</a:t>
          </a:r>
        </a:p>
      </dsp:txBody>
      <dsp:txXfrm>
        <a:off x="5372" y="2993726"/>
        <a:ext cx="1715702" cy="928125"/>
      </dsp:txXfrm>
    </dsp:sp>
    <dsp:sp modelId="{E8806B15-15EF-49E9-9A5D-F2F10FD3CC23}">
      <dsp:nvSpPr>
        <dsp:cNvPr id="0" name=""/>
        <dsp:cNvSpPr/>
      </dsp:nvSpPr>
      <dsp:spPr>
        <a:xfrm>
          <a:off x="1874161" y="2073522"/>
          <a:ext cx="2044897" cy="817959"/>
        </a:xfrm>
        <a:prstGeom prst="chevron">
          <a:avLst/>
        </a:prstGeom>
        <a:solidFill>
          <a:schemeClr val="accent2">
            <a:hueOff val="142383"/>
            <a:satOff val="0"/>
            <a:lumOff val="-66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Extract</a:t>
          </a:r>
        </a:p>
      </dsp:txBody>
      <dsp:txXfrm>
        <a:off x="2283141" y="2073522"/>
        <a:ext cx="1226938" cy="817959"/>
      </dsp:txXfrm>
    </dsp:sp>
    <dsp:sp modelId="{8111D7F1-6587-45A4-BE71-5EF75F80B485}">
      <dsp:nvSpPr>
        <dsp:cNvPr id="0" name=""/>
        <dsp:cNvSpPr/>
      </dsp:nvSpPr>
      <dsp:spPr>
        <a:xfrm>
          <a:off x="1951868" y="2993726"/>
          <a:ext cx="1635918" cy="9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FontTx/>
            <a:buChar char="••"/>
          </a:pPr>
          <a:r>
            <a:rPr lang="en-US" sz="2000" kern="1200" dirty="0"/>
            <a:t>@</a:t>
          </a:r>
          <a:r>
            <a:rPr lang="en-US" sz="2000" kern="1200" dirty="0" err="1"/>
            <a:t>xpath</a:t>
          </a:r>
          <a:endParaRPr lang="en-US" sz="2000" kern="1200" dirty="0"/>
        </a:p>
      </dsp:txBody>
      <dsp:txXfrm>
        <a:off x="1951868" y="2993726"/>
        <a:ext cx="1635918" cy="928125"/>
      </dsp:txXfrm>
    </dsp:sp>
    <dsp:sp modelId="{0A38A6A3-E34D-4118-972E-F6D778A1CD3F}">
      <dsp:nvSpPr>
        <dsp:cNvPr id="0" name=""/>
        <dsp:cNvSpPr/>
      </dsp:nvSpPr>
      <dsp:spPr>
        <a:xfrm>
          <a:off x="3703059" y="2073522"/>
          <a:ext cx="2044897" cy="817959"/>
        </a:xfrm>
        <a:prstGeom prst="chevron">
          <a:avLst/>
        </a:prstGeom>
        <a:solidFill>
          <a:schemeClr val="accent2">
            <a:hueOff val="284766"/>
            <a:satOff val="0"/>
            <a:lumOff val="-1323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Transform</a:t>
          </a:r>
        </a:p>
      </dsp:txBody>
      <dsp:txXfrm>
        <a:off x="4112039" y="2073522"/>
        <a:ext cx="1226938" cy="817959"/>
      </dsp:txXfrm>
    </dsp:sp>
    <dsp:sp modelId="{A50CC603-0913-48F9-B480-38A8E765D029}">
      <dsp:nvSpPr>
        <dsp:cNvPr id="0" name=""/>
        <dsp:cNvSpPr/>
      </dsp:nvSpPr>
      <dsp:spPr>
        <a:xfrm>
          <a:off x="3703059" y="2993726"/>
          <a:ext cx="1635918" cy="9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FontTx/>
            <a:buChar char="••"/>
          </a:pPr>
          <a:r>
            <a:rPr lang="en-US" sz="2000" kern="1200" dirty="0"/>
            <a:t>XSL Transform</a:t>
          </a:r>
        </a:p>
      </dsp:txBody>
      <dsp:txXfrm>
        <a:off x="3703059" y="2993726"/>
        <a:ext cx="1635918" cy="928125"/>
      </dsp:txXfrm>
    </dsp:sp>
    <dsp:sp modelId="{4C212879-E3AB-4C3B-A389-FC6D23183098}">
      <dsp:nvSpPr>
        <dsp:cNvPr id="0" name=""/>
        <dsp:cNvSpPr/>
      </dsp:nvSpPr>
      <dsp:spPr>
        <a:xfrm>
          <a:off x="5531957" y="2073522"/>
          <a:ext cx="2044897" cy="817959"/>
        </a:xfrm>
        <a:prstGeom prst="chevron">
          <a:avLst/>
        </a:prstGeom>
        <a:solidFill>
          <a:schemeClr val="accent2">
            <a:hueOff val="427149"/>
            <a:satOff val="0"/>
            <a:lumOff val="-198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Enrich</a:t>
          </a:r>
        </a:p>
      </dsp:txBody>
      <dsp:txXfrm>
        <a:off x="5940937" y="2073522"/>
        <a:ext cx="1226938" cy="817959"/>
      </dsp:txXfrm>
    </dsp:sp>
    <dsp:sp modelId="{2B21E11D-82C3-40DD-AB8D-1995B10E20C1}">
      <dsp:nvSpPr>
        <dsp:cNvPr id="0" name=""/>
        <dsp:cNvSpPr/>
      </dsp:nvSpPr>
      <dsp:spPr>
        <a:xfrm>
          <a:off x="5531957" y="2993726"/>
          <a:ext cx="1635918" cy="9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FontTx/>
            <a:buChar char="••"/>
          </a:pPr>
          <a:r>
            <a:rPr lang="en-US" sz="2000" kern="1200" dirty="0"/>
            <a:t>Compose</a:t>
          </a:r>
        </a:p>
      </dsp:txBody>
      <dsp:txXfrm>
        <a:off x="5531957" y="2993726"/>
        <a:ext cx="1635918" cy="928125"/>
      </dsp:txXfrm>
    </dsp:sp>
    <dsp:sp modelId="{C82ADFB8-00F9-41DE-AAF1-7812E0136D52}">
      <dsp:nvSpPr>
        <dsp:cNvPr id="0" name=""/>
        <dsp:cNvSpPr/>
      </dsp:nvSpPr>
      <dsp:spPr>
        <a:xfrm>
          <a:off x="7360855" y="2073522"/>
          <a:ext cx="2044897" cy="817959"/>
        </a:xfrm>
        <a:prstGeom prst="chevron">
          <a:avLst/>
        </a:prstGeom>
        <a:solidFill>
          <a:schemeClr val="accent2">
            <a:hueOff val="569532"/>
            <a:satOff val="0"/>
            <a:lumOff val="-26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Route</a:t>
          </a:r>
        </a:p>
      </dsp:txBody>
      <dsp:txXfrm>
        <a:off x="7769835" y="2073522"/>
        <a:ext cx="1226938" cy="817959"/>
      </dsp:txXfrm>
    </dsp:sp>
    <dsp:sp modelId="{85964F40-4251-4934-AFA5-D1AA82EC1E47}">
      <dsp:nvSpPr>
        <dsp:cNvPr id="0" name=""/>
        <dsp:cNvSpPr/>
      </dsp:nvSpPr>
      <dsp:spPr>
        <a:xfrm>
          <a:off x="7360855" y="2993726"/>
          <a:ext cx="1635918" cy="9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FontTx/>
            <a:buChar char="••"/>
          </a:pPr>
          <a:r>
            <a:rPr lang="en-US" sz="2000" kern="1200" dirty="0"/>
            <a:t>Send message to topic</a:t>
          </a:r>
        </a:p>
      </dsp:txBody>
      <dsp:txXfrm>
        <a:off x="7360855" y="2993726"/>
        <a:ext cx="1635918" cy="9281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91160-4238-4E4F-81CC-AC821BF30158}" type="datetimeFigureOut">
              <a:rPr lang="en-US" smtClean="0"/>
              <a:t>3/10/2017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D588E8-F7B5-4FDE-8274-DF88E047D432}" type="slidenum">
              <a:rPr lang="en-US" smtClean="0"/>
              <a:t>‹#›</a:t>
            </a:fld>
            <a:endParaRPr lang="en-US"/>
          </a:p>
        </p:txBody>
      </p:sp>
    </p:spTree>
    <p:extLst>
      <p:ext uri="{BB962C8B-B14F-4D97-AF65-F5344CB8AC3E}">
        <p14:creationId xmlns:p14="http://schemas.microsoft.com/office/powerpoint/2010/main" val="2440985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2.deloitte.com/content/dam/Deloitte/us/Documents/financial-services/us-fsi-api-economy.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D588E8-F7B5-4FDE-8274-DF88E047D432}" type="slidenum">
              <a:rPr lang="en-US" smtClean="0"/>
              <a:t>1</a:t>
            </a:fld>
            <a:endParaRPr lang="en-US"/>
          </a:p>
        </p:txBody>
      </p:sp>
    </p:spTree>
    <p:extLst>
      <p:ext uri="{BB962C8B-B14F-4D97-AF65-F5344CB8AC3E}">
        <p14:creationId xmlns:p14="http://schemas.microsoft.com/office/powerpoint/2010/main" val="2651893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overview</a:t>
            </a:r>
            <a:r>
              <a:rPr lang="en-US" baseline="0" dirty="0"/>
              <a:t> of products:</a:t>
            </a:r>
          </a:p>
          <a:p>
            <a:endParaRPr lang="en-US" baseline="0" dirty="0"/>
          </a:p>
          <a:p>
            <a:r>
              <a:rPr lang="en-US" baseline="0" dirty="0"/>
              <a:t>Need governance of APIs across on-premises and cloud applications.</a:t>
            </a:r>
          </a:p>
          <a:p>
            <a:endParaRPr lang="en-US" baseline="0" dirty="0"/>
          </a:p>
          <a:p>
            <a:r>
              <a:rPr lang="en-US" baseline="0" dirty="0"/>
              <a:t>The evolution of hybrid integration platform (HIP) approaches creates requirements and opportunities for converging application and data integration. Characteristics of HIP-enabling technologies include interdisciplinary integration patterns, cloud/hybrid enablement, and diversity of user personas (spanning integration specialists to citizen integrators). This technology evolution will drive inherent synergies between data and application integration as a unified and pervasive set of disciplines (see "Modernizing Integration Strategies and Infrastructure Primer for 2016" ).</a:t>
            </a:r>
          </a:p>
          <a:p>
            <a:endParaRPr lang="en-US" dirty="0"/>
          </a:p>
        </p:txBody>
      </p:sp>
      <p:sp>
        <p:nvSpPr>
          <p:cNvPr id="4" name="Header Placeholder 3"/>
          <p:cNvSpPr>
            <a:spLocks noGrp="1"/>
          </p:cNvSpPr>
          <p:nvPr>
            <p:ph type="hdr" sz="quarter" idx="10"/>
          </p:nvPr>
        </p:nvSpPr>
        <p:spPr/>
        <p:txBody>
          <a:bodyPr/>
          <a:lstStyle/>
          <a:p>
            <a:pPr defTabSz="966612">
              <a:defRPr/>
            </a:pPr>
            <a:r>
              <a:rPr lang="en-US" sz="1900" kern="0">
                <a:solidFill>
                  <a:sysClr val="windowText" lastClr="000000"/>
                </a:solidFill>
              </a:rPr>
              <a:t>Microsoft Worldwide Partner Conference 2016</a:t>
            </a: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6612">
              <a:defRPr/>
            </a:pPr>
            <a:fld id="{38EEC551-8CDA-4EB6-89BB-2A86C9F091C8}" type="datetime8">
              <a:rPr lang="en-US" sz="1900" kern="0">
                <a:solidFill>
                  <a:sysClr val="windowText" lastClr="000000"/>
                </a:solidFill>
              </a:rPr>
              <a:pPr defTabSz="966612">
                <a:defRPr/>
              </a:pPr>
              <a:t>3/10/2017 7:54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6612">
              <a:defRPr/>
            </a:pPr>
            <a:fld id="{B4008EB6-D09E-4580-8CD6-DDB14511944F}" type="slidenum">
              <a:rPr lang="en-US" sz="1900" kern="0">
                <a:solidFill>
                  <a:sysClr val="windowText" lastClr="000000"/>
                </a:solidFill>
              </a:rPr>
              <a:pPr defTabSz="966612">
                <a:defRPr/>
              </a:pPr>
              <a:t>13</a:t>
            </a:fld>
            <a:endParaRPr lang="en-US" sz="1900" kern="0" dirty="0">
              <a:solidFill>
                <a:sysClr val="windowText" lastClr="000000"/>
              </a:solidFill>
            </a:endParaRPr>
          </a:p>
        </p:txBody>
      </p:sp>
    </p:spTree>
    <p:extLst>
      <p:ext uri="{BB962C8B-B14F-4D97-AF65-F5344CB8AC3E}">
        <p14:creationId xmlns:p14="http://schemas.microsoft.com/office/powerpoint/2010/main" val="742640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There</a:t>
            </a:r>
            <a:r>
              <a:rPr lang="en-US" sz="900" kern="1200" baseline="0" dirty="0">
                <a:solidFill>
                  <a:schemeClr val="tx1"/>
                </a:solidFill>
                <a:effectLst/>
                <a:latin typeface="Segoe UI Light" pitchFamily="34" charset="0"/>
                <a:ea typeface="+mn-ea"/>
                <a:cs typeface="+mn-cs"/>
              </a:rPr>
              <a:t> is a saying that any problem in software engineering can be solved by adding a level of indirection (or abstraction). Abstraction has its costs to be sure, but benefits usually are much greater. </a:t>
            </a:r>
            <a:r>
              <a:rPr lang="en-US" sz="900" kern="1200" dirty="0">
                <a:solidFill>
                  <a:schemeClr val="tx1"/>
                </a:solidFill>
                <a:effectLst/>
                <a:latin typeface="Segoe UI Light" pitchFamily="34" charset="0"/>
                <a:ea typeface="+mn-ea"/>
                <a:cs typeface="+mn-cs"/>
              </a:rPr>
              <a:t>APIM creates a public facade over your APIs and decouples API implementations or backends from API consumers enabling them to evolve independently. This includes hiding all APIs regardless of their location behind a single domain name and API address. Exposing only a subset of backend capabilities to API consumers. Modernizing and normalizing  APIs by changing their URL structure  and response formats. Optimizing APIs for specific consumers and scenarios by conditionally stripping down the responses. Dynamically routing requests to implement advanced versioning approaches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Second, APIM allows API implementers to externalize and centralize common cross cutting concerns and focus on the core value, the domain related logic. Security, throttling,  cross domain access and response caching are just a few horizontal capabilities you'll get from APIM. APIM supports API key, JWT token validation as well as IP based authorization. We offer a number of cross domain techniques including full support for CORS. APIM implements distributed  quota and rate limiting policies that allow a great degree of flexibility and scale. It comes with built in response cache and policies that allow fine grained control over what and how gets cached</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Having insight into usage and health of your APIs is important and APIM captures metrics and provides key reports out of the box. For those customers who are looking to monetize their APIs we collect and offer via API data allowing them to implement a variety of subscription business models.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APIM Developer portal you can treat internal and external developers the same way from the get go and provide them with a self service on-boarding experience, AP catalog, documentation, samples, and allow them to send request to your APIs without writing a line of code.</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Know who API users are and engage them like customers. Whether the developers programming to one’s APIs are inside the organization or outside, knowing who they are</a:t>
            </a:r>
            <a:br>
              <a:rPr lang="en-US" sz="900" kern="1200" dirty="0">
                <a:solidFill>
                  <a:schemeClr val="tx1"/>
                </a:solidFill>
                <a:effectLst/>
                <a:latin typeface="Segoe UI Light" pitchFamily="34" charset="0"/>
                <a:ea typeface="+mn-ea"/>
                <a:cs typeface="+mn-cs"/>
              </a:rPr>
            </a:br>
            <a:r>
              <a:rPr lang="en-US" sz="900" kern="1200" dirty="0">
                <a:solidFill>
                  <a:schemeClr val="tx1"/>
                </a:solidFill>
                <a:effectLst/>
                <a:latin typeface="Segoe UI Light" pitchFamily="34" charset="0"/>
                <a:ea typeface="+mn-ea"/>
                <a:cs typeface="+mn-cs"/>
              </a:rPr>
              <a:t>is a foundation of API success. For an API provider that charges for API use, like </a:t>
            </a:r>
            <a:r>
              <a:rPr lang="en-US" sz="900" kern="1200" dirty="0" err="1">
                <a:solidFill>
                  <a:schemeClr val="tx1"/>
                </a:solidFill>
                <a:effectLst/>
                <a:latin typeface="Segoe UI Light" pitchFamily="34" charset="0"/>
                <a:ea typeface="+mn-ea"/>
                <a:cs typeface="+mn-cs"/>
              </a:rPr>
              <a:t>Twilio</a:t>
            </a:r>
            <a:r>
              <a:rPr lang="en-US" sz="900" kern="1200" dirty="0">
                <a:solidFill>
                  <a:schemeClr val="tx1"/>
                </a:solidFill>
                <a:effectLst/>
                <a:latin typeface="Segoe UI Light" pitchFamily="34" charset="0"/>
                <a:ea typeface="+mn-ea"/>
                <a:cs typeface="+mn-cs"/>
              </a:rPr>
              <a:t/>
            </a:r>
            <a:br>
              <a:rPr lang="en-US" sz="900" kern="1200" dirty="0">
                <a:solidFill>
                  <a:schemeClr val="tx1"/>
                </a:solidFill>
                <a:effectLst/>
                <a:latin typeface="Segoe UI Light" pitchFamily="34" charset="0"/>
                <a:ea typeface="+mn-ea"/>
                <a:cs typeface="+mn-cs"/>
              </a:rPr>
            </a:br>
            <a:r>
              <a:rPr lang="en-US" sz="900" kern="1200" dirty="0">
                <a:solidFill>
                  <a:schemeClr val="tx1"/>
                </a:solidFill>
                <a:effectLst/>
                <a:latin typeface="Segoe UI Light" pitchFamily="34" charset="0"/>
                <a:ea typeface="+mn-ea"/>
                <a:cs typeface="+mn-cs"/>
              </a:rPr>
              <a:t>and </a:t>
            </a:r>
            <a:r>
              <a:rPr lang="en-US" sz="900" kern="1200" dirty="0" err="1">
                <a:solidFill>
                  <a:schemeClr val="tx1"/>
                </a:solidFill>
                <a:effectLst/>
                <a:latin typeface="Segoe UI Light" pitchFamily="34" charset="0"/>
                <a:ea typeface="+mn-ea"/>
                <a:cs typeface="+mn-cs"/>
              </a:rPr>
              <a:t>SendGrid</a:t>
            </a:r>
            <a:r>
              <a:rPr lang="en-US" sz="900" kern="1200" dirty="0">
                <a:solidFill>
                  <a:schemeClr val="tx1"/>
                </a:solidFill>
                <a:effectLst/>
                <a:latin typeface="Segoe UI Light" pitchFamily="34" charset="0"/>
                <a:ea typeface="+mn-ea"/>
                <a:cs typeface="+mn-cs"/>
              </a:rPr>
              <a:t>, this is of course necessary for collecting revenue, but even for free access, as with New York’s and Chicago’s transit systems’ APIs, knowing API users enables greater understanding of how APIs are used and what direction to take APIs in the future. API users, whether they pay or not, should be engaged as customers. </a:t>
            </a:r>
          </a:p>
          <a:p>
            <a:r>
              <a:rPr lang="en-US" sz="900" kern="1200" dirty="0">
                <a:solidFill>
                  <a:schemeClr val="tx1"/>
                </a:solidFill>
                <a:effectLst/>
                <a:latin typeface="Segoe UI Light" pitchFamily="34" charset="0"/>
                <a:ea typeface="+mn-ea"/>
                <a:cs typeface="+mn-cs"/>
              </a:rPr>
              <a:t>■ Clarify the rules of API access. For reasons of capacity management and security, access to APIs is rarely unlimited. But customers (i.e., API users in this case) don’t like surprises, so the </a:t>
            </a:r>
          </a:p>
          <a:p>
            <a:r>
              <a:rPr lang="en-US" sz="900" kern="1200" dirty="0">
                <a:solidFill>
                  <a:schemeClr val="tx1"/>
                </a:solidFill>
                <a:effectLst/>
                <a:latin typeface="Segoe UI Light" pitchFamily="34" charset="0"/>
                <a:ea typeface="+mn-ea"/>
                <a:cs typeface="+mn-cs"/>
              </a:rPr>
              <a:t>rules for access must be clear, such as what data may be accessed and how many requests are allowed per minute or per month. is may include de </a:t>
            </a:r>
            <a:r>
              <a:rPr lang="en-US" sz="900" kern="1200" dirty="0" err="1">
                <a:solidFill>
                  <a:schemeClr val="tx1"/>
                </a:solidFill>
                <a:effectLst/>
                <a:latin typeface="Segoe UI Light" pitchFamily="34" charset="0"/>
                <a:ea typeface="+mn-ea"/>
                <a:cs typeface="+mn-cs"/>
              </a:rPr>
              <a:t>nition</a:t>
            </a:r>
            <a:r>
              <a:rPr lang="en-US" sz="900" kern="1200" dirty="0">
                <a:solidFill>
                  <a:schemeClr val="tx1"/>
                </a:solidFill>
                <a:effectLst/>
                <a:latin typeface="Segoe UI Light" pitchFamily="34" charset="0"/>
                <a:ea typeface="+mn-ea"/>
                <a:cs typeface="+mn-cs"/>
              </a:rPr>
              <a:t> of di </a:t>
            </a:r>
            <a:r>
              <a:rPr lang="en-US" sz="900" kern="1200" dirty="0" err="1">
                <a:solidFill>
                  <a:schemeClr val="tx1"/>
                </a:solidFill>
                <a:effectLst/>
                <a:latin typeface="Segoe UI Light" pitchFamily="34" charset="0"/>
                <a:ea typeface="+mn-ea"/>
                <a:cs typeface="+mn-cs"/>
              </a:rPr>
              <a:t>erent</a:t>
            </a:r>
            <a:r>
              <a:rPr lang="en-US" sz="900" kern="1200" dirty="0">
                <a:solidFill>
                  <a:schemeClr val="tx1"/>
                </a:solidFill>
                <a:effectLst/>
                <a:latin typeface="Segoe UI Light" pitchFamily="34" charset="0"/>
                <a:ea typeface="+mn-ea"/>
                <a:cs typeface="+mn-cs"/>
              </a:rPr>
              <a:t> access plans with di </a:t>
            </a:r>
            <a:r>
              <a:rPr lang="en-US" sz="900" kern="1200" dirty="0" err="1">
                <a:solidFill>
                  <a:schemeClr val="tx1"/>
                </a:solidFill>
                <a:effectLst/>
                <a:latin typeface="Segoe UI Light" pitchFamily="34" charset="0"/>
                <a:ea typeface="+mn-ea"/>
                <a:cs typeface="+mn-cs"/>
              </a:rPr>
              <a:t>erent</a:t>
            </a:r>
            <a:r>
              <a:rPr lang="en-US" sz="900" kern="1200" dirty="0">
                <a:solidFill>
                  <a:schemeClr val="tx1"/>
                </a:solidFill>
                <a:effectLst/>
                <a:latin typeface="Segoe UI Light" pitchFamily="34" charset="0"/>
                <a:ea typeface="+mn-ea"/>
                <a:cs typeface="+mn-cs"/>
              </a:rPr>
              <a:t> rules for di </a:t>
            </a:r>
            <a:r>
              <a:rPr lang="en-US" sz="900" kern="1200" dirty="0" err="1">
                <a:solidFill>
                  <a:schemeClr val="tx1"/>
                </a:solidFill>
                <a:effectLst/>
                <a:latin typeface="Segoe UI Light" pitchFamily="34" charset="0"/>
                <a:ea typeface="+mn-ea"/>
                <a:cs typeface="+mn-cs"/>
              </a:rPr>
              <a:t>erent</a:t>
            </a:r>
            <a:r>
              <a:rPr lang="en-US" sz="900" kern="1200" dirty="0">
                <a:solidFill>
                  <a:schemeClr val="tx1"/>
                </a:solidFill>
                <a:effectLst/>
                <a:latin typeface="Segoe UI Light" pitchFamily="34" charset="0"/>
                <a:ea typeface="+mn-ea"/>
                <a:cs typeface="+mn-cs"/>
              </a:rPr>
              <a:t> API users. </a:t>
            </a:r>
          </a:p>
          <a:p>
            <a:r>
              <a:rPr lang="en-US" sz="900" kern="1200" dirty="0">
                <a:solidFill>
                  <a:schemeClr val="tx1"/>
                </a:solidFill>
                <a:effectLst/>
                <a:latin typeface="Segoe UI Light" pitchFamily="34" charset="0"/>
                <a:ea typeface="+mn-ea"/>
                <a:cs typeface="+mn-cs"/>
              </a:rPr>
              <a:t>Make it easy to use the API. rough documentation, examples, and discussion forums, it must be easy for API users to understand the API, get answers to questions, test API usage, and migrate between API versions. Although REST services are needed for mobile, other styles of services may also be part of an enterprise API strategy (e.g., SOAP, message queuing). </a:t>
            </a:r>
          </a:p>
          <a:p>
            <a:r>
              <a:rPr lang="en-US" sz="900" kern="1200" dirty="0">
                <a:solidFill>
                  <a:schemeClr val="tx1"/>
                </a:solidFill>
                <a:effectLst/>
                <a:latin typeface="Segoe UI Light" pitchFamily="34" charset="0"/>
                <a:ea typeface="+mn-ea"/>
                <a:cs typeface="+mn-cs"/>
              </a:rPr>
              <a:t>Enforce the rules of API access. API providers must validate that incoming API requests are authorized and comply with the rules de </a:t>
            </a:r>
            <a:r>
              <a:rPr lang="en-US" sz="900" kern="1200" dirty="0" err="1">
                <a:solidFill>
                  <a:schemeClr val="tx1"/>
                </a:solidFill>
                <a:effectLst/>
                <a:latin typeface="Segoe UI Light" pitchFamily="34" charset="0"/>
                <a:ea typeface="+mn-ea"/>
                <a:cs typeface="+mn-cs"/>
              </a:rPr>
              <a:t>ned</a:t>
            </a:r>
            <a:r>
              <a:rPr lang="en-US" sz="900" kern="1200" dirty="0">
                <a:solidFill>
                  <a:schemeClr val="tx1"/>
                </a:solidFill>
                <a:effectLst/>
                <a:latin typeface="Segoe UI Light" pitchFamily="34" charset="0"/>
                <a:ea typeface="+mn-ea"/>
                <a:cs typeface="+mn-cs"/>
              </a:rPr>
              <a:t> by the access plan each API user is associated with. </a:t>
            </a:r>
          </a:p>
          <a:p>
            <a:r>
              <a:rPr lang="en-US" sz="900" kern="1200" dirty="0">
                <a:solidFill>
                  <a:schemeClr val="tx1"/>
                </a:solidFill>
                <a:effectLst/>
                <a:latin typeface="Segoe UI Light" pitchFamily="34" charset="0"/>
                <a:ea typeface="+mn-ea"/>
                <a:cs typeface="+mn-cs"/>
              </a:rPr>
              <a:t>Proactively manage API success by treating it as a product. Whether API users are internal, external, or both, to optimize the business value of an API, the API provider must treat it as a product with customers and a life cycle. Whether via basic reporting or advanced analytics, API providers must understand patterns of API access, including error rates that may indicate the </a:t>
            </a:r>
          </a:p>
          <a:p>
            <a:r>
              <a:rPr lang="en-US" sz="900" kern="1200" dirty="0">
                <a:solidFill>
                  <a:schemeClr val="tx1"/>
                </a:solidFill>
                <a:effectLst/>
                <a:latin typeface="Segoe UI Light" pitchFamily="34" charset="0"/>
                <a:ea typeface="+mn-ea"/>
                <a:cs typeface="+mn-cs"/>
              </a:rPr>
              <a:t>API is di cult to understand. New versions of the API need a smooth and managed rollout to API users. </a:t>
            </a:r>
          </a:p>
          <a:p>
            <a:r>
              <a:rPr lang="en-US" sz="900" kern="1200" dirty="0">
                <a:solidFill>
                  <a:schemeClr val="tx1"/>
                </a:solidFill>
                <a:effectLst/>
                <a:latin typeface="Segoe UI Light" pitchFamily="34" charset="0"/>
                <a:ea typeface="+mn-ea"/>
                <a:cs typeface="+mn-cs"/>
              </a:rPr>
              <a:t>■ Connect API access to functions and data within their technology estate. APIs deliver their value by connecting to the API provider’s data and applications. Some of these assets may be API- ready, while others may need some manner of integration connectivity to make them accessible. </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3/10/2017 7:54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328848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API management</a:t>
            </a:r>
            <a:r>
              <a:rPr lang="en-US" sz="900" kern="1200" baseline="0" dirty="0">
                <a:solidFill>
                  <a:schemeClr val="tx1"/>
                </a:solidFill>
                <a:effectLst/>
                <a:latin typeface="Segoe UI Light" pitchFamily="34" charset="0"/>
                <a:ea typeface="+mn-ea"/>
                <a:cs typeface="+mn-cs"/>
              </a:rPr>
              <a:t> solution components.</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APIM on Azure is provided as a fully managed cloud service. It has 3 key components.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Publisher portal is used by API publishers, people who own the APIs, to manage the APIs. On the Publisher portal one can add and edit APIs, configure API policies, view analytics, etc. Metadata and settings entered on the Publisher portal drive both the gateway and the developer portal. Management operations can be automated by using a comprehensive but easy to learn and use API.</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Developer portal is turn key and shows auto-generated API catalog, interactive documentation and samples. Its look-and-feel and behavior can be customized to reflect customer brand and needs.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Gateway acts as a front door and mediates all the requests to your APIs, collecting usage and health data and applying policies configured via Publisher portal. It can connect to backends located anywhere and implemented and running on any technology stack either directly or via VPN. Gateway  supports both Basic HTTP and mutual certificate authentication.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3/10/2017 7:54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78786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x-none" sz="900" kern="1200" dirty="0">
                <a:solidFill>
                  <a:schemeClr val="tx1"/>
                </a:solidFill>
                <a:effectLst/>
                <a:latin typeface="Segoe UI Light" pitchFamily="34" charset="0"/>
                <a:ea typeface="+mn-ea"/>
                <a:cs typeface="+mn-cs"/>
              </a:rPr>
              <a:t>Create business processes and workflows visually</a:t>
            </a:r>
          </a:p>
          <a:p>
            <a:pPr lvl="1" rtl="0" fontAlgn="ctr"/>
            <a:r>
              <a:rPr lang="en-US" sz="900" kern="1200" dirty="0">
                <a:solidFill>
                  <a:schemeClr val="tx1"/>
                </a:solidFill>
                <a:effectLst/>
                <a:latin typeface="Segoe UI Light" pitchFamily="34" charset="0"/>
                <a:ea typeface="+mn-ea"/>
                <a:cs typeface="+mn-cs"/>
              </a:rPr>
              <a:t>Use simple intuitive tools that allow you to rapidly create workflows bringing value to the business faster. </a:t>
            </a:r>
          </a:p>
          <a:p>
            <a:pPr lvl="1" rtl="0" fontAlgn="ctr"/>
            <a:r>
              <a:rPr lang="en-US" sz="900" kern="1200" dirty="0">
                <a:solidFill>
                  <a:schemeClr val="tx1"/>
                </a:solidFill>
                <a:effectLst/>
                <a:latin typeface="Segoe UI Light" pitchFamily="34" charset="0"/>
                <a:ea typeface="+mn-ea"/>
                <a:cs typeface="+mn-cs"/>
              </a:rPr>
              <a:t>Utilize dozens of pre-built templates that help you get started, help you understand patterns, or inspire you to see new ways to integrate services.</a:t>
            </a:r>
          </a:p>
          <a:p>
            <a:pPr rtl="0" fontAlgn="ctr"/>
            <a:r>
              <a:rPr lang="en-US" sz="900" kern="1200" dirty="0">
                <a:solidFill>
                  <a:schemeClr val="tx1"/>
                </a:solidFill>
                <a:effectLst/>
                <a:latin typeface="Segoe UI Light" pitchFamily="34" charset="0"/>
                <a:ea typeface="+mn-ea"/>
                <a:cs typeface="+mn-cs"/>
              </a:rPr>
              <a:t>Integrate with SaaS and Enterprise applications</a:t>
            </a:r>
          </a:p>
          <a:p>
            <a:pPr lvl="1" rtl="0" fontAlgn="ctr"/>
            <a:r>
              <a:rPr lang="en-US" sz="900" kern="1200" dirty="0">
                <a:solidFill>
                  <a:schemeClr val="tx1"/>
                </a:solidFill>
                <a:effectLst/>
                <a:latin typeface="Segoe UI Light" pitchFamily="34" charset="0"/>
                <a:ea typeface="+mn-ea"/>
                <a:cs typeface="+mn-cs"/>
              </a:rPr>
              <a:t>Access the data that you need for your business processes in the place that they live.  That data can live in a cloud data store like </a:t>
            </a:r>
            <a:r>
              <a:rPr lang="en-US" sz="900" kern="1200" dirty="0" err="1">
                <a:solidFill>
                  <a:schemeClr val="tx1"/>
                </a:solidFill>
                <a:effectLst/>
                <a:latin typeface="Segoe UI Light" pitchFamily="34" charset="0"/>
                <a:ea typeface="+mn-ea"/>
                <a:cs typeface="+mn-cs"/>
              </a:rPr>
              <a:t>dropbox</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onedrive</a:t>
            </a:r>
            <a:r>
              <a:rPr lang="en-US" sz="900" kern="1200" dirty="0">
                <a:solidFill>
                  <a:schemeClr val="tx1"/>
                </a:solidFill>
                <a:effectLst/>
                <a:latin typeface="Segoe UI Light" pitchFamily="34" charset="0"/>
                <a:ea typeface="+mn-ea"/>
                <a:cs typeface="+mn-cs"/>
              </a:rPr>
              <a:t> or in an enterprise management system like Salesforce or Dynamics.</a:t>
            </a:r>
          </a:p>
          <a:p>
            <a:pPr lvl="1" rtl="0" fontAlgn="ctr"/>
            <a:r>
              <a:rPr lang="en-US" sz="900" kern="1200" dirty="0">
                <a:solidFill>
                  <a:schemeClr val="tx1"/>
                </a:solidFill>
                <a:effectLst/>
                <a:latin typeface="Segoe UI Light" pitchFamily="34" charset="0"/>
                <a:ea typeface="+mn-ea"/>
                <a:cs typeface="+mn-cs"/>
              </a:rPr>
              <a:t>Better together allows you to use Azure services.</a:t>
            </a:r>
          </a:p>
          <a:p>
            <a:pPr rtl="0" fontAlgn="ctr"/>
            <a:r>
              <a:rPr lang="en-US" sz="900" kern="1200" dirty="0">
                <a:solidFill>
                  <a:schemeClr val="tx1"/>
                </a:solidFill>
                <a:effectLst/>
                <a:latin typeface="Segoe UI Light" pitchFamily="34" charset="0"/>
                <a:ea typeface="+mn-ea"/>
                <a:cs typeface="+mn-cs"/>
              </a:rPr>
              <a:t> Unlock value across on-premises and cloud</a:t>
            </a:r>
          </a:p>
          <a:p>
            <a:pPr marL="171450" indent="-171450" rtl="0" fontAlgn="ctr">
              <a:buFont typeface="Arial" panose="020B0604020202020204" pitchFamily="34" charset="0"/>
              <a:buChar char="•"/>
            </a:pPr>
            <a:r>
              <a:rPr lang="en-US" sz="900" kern="1200" dirty="0">
                <a:solidFill>
                  <a:schemeClr val="tx1"/>
                </a:solidFill>
                <a:effectLst/>
                <a:latin typeface="Segoe UI Light" pitchFamily="34" charset="0"/>
                <a:ea typeface="+mn-ea"/>
                <a:cs typeface="+mn-cs"/>
              </a:rPr>
              <a:t>Logic</a:t>
            </a:r>
            <a:r>
              <a:rPr lang="en-US" sz="900" kern="1200" baseline="0" dirty="0">
                <a:solidFill>
                  <a:schemeClr val="tx1"/>
                </a:solidFill>
                <a:effectLst/>
                <a:latin typeface="Segoe UI Light" pitchFamily="34" charset="0"/>
                <a:ea typeface="+mn-ea"/>
                <a:cs typeface="+mn-cs"/>
              </a:rPr>
              <a:t> Apps allows you to each into your on-premises Line of Business systems through the newly released on-premises data gateway.</a:t>
            </a:r>
          </a:p>
          <a:p>
            <a:pPr marL="171450" indent="-171450" rtl="0" fontAlgn="ctr">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Also allows for utilizing BizTalk Server through the BizTalk connector</a:t>
            </a:r>
          </a:p>
          <a:p>
            <a:pPr marL="0" indent="0" rtl="0" fontAlgn="ctr">
              <a:buFont typeface="Arial" panose="020B0604020202020204" pitchFamily="34" charset="0"/>
              <a:buNone/>
            </a:pPr>
            <a:r>
              <a:rPr lang="en-US" sz="900" kern="1200" baseline="0" dirty="0">
                <a:solidFill>
                  <a:schemeClr val="tx1"/>
                </a:solidFill>
                <a:effectLst/>
                <a:latin typeface="Segoe UI Light" pitchFamily="34" charset="0"/>
                <a:ea typeface="+mn-ea"/>
                <a:cs typeface="+mn-cs"/>
              </a:rPr>
              <a:t>Automate EAI, B2B/EDI and business processes</a:t>
            </a:r>
          </a:p>
          <a:p>
            <a:pPr marL="171450" indent="-171450" rtl="0" fontAlgn="ctr">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With the Enterprise integration pack we have provided the capability to manage your messaging collateral, manage trading partners and agreements</a:t>
            </a:r>
          </a:p>
          <a:p>
            <a:pPr marL="0" indent="0" rtl="0" fontAlgn="ctr">
              <a:buFont typeface="Arial" panose="020B0604020202020204" pitchFamily="34" charset="0"/>
              <a:buNone/>
            </a:pPr>
            <a:r>
              <a:rPr lang="en-US" sz="900" kern="1200" dirty="0">
                <a:solidFill>
                  <a:schemeClr val="tx1"/>
                </a:solidFill>
                <a:effectLst/>
                <a:latin typeface="Segoe UI Light" pitchFamily="34" charset="0"/>
                <a:ea typeface="+mn-ea"/>
                <a:cs typeface="+mn-cs"/>
              </a:rPr>
              <a:t>Leverage integration platform as a service (</a:t>
            </a:r>
            <a:r>
              <a:rPr lang="en-US" sz="900" kern="1200" dirty="0" err="1">
                <a:solidFill>
                  <a:schemeClr val="tx1"/>
                </a:solidFill>
                <a:effectLst/>
                <a:latin typeface="Segoe UI Light" pitchFamily="34" charset="0"/>
                <a:ea typeface="+mn-ea"/>
                <a:cs typeface="+mn-cs"/>
              </a:rPr>
              <a:t>iPaaS</a:t>
            </a:r>
            <a:r>
              <a:rPr lang="en-US" sz="900" kern="1200" dirty="0">
                <a:solidFill>
                  <a:schemeClr val="tx1"/>
                </a:solidFill>
                <a:effectLst/>
                <a:latin typeface="Segoe UI Light" pitchFamily="34" charset="0"/>
                <a:ea typeface="+mn-ea"/>
                <a:cs typeface="+mn-cs"/>
              </a:rPr>
              <a:t>)</a:t>
            </a:r>
          </a:p>
          <a:p>
            <a:pPr marL="171450" indent="-171450" rtl="0" fontAlgn="ctr">
              <a:buFont typeface="Arial" panose="020B0604020202020204" pitchFamily="34" charset="0"/>
              <a:buChar char="•"/>
            </a:pPr>
            <a:r>
              <a:rPr lang="en-US" sz="900" kern="1200" dirty="0">
                <a:solidFill>
                  <a:schemeClr val="tx1"/>
                </a:solidFill>
                <a:effectLst/>
                <a:latin typeface="Segoe UI Light" pitchFamily="34" charset="0"/>
                <a:ea typeface="+mn-ea"/>
                <a:cs typeface="+mn-cs"/>
              </a:rPr>
              <a:t>Remove</a:t>
            </a:r>
            <a:r>
              <a:rPr lang="en-US" sz="900" kern="1200" baseline="0" dirty="0">
                <a:solidFill>
                  <a:schemeClr val="tx1"/>
                </a:solidFill>
                <a:effectLst/>
                <a:latin typeface="Segoe UI Light" pitchFamily="34" charset="0"/>
                <a:ea typeface="+mn-ea"/>
                <a:cs typeface="+mn-cs"/>
              </a:rPr>
              <a:t> </a:t>
            </a:r>
            <a:r>
              <a:rPr lang="en-US" sz="900" kern="1200" baseline="0">
                <a:solidFill>
                  <a:schemeClr val="tx1"/>
                </a:solidFill>
                <a:effectLst/>
                <a:latin typeface="Segoe UI Light" pitchFamily="34" charset="0"/>
                <a:ea typeface="+mn-ea"/>
                <a:cs typeface="+mn-cs"/>
              </a:rPr>
              <a:t>the worry of hosting</a:t>
            </a:r>
            <a:endParaRPr lang="en-US" sz="900" kern="1200" dirty="0">
              <a:solidFill>
                <a:schemeClr val="tx1"/>
              </a:solidFill>
              <a:effectLst/>
              <a:latin typeface="Segoe UI Light" pitchFamily="34" charset="0"/>
              <a:ea typeface="+mn-ea"/>
              <a:cs typeface="+mn-cs"/>
            </a:endParaRP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5915065-CE33-4A6D-A0A4-4E4BC74788CB}"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3/10/2017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12527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3/10/2017 7:54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136563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1072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3/10/2017 7:54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865713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3/10/2017 7:54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820020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3/10/2017 7:54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37950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3/10/2017 7:54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6975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Businesses are seen as being innovative</a:t>
            </a:r>
          </a:p>
          <a:p>
            <a:r>
              <a:rPr lang="en-US" dirty="0"/>
              <a:t>IT is seen as catching up to innovation</a:t>
            </a:r>
          </a:p>
          <a:p>
            <a:endParaRPr lang="en-US" dirty="0"/>
          </a:p>
          <a:p>
            <a:endParaRPr lang="en-US" dirty="0"/>
          </a:p>
          <a:p>
            <a:r>
              <a:rPr lang="en-US" dirty="0"/>
              <a:t>3 components: proliferation of apps, data as management</a:t>
            </a:r>
            <a:r>
              <a:rPr lang="en-US" baseline="0" dirty="0"/>
              <a:t> nightmare, smart devices that need to interact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EEDB7F-621F-4815-B179-3FE7CD327FF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2698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3/10/2017 7:54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581855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3/10/2017 7:54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5616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a:t>
            </a:r>
            <a:r>
              <a:rPr lang="en-US" baseline="0" dirty="0"/>
              <a:t> </a:t>
            </a:r>
            <a:r>
              <a:rPr lang="en-US" baseline="0" dirty="0" err="1"/>
              <a:t>gartner</a:t>
            </a:r>
            <a:r>
              <a:rPr lang="en-US" baseline="0" dirty="0"/>
              <a:t> report on hybrid integration platform:</a:t>
            </a:r>
          </a:p>
          <a:p>
            <a:endParaRPr lang="en-US" baseline="0" dirty="0"/>
          </a:p>
          <a:p>
            <a:r>
              <a:rPr lang="en-US" baseline="0" dirty="0"/>
              <a:t>By 2020 75% of organizations will establish a hybrid integration platform</a:t>
            </a:r>
          </a:p>
          <a:p>
            <a:endParaRPr lang="en-US" baseline="0" dirty="0"/>
          </a:p>
          <a:p>
            <a:r>
              <a:rPr lang="en-US" baseline="0" dirty="0"/>
              <a:t>70% of mobile app project is going to be concerned with integration</a:t>
            </a:r>
          </a:p>
          <a:p>
            <a:endParaRPr lang="en-US" baseline="0" dirty="0"/>
          </a:p>
          <a:p>
            <a:r>
              <a:rPr lang="en-US" baseline="0" dirty="0"/>
              <a:t>50% of cost of implementing an </a:t>
            </a:r>
            <a:r>
              <a:rPr lang="en-US" baseline="0" dirty="0" err="1"/>
              <a:t>IoT</a:t>
            </a:r>
            <a:r>
              <a:rPr lang="en-US" baseline="0" dirty="0"/>
              <a:t> solution will be spent on integration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3/10/2017 7:54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49852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046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Data and services fuel</a:t>
            </a:r>
            <a:r>
              <a:rPr lang="en-US" sz="1200" kern="1200" baseline="0" dirty="0">
                <a:solidFill>
                  <a:schemeClr val="tx1"/>
                </a:solidFill>
                <a:effectLst/>
                <a:latin typeface="Segoe UI Light" pitchFamily="34" charset="0"/>
                <a:ea typeface="+mn-ea"/>
                <a:cs typeface="+mn-cs"/>
              </a:rPr>
              <a:t> the APIs. </a:t>
            </a:r>
            <a:r>
              <a:rPr lang="en-US" sz="1200" kern="1200" dirty="0">
                <a:solidFill>
                  <a:schemeClr val="tx1"/>
                </a:solidFill>
                <a:effectLst/>
                <a:latin typeface="Segoe UI Light" pitchFamily="34" charset="0"/>
                <a:ea typeface="+mn-ea"/>
                <a:cs typeface="+mn-cs"/>
              </a:rPr>
              <a:t>APIs are essential for encapsulation and sharing information. Ever more</a:t>
            </a:r>
            <a:r>
              <a:rPr lang="en-US" sz="1200" kern="1200" baseline="0" dirty="0">
                <a:solidFill>
                  <a:schemeClr val="tx1"/>
                </a:solidFill>
                <a:effectLst/>
                <a:latin typeface="Segoe UI Light" pitchFamily="34" charset="0"/>
                <a:ea typeface="+mn-ea"/>
                <a:cs typeface="+mn-cs"/>
              </a:rPr>
              <a:t> complex business processes drive API usage inside businesses. Customers demand self-service and friction free interactions and transactions.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r>
              <a:rPr lang="en-US" sz="1200" dirty="0"/>
              <a:t>“Application programming interfaces (APIs) have been elevated from a development technique to a </a:t>
            </a:r>
            <a:r>
              <a:rPr lang="en-US" sz="1200" dirty="0">
                <a:latin typeface="+mn-lt"/>
              </a:rPr>
              <a:t>business model driver</a:t>
            </a:r>
            <a:r>
              <a:rPr lang="en-US" sz="1200" dirty="0"/>
              <a:t> and </a:t>
            </a:r>
            <a:r>
              <a:rPr lang="en-US" sz="1200" dirty="0">
                <a:latin typeface="+mn-lt"/>
              </a:rPr>
              <a:t>boardroom</a:t>
            </a:r>
            <a:r>
              <a:rPr lang="en-US" sz="1200" dirty="0"/>
              <a:t> consideration.</a:t>
            </a:r>
          </a:p>
          <a:p>
            <a:r>
              <a:rPr lang="en-US" sz="1200" dirty="0"/>
              <a:t>An organization’s core assets can be reused, shared, and </a:t>
            </a:r>
            <a:r>
              <a:rPr lang="en-US" sz="1200" dirty="0">
                <a:latin typeface="+mn-lt"/>
              </a:rPr>
              <a:t>monetized</a:t>
            </a:r>
            <a:r>
              <a:rPr lang="en-US" sz="1200" dirty="0"/>
              <a:t> through APIs that can extend the reach of existing services or provide </a:t>
            </a:r>
            <a:r>
              <a:rPr lang="en-US" sz="1200" dirty="0">
                <a:latin typeface="+mn-lt"/>
              </a:rPr>
              <a:t>new revenue streams</a:t>
            </a:r>
            <a:r>
              <a:rPr lang="en-US" sz="1200" dirty="0"/>
              <a:t>.</a:t>
            </a:r>
          </a:p>
          <a:p>
            <a:r>
              <a:rPr lang="en-US" sz="1200" dirty="0"/>
              <a:t>APIs should be managed like a </a:t>
            </a:r>
            <a:r>
              <a:rPr lang="en-US" sz="1200" dirty="0">
                <a:latin typeface="+mn-lt"/>
              </a:rPr>
              <a:t>product</a:t>
            </a:r>
            <a:r>
              <a:rPr lang="en-US" sz="1200" dirty="0"/>
              <a:t> - one built on top of a potentially </a:t>
            </a:r>
            <a:r>
              <a:rPr lang="en-US" sz="1200" dirty="0">
                <a:latin typeface="+mn-lt"/>
              </a:rPr>
              <a:t>complex technical footprint</a:t>
            </a:r>
            <a:r>
              <a:rPr lang="en-US" sz="1200" dirty="0"/>
              <a:t> that includes legacy and third-party systems and data.</a:t>
            </a:r>
          </a:p>
          <a:p>
            <a:endParaRPr lang="en-US" sz="1800" dirty="0"/>
          </a:p>
          <a:p>
            <a:r>
              <a:rPr lang="en-US" sz="1800" dirty="0"/>
              <a:t>		</a:t>
            </a:r>
            <a:r>
              <a:rPr lang="en-US" sz="1200" dirty="0"/>
              <a:t>From the </a:t>
            </a:r>
            <a:r>
              <a:rPr lang="en-US" sz="1200" dirty="0">
                <a:hlinkClick r:id="rId3"/>
              </a:rPr>
              <a:t>“API Economy”</a:t>
            </a:r>
            <a:endParaRPr lang="en-US" sz="1200" dirty="0"/>
          </a:p>
          <a:p>
            <a:r>
              <a:rPr lang="en-US" sz="1200" dirty="0"/>
              <a:t>		by George Collins and David Sisk </a:t>
            </a:r>
          </a:p>
          <a:p>
            <a:r>
              <a:rPr lang="en-US" sz="1200" dirty="0"/>
              <a:t>		Deloitte Consulting LLP, 2015</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Mobile</a:t>
            </a:r>
            <a:r>
              <a:rPr lang="en-US" sz="1200" kern="1200" baseline="0" dirty="0">
                <a:solidFill>
                  <a:schemeClr val="tx1"/>
                </a:solidFill>
                <a:effectLst/>
                <a:latin typeface="Segoe UI Light" pitchFamily="34" charset="0"/>
                <a:ea typeface="+mn-ea"/>
                <a:cs typeface="+mn-cs"/>
              </a:rPr>
              <a:t> and other trends influence API usage across businesses. REST and cloud democratized API – simple and cheap to build and consume.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APIs long transcended high tech companies and are embraced by all verticals including finance, telco, media, and healthcare. For example, established banks are exploring becoming banking platforms to compete with PayPal, Stripe, Venmo, etc. Every auto maker is busily working on a telematics platform for their cars. Governments at every level adopt open API initiatives and make data and services available, e.g. 311, crime, etc.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Agility and innovation are ever more important due to increased competition and disruption. Loosely coupled APIs are the technical foundation – microservices.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All traditional enterprise integration vendors are pursuing API-centric approach which pivots around exposing data internally and externally rather than connecting application together.</a:t>
            </a: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846A0F-1586-954E-877E-59C1F56AB7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6736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Its not just about the products, we have a pool of out-of-the-box connectors that help connect to many SaaS applications.</a:t>
            </a:r>
          </a:p>
          <a:p>
            <a:endParaRPr lang="en-US" baseline="0" dirty="0"/>
          </a:p>
          <a:p>
            <a:r>
              <a:rPr lang="en-US" baseline="0" dirty="0"/>
              <a:t>Secret sauce is really the Azure services.</a:t>
            </a:r>
          </a:p>
          <a:p>
            <a:r>
              <a:rPr lang="en-US" baseline="0" dirty="0"/>
              <a:t>Azure is now at your fingertips – opens doors to numerous possibilities.</a:t>
            </a:r>
          </a:p>
          <a:p>
            <a:r>
              <a:rPr lang="en-US" baseline="0" dirty="0"/>
              <a:t>Traditional integration vendors, ask customers to build silo-</a:t>
            </a:r>
            <a:r>
              <a:rPr lang="en-US" baseline="0" dirty="0" err="1"/>
              <a:t>ed</a:t>
            </a:r>
            <a:r>
              <a:rPr lang="en-US" baseline="0" dirty="0"/>
              <a:t> integration solutions. </a:t>
            </a:r>
          </a:p>
          <a:p>
            <a:r>
              <a:rPr lang="en-US" baseline="0" dirty="0"/>
              <a:t>That approach is not going to allow you to scale to your customer needs.</a:t>
            </a:r>
          </a:p>
          <a:p>
            <a:endParaRPr lang="en-US" baseline="0" dirty="0"/>
          </a:p>
          <a:p>
            <a:r>
              <a:rPr lang="en-US" baseline="0" dirty="0"/>
              <a:t>With Azure, you can build holistic solutions.</a:t>
            </a:r>
          </a:p>
          <a:p>
            <a:r>
              <a:rPr lang="en-US" baseline="0" dirty="0"/>
              <a:t>I can do more than integration – once you have your connected system, you can perform analytics on the data using HD insight, machine learning, to gain insight on your data.</a:t>
            </a:r>
          </a:p>
          <a:p>
            <a:r>
              <a:rPr lang="en-US" baseline="0" dirty="0"/>
              <a:t>This is going to help customers make great business decisions.</a:t>
            </a:r>
          </a:p>
          <a:p>
            <a:endParaRPr lang="en-US" baseline="0" dirty="0"/>
          </a:p>
          <a:p>
            <a:r>
              <a:rPr lang="en-US" baseline="0" dirty="0"/>
              <a:t>Some of you have </a:t>
            </a:r>
            <a:r>
              <a:rPr lang="en-US" baseline="0" dirty="0" err="1"/>
              <a:t>IoT</a:t>
            </a:r>
            <a:r>
              <a:rPr lang="en-US" baseline="0" dirty="0"/>
              <a:t> practices today, this is how you can leverage integration and </a:t>
            </a:r>
            <a:r>
              <a:rPr lang="en-US" baseline="0" dirty="0" err="1"/>
              <a:t>IoT</a:t>
            </a:r>
            <a:r>
              <a:rPr lang="en-US" baseline="0" dirty="0"/>
              <a:t> together.</a:t>
            </a:r>
          </a:p>
          <a:p>
            <a:r>
              <a:rPr lang="en-US" baseline="0" dirty="0"/>
              <a:t>At MSFT, we think that there are multiple points of entry into integration: Think about your customers who reach out to you about mobile development, about </a:t>
            </a:r>
            <a:r>
              <a:rPr lang="en-US" baseline="0" dirty="0" err="1"/>
              <a:t>IoT</a:t>
            </a:r>
            <a:r>
              <a:rPr lang="en-US" baseline="0" dirty="0"/>
              <a:t> solutions, any e-commerce applications, eventually they are going to need a solid integration platform – and that’s what MSFT offers.</a:t>
            </a:r>
          </a:p>
          <a:p>
            <a:endParaRPr lang="en-US" baseline="0" dirty="0"/>
          </a:p>
          <a:p>
            <a:r>
              <a:rPr lang="en-US" baseline="0" dirty="0"/>
              <a:t>2 key differentiating factors to highlight again:</a:t>
            </a:r>
          </a:p>
          <a:p>
            <a:pPr marL="228600" indent="-228600">
              <a:buAutoNum type="arabicPeriod"/>
            </a:pPr>
            <a:r>
              <a:rPr lang="en-US" baseline="0" dirty="0"/>
              <a:t>Hybrid 2. Azure Services</a:t>
            </a:r>
          </a:p>
          <a:p>
            <a:pPr marL="228600" indent="-228600">
              <a:buAutoNum type="arabicPeriod"/>
            </a:pPr>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04C555-ED66-4763-9FED-32207011BB9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048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3/10/2017 7:54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317152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Call out that we now support stored</a:t>
            </a:r>
            <a:r>
              <a:rPr lang="en-US" baseline="0"/>
              <a:t> procs on-</a:t>
            </a:r>
            <a:r>
              <a:rPr lang="en-US" baseline="0" err="1"/>
              <a:t>prem</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4270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a:p>
            <a:r>
              <a:rPr lang="en-US" dirty="0"/>
              <a:t>Lets say you want </a:t>
            </a:r>
            <a:r>
              <a:rPr lang="en-US" dirty="0" err="1"/>
              <a:t>ot</a:t>
            </a:r>
            <a:r>
              <a:rPr lang="en-US" dirty="0"/>
              <a:t> run a small piece of code and </a:t>
            </a:r>
            <a:r>
              <a:rPr lang="en-US" dirty="0" err="1"/>
              <a:t>resuse</a:t>
            </a:r>
            <a:r>
              <a:rPr lang="en-US" baseline="0" dirty="0"/>
              <a:t> the results in Logic Apps – use functions</a:t>
            </a:r>
          </a:p>
          <a:p>
            <a:endParaRPr lang="en-US" baseline="0" dirty="0"/>
          </a:p>
          <a:p>
            <a:r>
              <a:rPr lang="en-US" baseline="0" dirty="0"/>
              <a:t>Customer example for cognitive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98F1A1-45D0-4ECC-A9D3-58B12F702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0814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20713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2620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9916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stretch>
            <a:fillRect/>
          </a:stretch>
        </p:blipFill>
        <p:spPr>
          <a:xfrm>
            <a:off x="-1" y="1786"/>
            <a:ext cx="12192000" cy="6856214"/>
          </a:xfrm>
          <a:prstGeom prst="rect">
            <a:avLst/>
          </a:prstGeom>
        </p:spPr>
      </p:pic>
    </p:spTree>
    <p:extLst>
      <p:ext uri="{BB962C8B-B14F-4D97-AF65-F5344CB8AC3E}">
        <p14:creationId xmlns:p14="http://schemas.microsoft.com/office/powerpoint/2010/main" val="198432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Footer">
    <p:bg>
      <p:bgPr>
        <a:gradFill>
          <a:gsLst>
            <a:gs pos="0">
              <a:schemeClr val="bg1">
                <a:lumMod val="85000"/>
                <a:alpha val="85000"/>
              </a:schemeClr>
            </a:gs>
            <a:gs pos="58000">
              <a:schemeClr val="bg1"/>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05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flipH="1">
            <a:off x="457265" y="145145"/>
            <a:ext cx="11218203" cy="1055006"/>
          </a:xfrm>
        </p:spPr>
        <p:txBody>
          <a:bodyPr/>
          <a:lstStyle/>
          <a:p>
            <a:r>
              <a:rPr lang="en-US" dirty="0"/>
              <a:t>Click to edit Master title style</a:t>
            </a:r>
          </a:p>
        </p:txBody>
      </p:sp>
    </p:spTree>
    <p:extLst>
      <p:ext uri="{BB962C8B-B14F-4D97-AF65-F5344CB8AC3E}">
        <p14:creationId xmlns:p14="http://schemas.microsoft.com/office/powerpoint/2010/main" val="415821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Tree>
    <p:extLst>
      <p:ext uri="{BB962C8B-B14F-4D97-AF65-F5344CB8AC3E}">
        <p14:creationId xmlns:p14="http://schemas.microsoft.com/office/powerpoint/2010/main" val="2906355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3663109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1332733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6513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142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6073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5640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7640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015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12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2592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72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5045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4794515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1774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27460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67754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00225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567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94331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379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654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70785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852240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0621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0" y="100250"/>
            <a:ext cx="12193200" cy="6757750"/>
          </a:xfrm>
          <a:prstGeom prst="rect">
            <a:avLst/>
          </a:prstGeom>
        </p:spPr>
      </p:pic>
    </p:spTree>
    <p:extLst>
      <p:ext uri="{BB962C8B-B14F-4D97-AF65-F5344CB8AC3E}">
        <p14:creationId xmlns:p14="http://schemas.microsoft.com/office/powerpoint/2010/main" val="132588648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13673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5678112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1" y="289511"/>
            <a:ext cx="4482123" cy="6426846"/>
          </a:xfrm>
        </p:spPr>
        <p:txBody>
          <a:bodyPr/>
          <a:lstStyle/>
          <a:p>
            <a:r>
              <a:rPr lang="en-US"/>
              <a:t>Click to edit Master title style</a:t>
            </a:r>
            <a:endParaRPr lang="en-US" dirty="0"/>
          </a:p>
        </p:txBody>
      </p:sp>
    </p:spTree>
    <p:extLst>
      <p:ext uri="{BB962C8B-B14F-4D97-AF65-F5344CB8AC3E}">
        <p14:creationId xmlns:p14="http://schemas.microsoft.com/office/powerpoint/2010/main" val="3951237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0640" y="455472"/>
            <a:ext cx="10207362" cy="1125823"/>
          </a:xfrm>
        </p:spPr>
        <p:txBody>
          <a:bodyPr anchor="ctr">
            <a:normAutofit/>
          </a:bodyPr>
          <a:lstStyle>
            <a:lvl1pPr algn="l">
              <a:defRPr sz="4800"/>
            </a:lvl1pPr>
          </a:lstStyle>
          <a:p>
            <a:r>
              <a:rPr lang="en-US" dirty="0"/>
              <a:t>Click to edit Master title style</a:t>
            </a:r>
          </a:p>
        </p:txBody>
      </p:sp>
    </p:spTree>
    <p:extLst>
      <p:ext uri="{BB962C8B-B14F-4D97-AF65-F5344CB8AC3E}">
        <p14:creationId xmlns:p14="http://schemas.microsoft.com/office/powerpoint/2010/main" val="26321152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9"/>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88" name="Freeform 17"/>
          <p:cNvSpPr>
            <a:spLocks/>
          </p:cNvSpPr>
          <p:nvPr userDrawn="1"/>
        </p:nvSpPr>
        <p:spPr bwMode="auto">
          <a:xfrm>
            <a:off x="5395671"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7" y="2965160"/>
            <a:ext cx="3725766" cy="3892843"/>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9"/>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30" tIns="44814" rIns="89630" bIns="44814"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8"/>
            <a:ext cx="1253377" cy="268785"/>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4" y="470067"/>
            <a:ext cx="1421436" cy="300619"/>
          </a:xfrm>
          <a:prstGeom prst="rect">
            <a:avLst/>
          </a:prstGeom>
        </p:spPr>
      </p:pic>
      <p:grpSp>
        <p:nvGrpSpPr>
          <p:cNvPr id="6" name="Group 4"/>
          <p:cNvGrpSpPr>
            <a:grpSpLocks noChangeAspect="1"/>
          </p:cNvGrpSpPr>
          <p:nvPr userDrawn="1"/>
        </p:nvGrpSpPr>
        <p:grpSpPr bwMode="auto">
          <a:xfrm>
            <a:off x="386689" y="1299380"/>
            <a:ext cx="2541690" cy="2909435"/>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5"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90" name="Freeform 19"/>
          <p:cNvSpPr>
            <a:spLocks/>
          </p:cNvSpPr>
          <p:nvPr userDrawn="1"/>
        </p:nvSpPr>
        <p:spPr bwMode="auto">
          <a:xfrm>
            <a:off x="8402430" y="5626800"/>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grpSp>
        <p:nvGrpSpPr>
          <p:cNvPr id="103" name="Group 102"/>
          <p:cNvGrpSpPr/>
          <p:nvPr userDrawn="1"/>
        </p:nvGrpSpPr>
        <p:grpSpPr>
          <a:xfrm>
            <a:off x="1" y="4244615"/>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7"/>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grpSp>
      </p:grpSp>
      <p:sp>
        <p:nvSpPr>
          <p:cNvPr id="3" name="TextBox 2"/>
          <p:cNvSpPr txBox="1"/>
          <p:nvPr userDrawn="1"/>
        </p:nvSpPr>
        <p:spPr>
          <a:xfrm>
            <a:off x="10418203" y="5950526"/>
            <a:ext cx="1504495" cy="615568"/>
          </a:xfrm>
          <a:prstGeom prst="rect">
            <a:avLst/>
          </a:prstGeom>
          <a:noFill/>
        </p:spPr>
        <p:txBody>
          <a:bodyPr wrap="none" lIns="179259" tIns="143407" rIns="179259" bIns="143407" rtlCol="0" anchor="b">
            <a:spAutoFit/>
          </a:bodyPr>
          <a:lstStyle/>
          <a:p>
            <a:pPr algn="r">
              <a:lnSpc>
                <a:spcPct val="90000"/>
              </a:lnSpc>
              <a:spcAft>
                <a:spcPts val="589"/>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650542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183"/>
            <a:ext cx="2689274" cy="567207"/>
          </a:xfrm>
        </p:spPr>
        <p:txBody>
          <a:bodyPr lIns="182880" tIns="146304" rIns="182880" bIns="146304" anchor="b"/>
          <a:lstStyle>
            <a:lvl1pPr marL="0" indent="0" algn="r">
              <a:buNone/>
              <a:defRPr sz="1962">
                <a:gradFill>
                  <a:gsLst>
                    <a:gs pos="14644">
                      <a:schemeClr val="tx1"/>
                    </a:gs>
                    <a:gs pos="37000">
                      <a:schemeClr val="tx1"/>
                    </a:gs>
                  </a:gsLst>
                  <a:lin ang="5400000" scaled="0"/>
                </a:gradFill>
                <a:latin typeface="+mn-lt"/>
              </a:defRPr>
            </a:lvl1pPr>
            <a:lvl2pPr marL="336087" indent="0">
              <a:buNone/>
              <a:defRPr/>
            </a:lvl2pPr>
            <a:lvl3pPr marL="560144" indent="0">
              <a:buNone/>
              <a:defRPr/>
            </a:lvl3pPr>
            <a:lvl4pPr marL="784204" indent="0">
              <a:buNone/>
              <a:defRPr/>
            </a:lvl4pPr>
            <a:lvl5pPr marL="1008263"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7" y="299809"/>
            <a:ext cx="3137517" cy="567207"/>
          </a:xfrm>
        </p:spPr>
        <p:txBody>
          <a:bodyPr lIns="182880" tIns="146304" rIns="182880" bIns="146304" anchor="t"/>
          <a:lstStyle>
            <a:lvl1pPr marL="0" indent="0" algn="r">
              <a:buNone/>
              <a:defRPr sz="1962" baseline="0">
                <a:gradFill>
                  <a:gsLst>
                    <a:gs pos="90377">
                      <a:srgbClr val="F8F8F8"/>
                    </a:gs>
                    <a:gs pos="72000">
                      <a:srgbClr val="F8F8F8"/>
                    </a:gs>
                  </a:gsLst>
                  <a:lin ang="5400000" scaled="0"/>
                </a:gradFill>
                <a:latin typeface="+mn-lt"/>
              </a:defRPr>
            </a:lvl1pPr>
            <a:lvl2pPr marL="336087" indent="0">
              <a:buNone/>
              <a:defRPr/>
            </a:lvl2pPr>
            <a:lvl3pPr marL="560144" indent="0">
              <a:buNone/>
              <a:defRPr/>
            </a:lvl3pPr>
            <a:lvl4pPr marL="784204" indent="0">
              <a:buNone/>
              <a:defRPr/>
            </a:lvl4pPr>
            <a:lvl5pPr marL="1008263"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8"/>
            <a:ext cx="1253377" cy="268785"/>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4"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3" y="3878575"/>
            <a:ext cx="7171337" cy="1792325"/>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4115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892"/>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059" indent="0">
              <a:buNone/>
              <a:defRPr/>
            </a:lvl3pPr>
            <a:lvl4pPr marL="448117" indent="0">
              <a:buNone/>
              <a:defRPr/>
            </a:lvl4pPr>
            <a:lvl5pPr marL="67217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74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3" y="289511"/>
            <a:ext cx="4482123" cy="1794662"/>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2084171"/>
            <a:ext cx="4482124" cy="2529077"/>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059" indent="0">
              <a:buNone/>
              <a:defRPr/>
            </a:lvl3pPr>
            <a:lvl4pPr marL="448117" indent="0">
              <a:buNone/>
              <a:defRPr/>
            </a:lvl4pPr>
            <a:lvl5pPr marL="67217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067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892"/>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059" indent="0">
              <a:buNone/>
              <a:defRPr/>
            </a:lvl3pPr>
            <a:lvl4pPr marL="448117" indent="0">
              <a:buNone/>
              <a:defRPr/>
            </a:lvl4pPr>
            <a:lvl5pPr marL="67217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725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156"/>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7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15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108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256"/>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2"/>
            </a:lvl2pPr>
            <a:lvl3pPr marL="227171" indent="0">
              <a:buNone/>
              <a:tabLst/>
              <a:defRPr sz="1962"/>
            </a:lvl3pPr>
            <a:lvl4pPr marL="451229" indent="0">
              <a:buNone/>
              <a:defRPr/>
            </a:lvl4pPr>
            <a:lvl5pPr marL="67217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256"/>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2"/>
            </a:lvl2pPr>
            <a:lvl3pPr marL="227171" indent="0">
              <a:buNone/>
              <a:tabLst/>
              <a:defRPr sz="1962"/>
            </a:lvl3pPr>
            <a:lvl4pPr marL="451229" indent="0">
              <a:buNone/>
              <a:defRPr/>
            </a:lvl4pPr>
            <a:lvl5pPr marL="67217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375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256"/>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171" indent="0">
              <a:buNone/>
              <a:tabLst/>
              <a:defRPr sz="1962"/>
            </a:lvl3pPr>
            <a:lvl4pPr marL="451229" indent="0">
              <a:buNone/>
              <a:defRPr/>
            </a:lvl4pPr>
            <a:lvl5pPr marL="67217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256"/>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171" indent="0">
              <a:buNone/>
              <a:tabLst/>
              <a:defRPr sz="1962"/>
            </a:lvl3pPr>
            <a:lvl4pPr marL="451229" indent="0">
              <a:buNone/>
              <a:defRPr/>
            </a:lvl4pPr>
            <a:lvl5pPr marL="67217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132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6"/>
          <a:stretch/>
        </p:blipFill>
        <p:spPr>
          <a:xfrm>
            <a:off x="5198877" y="438"/>
            <a:ext cx="6991565" cy="6863349"/>
          </a:xfrm>
          <a:prstGeom prst="rect">
            <a:avLst/>
          </a:prstGeom>
        </p:spPr>
      </p:pic>
    </p:spTree>
    <p:extLst>
      <p:ext uri="{BB962C8B-B14F-4D97-AF65-F5344CB8AC3E}">
        <p14:creationId xmlns:p14="http://schemas.microsoft.com/office/powerpoint/2010/main" val="2053196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9"/>
            <a:ext cx="5378548" cy="1943519"/>
          </a:xfrm>
        </p:spPr>
        <p:txBody>
          <a:bodyPr wrap="square">
            <a:spAutoFit/>
          </a:bodyPr>
          <a:lstStyle>
            <a:lvl1pPr marL="281629" indent="-281629">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13" indent="-228562">
              <a:defRPr sz="2353"/>
            </a:lvl2pPr>
            <a:lvl3pPr marL="685686" indent="-165073">
              <a:tabLst/>
              <a:defRPr sz="1962"/>
            </a:lvl3pPr>
            <a:lvl4pPr marL="863454" indent="-177771">
              <a:defRPr/>
            </a:lvl4pPr>
            <a:lvl5pPr marL="1028529" indent="-16507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9"/>
            <a:ext cx="5378548" cy="1943519"/>
          </a:xfrm>
        </p:spPr>
        <p:txBody>
          <a:bodyPr wrap="square">
            <a:spAutoFit/>
          </a:bodyPr>
          <a:lstStyle>
            <a:lvl1pPr marL="281629" indent="-281629">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13" indent="-228562">
              <a:defRPr sz="2353"/>
            </a:lvl2pPr>
            <a:lvl3pPr marL="685686" indent="-165073">
              <a:tabLst/>
              <a:defRPr sz="1962"/>
            </a:lvl3pPr>
            <a:lvl4pPr marL="863454" indent="-177771">
              <a:defRPr/>
            </a:lvl4pPr>
            <a:lvl5pPr marL="1028529" indent="-16507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7495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9"/>
            <a:ext cx="5378548" cy="1943519"/>
          </a:xfrm>
        </p:spPr>
        <p:txBody>
          <a:bodyPr wrap="square">
            <a:spAutoFit/>
          </a:bodyPr>
          <a:lstStyle>
            <a:lvl1pPr marL="281629" indent="-281629">
              <a:spcBef>
                <a:spcPts val="1200"/>
              </a:spcBef>
              <a:buClr>
                <a:schemeClr val="tx1"/>
              </a:buClr>
              <a:buFont typeface="Arial" pitchFamily="34" charset="0"/>
              <a:buChar char="•"/>
              <a:defRPr sz="3137"/>
            </a:lvl1pPr>
            <a:lvl2pPr marL="520613" indent="-228562">
              <a:defRPr sz="2353"/>
            </a:lvl2pPr>
            <a:lvl3pPr marL="685686" indent="-165073">
              <a:tabLst/>
              <a:defRPr sz="1962"/>
            </a:lvl3pPr>
            <a:lvl4pPr marL="863454" indent="-177771">
              <a:defRPr/>
            </a:lvl4pPr>
            <a:lvl5pPr marL="1028529" indent="-16507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9"/>
            <a:ext cx="5378548" cy="1943519"/>
          </a:xfrm>
        </p:spPr>
        <p:txBody>
          <a:bodyPr wrap="square">
            <a:spAutoFit/>
          </a:bodyPr>
          <a:lstStyle>
            <a:lvl1pPr marL="281629" indent="-281629">
              <a:spcBef>
                <a:spcPts val="1200"/>
              </a:spcBef>
              <a:buClr>
                <a:schemeClr val="tx1"/>
              </a:buClr>
              <a:buFont typeface="Arial" pitchFamily="34" charset="0"/>
              <a:buChar char="•"/>
              <a:defRPr sz="3137"/>
            </a:lvl1pPr>
            <a:lvl2pPr marL="520613" indent="-228562">
              <a:defRPr sz="2353"/>
            </a:lvl2pPr>
            <a:lvl3pPr marL="685686" indent="-165073">
              <a:tabLst/>
              <a:defRPr sz="1962"/>
            </a:lvl3pPr>
            <a:lvl4pPr marL="863454" indent="-177771">
              <a:defRPr/>
            </a:lvl4pPr>
            <a:lvl5pPr marL="1028529" indent="-16507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9686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2834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3" y="289512"/>
            <a:ext cx="4482123" cy="6426845"/>
          </a:xfrm>
        </p:spPr>
        <p:txBody>
          <a:bodyPr/>
          <a:lstStyle/>
          <a:p>
            <a:r>
              <a:rPr lang="en-US"/>
              <a:t>Click to edit Master title style</a:t>
            </a:r>
            <a:endParaRPr lang="en-US" dirty="0"/>
          </a:p>
        </p:txBody>
      </p:sp>
    </p:spTree>
    <p:extLst>
      <p:ext uri="{BB962C8B-B14F-4D97-AF65-F5344CB8AC3E}">
        <p14:creationId xmlns:p14="http://schemas.microsoft.com/office/powerpoint/2010/main" val="1037804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542"/>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9"/>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6"/>
          <a:stretch/>
        </p:blipFill>
        <p:spPr>
          <a:xfrm>
            <a:off x="5198877" y="439"/>
            <a:ext cx="6991565" cy="6863350"/>
          </a:xfrm>
          <a:prstGeom prst="rect">
            <a:avLst/>
          </a:prstGeom>
        </p:spPr>
      </p:pic>
    </p:spTree>
    <p:extLst>
      <p:ext uri="{BB962C8B-B14F-4D97-AF65-F5344CB8AC3E}">
        <p14:creationId xmlns:p14="http://schemas.microsoft.com/office/powerpoint/2010/main" val="119850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542"/>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6" y="0"/>
            <a:ext cx="6993968" cy="6863348"/>
          </a:xfrm>
          <a:prstGeom prst="rect">
            <a:avLst/>
          </a:prstGeom>
        </p:spPr>
      </p:pic>
    </p:spTree>
    <p:extLst>
      <p:ext uri="{BB962C8B-B14F-4D97-AF65-F5344CB8AC3E}">
        <p14:creationId xmlns:p14="http://schemas.microsoft.com/office/powerpoint/2010/main" val="4166233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54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06644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54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523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731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570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6" y="0"/>
            <a:ext cx="6993968" cy="6863348"/>
          </a:xfrm>
          <a:prstGeom prst="rect">
            <a:avLst/>
          </a:prstGeom>
        </p:spPr>
      </p:pic>
    </p:spTree>
    <p:extLst>
      <p:ext uri="{BB962C8B-B14F-4D97-AF65-F5344CB8AC3E}">
        <p14:creationId xmlns:p14="http://schemas.microsoft.com/office/powerpoint/2010/main" val="2032610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393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46"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66382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151"/>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67" eaLnBrk="0" hangingPunct="0"/>
            <a:r>
              <a:rPr lang="en-US" sz="68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4" y="470067"/>
            <a:ext cx="1421436" cy="300619"/>
          </a:xfrm>
          <a:prstGeom prst="rect">
            <a:avLst/>
          </a:prstGeom>
        </p:spPr>
      </p:pic>
    </p:spTree>
    <p:extLst>
      <p:ext uri="{BB962C8B-B14F-4D97-AF65-F5344CB8AC3E}">
        <p14:creationId xmlns:p14="http://schemas.microsoft.com/office/powerpoint/2010/main" val="1094282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396172"/>
          </a:xfrm>
          <a:prstGeom prst="rect">
            <a:avLst/>
          </a:prstGeom>
        </p:spPr>
        <p:txBody>
          <a:bodyPr/>
          <a:lstStyle>
            <a:lvl1pPr marL="284741" indent="-28474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4" indent="-275405">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87" indent="-28474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45" indent="-22405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04" indent="-224059">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86426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4" y="289510"/>
            <a:ext cx="4225334" cy="3214203"/>
          </a:xfrm>
        </p:spPr>
        <p:txBody>
          <a:bodyPr/>
          <a:lstStyle/>
          <a:p>
            <a:r>
              <a:rPr lang="en-US" dirty="0"/>
              <a:t>Click to edit Master title style</a:t>
            </a:r>
          </a:p>
        </p:txBody>
      </p:sp>
      <p:sp>
        <p:nvSpPr>
          <p:cNvPr id="3" name="Rectangle 2"/>
          <p:cNvSpPr/>
          <p:nvPr userDrawn="1"/>
        </p:nvSpPr>
        <p:spPr bwMode="auto">
          <a:xfrm>
            <a:off x="4751363" y="1"/>
            <a:ext cx="7440636" cy="68580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18570518"/>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guide id="2" pos="3408">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199" name="Picture 198"/>
          <p:cNvPicPr>
            <a:picLocks noChangeAspect="1"/>
          </p:cNvPicPr>
          <p:nvPr userDrawn="1"/>
        </p:nvPicPr>
        <p:blipFill rotWithShape="1">
          <a:blip r:embed="rId2">
            <a:extLst>
              <a:ext uri="{28A0092B-C50C-407E-A947-70E740481C1C}">
                <a14:useLocalDpi xmlns:a14="http://schemas.microsoft.com/office/drawing/2010/main" val="0"/>
              </a:ext>
            </a:extLst>
          </a:blip>
          <a:srcRect l="1140" t="13895" r="1271" b="3775"/>
          <a:stretch/>
        </p:blipFill>
        <p:spPr>
          <a:xfrm>
            <a:off x="1" y="1"/>
            <a:ext cx="12192000" cy="6858000"/>
          </a:xfrm>
          <a:prstGeom prst="rect">
            <a:avLst/>
          </a:prstGeom>
          <a:noFill/>
          <a:ln>
            <a:noFill/>
          </a:ln>
        </p:spPr>
      </p:pic>
      <p:cxnSp>
        <p:nvCxnSpPr>
          <p:cNvPr id="258" name="Straight Connector 257"/>
          <p:cNvCxnSpPr/>
          <p:nvPr userDrawn="1"/>
        </p:nvCxnSpPr>
        <p:spPr>
          <a:xfrm flipV="1">
            <a:off x="8532845" y="2948841"/>
            <a:ext cx="811139" cy="170808"/>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pic>
        <p:nvPicPr>
          <p:cNvPr id="203" name="Picture 202"/>
          <p:cNvPicPr>
            <a:picLocks noChangeAspect="1"/>
          </p:cNvPicPr>
          <p:nvPr userDrawn="1"/>
        </p:nvPicPr>
        <p:blipFill>
          <a:blip r:embed="rId3"/>
          <a:stretch>
            <a:fillRect/>
          </a:stretch>
        </p:blipFill>
        <p:spPr>
          <a:xfrm>
            <a:off x="450206" y="6121724"/>
            <a:ext cx="1253375" cy="268787"/>
          </a:xfrm>
          <a:prstGeom prst="rect">
            <a:avLst/>
          </a:prstGeom>
        </p:spPr>
      </p:pic>
      <p:cxnSp>
        <p:nvCxnSpPr>
          <p:cNvPr id="254" name="Straight Connector 253"/>
          <p:cNvCxnSpPr>
            <a:stCxn id="247" idx="4"/>
            <a:endCxn id="219" idx="0"/>
          </p:cNvCxnSpPr>
          <p:nvPr userDrawn="1"/>
        </p:nvCxnSpPr>
        <p:spPr>
          <a:xfrm>
            <a:off x="11060500" y="1380696"/>
            <a:ext cx="185997" cy="1673370"/>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5" name="Straight Connector 254"/>
          <p:cNvCxnSpPr>
            <a:stCxn id="230" idx="6"/>
            <a:endCxn id="285" idx="2"/>
          </p:cNvCxnSpPr>
          <p:nvPr userDrawn="1"/>
        </p:nvCxnSpPr>
        <p:spPr>
          <a:xfrm flipV="1">
            <a:off x="3968587" y="704844"/>
            <a:ext cx="979279" cy="273662"/>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6" name="Straight Connector 255"/>
          <p:cNvCxnSpPr/>
          <p:nvPr userDrawn="1"/>
        </p:nvCxnSpPr>
        <p:spPr>
          <a:xfrm>
            <a:off x="6872592" y="1675700"/>
            <a:ext cx="606954" cy="1013958"/>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7" name="Straight Connector 256"/>
          <p:cNvCxnSpPr/>
          <p:nvPr userDrawn="1"/>
        </p:nvCxnSpPr>
        <p:spPr>
          <a:xfrm flipV="1">
            <a:off x="8223452" y="1531611"/>
            <a:ext cx="964902" cy="1214082"/>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9" name="Straight Connector 258"/>
          <p:cNvCxnSpPr/>
          <p:nvPr userDrawn="1"/>
        </p:nvCxnSpPr>
        <p:spPr>
          <a:xfrm>
            <a:off x="8511367" y="3665592"/>
            <a:ext cx="1212352" cy="387570"/>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0" name="Straight Connector 259"/>
          <p:cNvCxnSpPr/>
          <p:nvPr userDrawn="1"/>
        </p:nvCxnSpPr>
        <p:spPr>
          <a:xfrm>
            <a:off x="9681388" y="3137934"/>
            <a:ext cx="278888" cy="603927"/>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1" name="Straight Connector 260"/>
          <p:cNvCxnSpPr/>
          <p:nvPr userDrawn="1"/>
        </p:nvCxnSpPr>
        <p:spPr>
          <a:xfrm>
            <a:off x="9870013" y="2904455"/>
            <a:ext cx="1048444" cy="332098"/>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2" name="Straight Connector 261"/>
          <p:cNvCxnSpPr/>
          <p:nvPr userDrawn="1"/>
        </p:nvCxnSpPr>
        <p:spPr>
          <a:xfrm>
            <a:off x="8023002" y="4041955"/>
            <a:ext cx="201696" cy="679885"/>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4" name="Straight Connector 263"/>
          <p:cNvCxnSpPr>
            <a:endCxn id="250" idx="1"/>
          </p:cNvCxnSpPr>
          <p:nvPr userDrawn="1"/>
        </p:nvCxnSpPr>
        <p:spPr>
          <a:xfrm>
            <a:off x="8403984" y="659964"/>
            <a:ext cx="838467" cy="336533"/>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81" name="Straight Connector 280"/>
          <p:cNvCxnSpPr/>
          <p:nvPr userDrawn="1"/>
        </p:nvCxnSpPr>
        <p:spPr>
          <a:xfrm flipV="1">
            <a:off x="10684731" y="5591777"/>
            <a:ext cx="228776" cy="354885"/>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89" name="Straight Connector 288"/>
          <p:cNvCxnSpPr/>
          <p:nvPr userDrawn="1"/>
        </p:nvCxnSpPr>
        <p:spPr>
          <a:xfrm>
            <a:off x="5565304" y="784485"/>
            <a:ext cx="690994" cy="242815"/>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sp>
        <p:nvSpPr>
          <p:cNvPr id="2" name="Rectangle 1"/>
          <p:cNvSpPr/>
          <p:nvPr userDrawn="1"/>
        </p:nvSpPr>
        <p:spPr bwMode="auto">
          <a:xfrm>
            <a:off x="269239" y="2077802"/>
            <a:ext cx="6274974" cy="3592580"/>
          </a:xfrm>
          <a:prstGeom prst="rect">
            <a:avLst/>
          </a:prstGeom>
          <a:solidFill>
            <a:srgbClr val="FFFFFF">
              <a:alpha val="7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6"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69304" y="2077816"/>
            <a:ext cx="6276467" cy="1793103"/>
          </a:xfrm>
          <a:noFill/>
        </p:spPr>
        <p:txBody>
          <a:bodyPr lIns="146304" tIns="91440" rIns="146304" bIns="91440" anchor="t" anchorCtr="0"/>
          <a:lstStyle>
            <a:lvl1pPr>
              <a:defRPr sz="5294" spc="-98" baseline="0">
                <a:gradFill>
                  <a:gsLst>
                    <a:gs pos="78195">
                      <a:schemeClr val="tx2"/>
                    </a:gs>
                    <a:gs pos="57576">
                      <a:schemeClr val="tx2"/>
                    </a:gs>
                  </a:gsLst>
                  <a:lin ang="5400000" scaled="0"/>
                </a:gradFill>
                <a:latin typeface="Segoe UI Semilight" panose="020B0402040204020203" pitchFamily="34" charset="0"/>
                <a:cs typeface="Segoe UI Semilight" panose="020B0402040204020203" pitchFamily="34" charset="0"/>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3" y="3877276"/>
            <a:ext cx="6276530" cy="1793103"/>
          </a:xfrm>
        </p:spPr>
        <p:txBody>
          <a:bodyPr tIns="109728" bIns="109728">
            <a:noAutofit/>
          </a:bodyPr>
          <a:lstStyle>
            <a:lvl1pPr marL="0" indent="0">
              <a:spcBef>
                <a:spcPts val="0"/>
              </a:spcBef>
              <a:buNone/>
              <a:defRPr sz="3137">
                <a:gradFill>
                  <a:gsLst>
                    <a:gs pos="78195">
                      <a:schemeClr val="tx2"/>
                    </a:gs>
                    <a:gs pos="57576">
                      <a:schemeClr val="tx2"/>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300" name="Straight Connector 299"/>
          <p:cNvCxnSpPr>
            <a:stCxn id="298" idx="2"/>
          </p:cNvCxnSpPr>
          <p:nvPr userDrawn="1"/>
        </p:nvCxnSpPr>
        <p:spPr>
          <a:xfrm flipH="1">
            <a:off x="8868254" y="5020315"/>
            <a:ext cx="308676" cy="137950"/>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grpSp>
        <p:nvGrpSpPr>
          <p:cNvPr id="210" name="Group 209"/>
          <p:cNvGrpSpPr/>
          <p:nvPr userDrawn="1"/>
        </p:nvGrpSpPr>
        <p:grpSpPr>
          <a:xfrm>
            <a:off x="7783402" y="4790234"/>
            <a:ext cx="1078500" cy="1078653"/>
            <a:chOff x="5235288" y="4947837"/>
            <a:chExt cx="1295400" cy="1295400"/>
          </a:xfrm>
        </p:grpSpPr>
        <p:sp>
          <p:nvSpPr>
            <p:cNvPr id="211" name="Oval 210"/>
            <p:cNvSpPr/>
            <p:nvPr userDrawn="1"/>
          </p:nvSpPr>
          <p:spPr bwMode="auto">
            <a:xfrm>
              <a:off x="5235288" y="4947837"/>
              <a:ext cx="1295400" cy="1295400"/>
            </a:xfrm>
            <a:prstGeom prst="ellipse">
              <a:avLst/>
            </a:prstGeom>
            <a:solidFill>
              <a:schemeClr val="tx2">
                <a:lumMod val="50000"/>
                <a:alpha val="80000"/>
              </a:scheme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grpSp>
          <p:nvGrpSpPr>
            <p:cNvPr id="212" name="Group 211"/>
            <p:cNvGrpSpPr/>
            <p:nvPr userDrawn="1"/>
          </p:nvGrpSpPr>
          <p:grpSpPr>
            <a:xfrm>
              <a:off x="5562254" y="5353243"/>
              <a:ext cx="641468" cy="484588"/>
              <a:chOff x="4183063" y="5237163"/>
              <a:chExt cx="292100" cy="220663"/>
            </a:xfrm>
            <a:solidFill>
              <a:schemeClr val="bg1"/>
            </a:solidFill>
          </p:grpSpPr>
          <p:sp>
            <p:nvSpPr>
              <p:cNvPr id="213" name="Freeform 68"/>
              <p:cNvSpPr>
                <a:spLocks noEditPoints="1"/>
              </p:cNvSpPr>
              <p:nvPr/>
            </p:nvSpPr>
            <p:spPr bwMode="auto">
              <a:xfrm>
                <a:off x="4183063" y="5237163"/>
                <a:ext cx="292100" cy="220663"/>
              </a:xfrm>
              <a:custGeom>
                <a:avLst/>
                <a:gdLst>
                  <a:gd name="T0" fmla="*/ 0 w 184"/>
                  <a:gd name="T1" fmla="*/ 139 h 139"/>
                  <a:gd name="T2" fmla="*/ 184 w 184"/>
                  <a:gd name="T3" fmla="*/ 139 h 139"/>
                  <a:gd name="T4" fmla="*/ 184 w 184"/>
                  <a:gd name="T5" fmla="*/ 0 h 139"/>
                  <a:gd name="T6" fmla="*/ 0 w 184"/>
                  <a:gd name="T7" fmla="*/ 0 h 139"/>
                  <a:gd name="T8" fmla="*/ 0 w 184"/>
                  <a:gd name="T9" fmla="*/ 139 h 139"/>
                  <a:gd name="T10" fmla="*/ 11 w 184"/>
                  <a:gd name="T11" fmla="*/ 12 h 139"/>
                  <a:gd name="T12" fmla="*/ 173 w 184"/>
                  <a:gd name="T13" fmla="*/ 12 h 139"/>
                  <a:gd name="T14" fmla="*/ 173 w 184"/>
                  <a:gd name="T15" fmla="*/ 127 h 139"/>
                  <a:gd name="T16" fmla="*/ 11 w 184"/>
                  <a:gd name="T17" fmla="*/ 127 h 139"/>
                  <a:gd name="T18" fmla="*/ 11 w 184"/>
                  <a:gd name="T19"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39">
                    <a:moveTo>
                      <a:pt x="0" y="139"/>
                    </a:moveTo>
                    <a:lnTo>
                      <a:pt x="184" y="139"/>
                    </a:lnTo>
                    <a:lnTo>
                      <a:pt x="184" y="0"/>
                    </a:lnTo>
                    <a:lnTo>
                      <a:pt x="0" y="0"/>
                    </a:lnTo>
                    <a:lnTo>
                      <a:pt x="0" y="139"/>
                    </a:lnTo>
                    <a:close/>
                    <a:moveTo>
                      <a:pt x="11" y="12"/>
                    </a:moveTo>
                    <a:lnTo>
                      <a:pt x="173" y="12"/>
                    </a:lnTo>
                    <a:lnTo>
                      <a:pt x="173" y="127"/>
                    </a:lnTo>
                    <a:lnTo>
                      <a:pt x="11" y="127"/>
                    </a:lnTo>
                    <a:lnTo>
                      <a:pt x="11"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4" name="Rectangle 69"/>
              <p:cNvSpPr>
                <a:spLocks noChangeArrowheads="1"/>
              </p:cNvSpPr>
              <p:nvPr/>
            </p:nvSpPr>
            <p:spPr bwMode="auto">
              <a:xfrm>
                <a:off x="4319588" y="5402263"/>
                <a:ext cx="190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grpSp>
        <p:nvGrpSpPr>
          <p:cNvPr id="218" name="Group 217"/>
          <p:cNvGrpSpPr/>
          <p:nvPr userDrawn="1"/>
        </p:nvGrpSpPr>
        <p:grpSpPr>
          <a:xfrm>
            <a:off x="10884718" y="3054065"/>
            <a:ext cx="723555" cy="723658"/>
            <a:chOff x="10583793" y="3706891"/>
            <a:chExt cx="1044644" cy="1044644"/>
          </a:xfrm>
        </p:grpSpPr>
        <p:sp>
          <p:nvSpPr>
            <p:cNvPr id="219" name="Oval 218"/>
            <p:cNvSpPr/>
            <p:nvPr userDrawn="1"/>
          </p:nvSpPr>
          <p:spPr bwMode="auto">
            <a:xfrm>
              <a:off x="10583793" y="3706891"/>
              <a:ext cx="1044644" cy="1044644"/>
            </a:xfrm>
            <a:prstGeom prst="ellipse">
              <a:avLst/>
            </a:prstGeom>
            <a:solidFill>
              <a:schemeClr val="accent1">
                <a:lumMod val="75000"/>
                <a:alpha val="80000"/>
              </a:schemeClr>
            </a:solidFill>
            <a:ln w="34925" cap="flat" cmpd="sng" algn="ctr">
              <a:solidFill>
                <a:schemeClr val="bg1"/>
              </a:solidFill>
              <a:prstDash val="solid"/>
            </a:ln>
            <a:effectLst/>
          </p:spPr>
          <p:txBody>
            <a:bodyPr rtlCol="0" anchor="ctr"/>
            <a:lstStyle/>
            <a:p>
              <a:pPr algn="ctr" defTabSz="913415"/>
              <a:endParaRPr lang="en-US" sz="1765" dirty="0"/>
            </a:p>
          </p:txBody>
        </p:sp>
        <p:sp>
          <p:nvSpPr>
            <p:cNvPr id="220" name="Freeform 70"/>
            <p:cNvSpPr>
              <a:spLocks noEditPoints="1"/>
            </p:cNvSpPr>
            <p:nvPr userDrawn="1"/>
          </p:nvSpPr>
          <p:spPr bwMode="auto">
            <a:xfrm>
              <a:off x="10828881" y="3980851"/>
              <a:ext cx="591279" cy="443459"/>
            </a:xfrm>
            <a:custGeom>
              <a:avLst/>
              <a:gdLst>
                <a:gd name="T0" fmla="*/ 161 w 184"/>
                <a:gd name="T1" fmla="*/ 0 h 138"/>
                <a:gd name="T2" fmla="*/ 23 w 184"/>
                <a:gd name="T3" fmla="*/ 0 h 138"/>
                <a:gd name="T4" fmla="*/ 23 w 184"/>
                <a:gd name="T5" fmla="*/ 87 h 138"/>
                <a:gd name="T6" fmla="*/ 0 w 184"/>
                <a:gd name="T7" fmla="*/ 127 h 138"/>
                <a:gd name="T8" fmla="*/ 0 w 184"/>
                <a:gd name="T9" fmla="*/ 138 h 138"/>
                <a:gd name="T10" fmla="*/ 184 w 184"/>
                <a:gd name="T11" fmla="*/ 138 h 138"/>
                <a:gd name="T12" fmla="*/ 184 w 184"/>
                <a:gd name="T13" fmla="*/ 127 h 138"/>
                <a:gd name="T14" fmla="*/ 161 w 184"/>
                <a:gd name="T15" fmla="*/ 87 h 138"/>
                <a:gd name="T16" fmla="*/ 161 w 184"/>
                <a:gd name="T17" fmla="*/ 0 h 138"/>
                <a:gd name="T18" fmla="*/ 150 w 184"/>
                <a:gd name="T19" fmla="*/ 81 h 138"/>
                <a:gd name="T20" fmla="*/ 34 w 184"/>
                <a:gd name="T21" fmla="*/ 81 h 138"/>
                <a:gd name="T22" fmla="*/ 34 w 184"/>
                <a:gd name="T23" fmla="*/ 12 h 138"/>
                <a:gd name="T24" fmla="*/ 150 w 184"/>
                <a:gd name="T25" fmla="*/ 12 h 138"/>
                <a:gd name="T26" fmla="*/ 150 w 184"/>
                <a:gd name="T27" fmla="*/ 81 h 138"/>
                <a:gd name="T28" fmla="*/ 170 w 184"/>
                <a:gd name="T29" fmla="*/ 127 h 138"/>
                <a:gd name="T30" fmla="*/ 13 w 184"/>
                <a:gd name="T31" fmla="*/ 127 h 138"/>
                <a:gd name="T32" fmla="*/ 33 w 184"/>
                <a:gd name="T33" fmla="*/ 92 h 138"/>
                <a:gd name="T34" fmla="*/ 151 w 184"/>
                <a:gd name="T35" fmla="*/ 92 h 138"/>
                <a:gd name="T36" fmla="*/ 170 w 184"/>
                <a:gd name="T37" fmla="*/ 12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138">
                  <a:moveTo>
                    <a:pt x="161" y="0"/>
                  </a:moveTo>
                  <a:lnTo>
                    <a:pt x="23" y="0"/>
                  </a:lnTo>
                  <a:lnTo>
                    <a:pt x="23" y="87"/>
                  </a:lnTo>
                  <a:lnTo>
                    <a:pt x="0" y="127"/>
                  </a:lnTo>
                  <a:lnTo>
                    <a:pt x="0" y="138"/>
                  </a:lnTo>
                  <a:lnTo>
                    <a:pt x="184" y="138"/>
                  </a:lnTo>
                  <a:lnTo>
                    <a:pt x="184" y="127"/>
                  </a:lnTo>
                  <a:lnTo>
                    <a:pt x="161" y="87"/>
                  </a:lnTo>
                  <a:lnTo>
                    <a:pt x="161" y="0"/>
                  </a:lnTo>
                  <a:close/>
                  <a:moveTo>
                    <a:pt x="150" y="81"/>
                  </a:moveTo>
                  <a:lnTo>
                    <a:pt x="34" y="81"/>
                  </a:lnTo>
                  <a:lnTo>
                    <a:pt x="34" y="12"/>
                  </a:lnTo>
                  <a:lnTo>
                    <a:pt x="150" y="12"/>
                  </a:lnTo>
                  <a:lnTo>
                    <a:pt x="150" y="81"/>
                  </a:lnTo>
                  <a:close/>
                  <a:moveTo>
                    <a:pt x="170" y="127"/>
                  </a:moveTo>
                  <a:lnTo>
                    <a:pt x="13" y="127"/>
                  </a:lnTo>
                  <a:lnTo>
                    <a:pt x="33" y="92"/>
                  </a:lnTo>
                  <a:lnTo>
                    <a:pt x="151" y="92"/>
                  </a:lnTo>
                  <a:lnTo>
                    <a:pt x="170" y="1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3" name="Group 242"/>
          <p:cNvGrpSpPr/>
          <p:nvPr userDrawn="1"/>
        </p:nvGrpSpPr>
        <p:grpSpPr>
          <a:xfrm>
            <a:off x="7636539" y="1425655"/>
            <a:ext cx="534839" cy="534914"/>
            <a:chOff x="8897994" y="3670079"/>
            <a:chExt cx="1081456" cy="1081456"/>
          </a:xfrm>
        </p:grpSpPr>
        <p:sp>
          <p:nvSpPr>
            <p:cNvPr id="244" name="Oval 243"/>
            <p:cNvSpPr/>
            <p:nvPr userDrawn="1"/>
          </p:nvSpPr>
          <p:spPr bwMode="auto">
            <a:xfrm>
              <a:off x="8897994" y="3670079"/>
              <a:ext cx="1081456" cy="1081456"/>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sp>
          <p:nvSpPr>
            <p:cNvPr id="245" name="Freeform 102"/>
            <p:cNvSpPr>
              <a:spLocks noEditPoints="1"/>
            </p:cNvSpPr>
            <p:nvPr/>
          </p:nvSpPr>
          <p:spPr bwMode="auto">
            <a:xfrm>
              <a:off x="9223961" y="3924976"/>
              <a:ext cx="429523" cy="571661"/>
            </a:xfrm>
            <a:custGeom>
              <a:avLst/>
              <a:gdLst>
                <a:gd name="T0" fmla="*/ 0 w 139"/>
                <a:gd name="T1" fmla="*/ 185 h 185"/>
                <a:gd name="T2" fmla="*/ 116 w 139"/>
                <a:gd name="T3" fmla="*/ 185 h 185"/>
                <a:gd name="T4" fmla="*/ 116 w 139"/>
                <a:gd name="T5" fmla="*/ 162 h 185"/>
                <a:gd name="T6" fmla="*/ 139 w 139"/>
                <a:gd name="T7" fmla="*/ 162 h 185"/>
                <a:gd name="T8" fmla="*/ 139 w 139"/>
                <a:gd name="T9" fmla="*/ 35 h 185"/>
                <a:gd name="T10" fmla="*/ 104 w 139"/>
                <a:gd name="T11" fmla="*/ 0 h 185"/>
                <a:gd name="T12" fmla="*/ 24 w 139"/>
                <a:gd name="T13" fmla="*/ 0 h 185"/>
                <a:gd name="T14" fmla="*/ 24 w 139"/>
                <a:gd name="T15" fmla="*/ 23 h 185"/>
                <a:gd name="T16" fmla="*/ 0 w 139"/>
                <a:gd name="T17" fmla="*/ 23 h 185"/>
                <a:gd name="T18" fmla="*/ 0 w 139"/>
                <a:gd name="T19" fmla="*/ 185 h 185"/>
                <a:gd name="T20" fmla="*/ 123 w 139"/>
                <a:gd name="T21" fmla="*/ 35 h 185"/>
                <a:gd name="T22" fmla="*/ 104 w 139"/>
                <a:gd name="T23" fmla="*/ 35 h 185"/>
                <a:gd name="T24" fmla="*/ 104 w 139"/>
                <a:gd name="T25" fmla="*/ 17 h 185"/>
                <a:gd name="T26" fmla="*/ 123 w 139"/>
                <a:gd name="T27" fmla="*/ 35 h 185"/>
                <a:gd name="T28" fmla="*/ 35 w 139"/>
                <a:gd name="T29" fmla="*/ 11 h 185"/>
                <a:gd name="T30" fmla="*/ 93 w 139"/>
                <a:gd name="T31" fmla="*/ 11 h 185"/>
                <a:gd name="T32" fmla="*/ 93 w 139"/>
                <a:gd name="T33" fmla="*/ 46 h 185"/>
                <a:gd name="T34" fmla="*/ 127 w 139"/>
                <a:gd name="T35" fmla="*/ 46 h 185"/>
                <a:gd name="T36" fmla="*/ 127 w 139"/>
                <a:gd name="T37" fmla="*/ 150 h 185"/>
                <a:gd name="T38" fmla="*/ 35 w 139"/>
                <a:gd name="T39" fmla="*/ 150 h 185"/>
                <a:gd name="T40" fmla="*/ 35 w 139"/>
                <a:gd name="T41" fmla="*/ 11 h 185"/>
                <a:gd name="T42" fmla="*/ 12 w 139"/>
                <a:gd name="T43" fmla="*/ 35 h 185"/>
                <a:gd name="T44" fmla="*/ 24 w 139"/>
                <a:gd name="T45" fmla="*/ 35 h 185"/>
                <a:gd name="T46" fmla="*/ 24 w 139"/>
                <a:gd name="T47" fmla="*/ 162 h 185"/>
                <a:gd name="T48" fmla="*/ 104 w 139"/>
                <a:gd name="T49" fmla="*/ 162 h 185"/>
                <a:gd name="T50" fmla="*/ 104 w 139"/>
                <a:gd name="T51" fmla="*/ 173 h 185"/>
                <a:gd name="T52" fmla="*/ 12 w 139"/>
                <a:gd name="T53" fmla="*/ 173 h 185"/>
                <a:gd name="T54" fmla="*/ 12 w 139"/>
                <a:gd name="T55" fmla="*/ 3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185">
                  <a:moveTo>
                    <a:pt x="0" y="185"/>
                  </a:moveTo>
                  <a:lnTo>
                    <a:pt x="116" y="185"/>
                  </a:lnTo>
                  <a:lnTo>
                    <a:pt x="116" y="162"/>
                  </a:lnTo>
                  <a:lnTo>
                    <a:pt x="139" y="162"/>
                  </a:lnTo>
                  <a:lnTo>
                    <a:pt x="139" y="35"/>
                  </a:lnTo>
                  <a:lnTo>
                    <a:pt x="104" y="0"/>
                  </a:lnTo>
                  <a:lnTo>
                    <a:pt x="24" y="0"/>
                  </a:lnTo>
                  <a:lnTo>
                    <a:pt x="24" y="23"/>
                  </a:lnTo>
                  <a:lnTo>
                    <a:pt x="0" y="23"/>
                  </a:lnTo>
                  <a:lnTo>
                    <a:pt x="0" y="185"/>
                  </a:lnTo>
                  <a:close/>
                  <a:moveTo>
                    <a:pt x="123" y="35"/>
                  </a:moveTo>
                  <a:lnTo>
                    <a:pt x="104" y="35"/>
                  </a:lnTo>
                  <a:lnTo>
                    <a:pt x="104" y="17"/>
                  </a:lnTo>
                  <a:lnTo>
                    <a:pt x="123" y="35"/>
                  </a:lnTo>
                  <a:close/>
                  <a:moveTo>
                    <a:pt x="35" y="11"/>
                  </a:moveTo>
                  <a:lnTo>
                    <a:pt x="93" y="11"/>
                  </a:lnTo>
                  <a:lnTo>
                    <a:pt x="93" y="46"/>
                  </a:lnTo>
                  <a:lnTo>
                    <a:pt x="127" y="46"/>
                  </a:lnTo>
                  <a:lnTo>
                    <a:pt x="127" y="150"/>
                  </a:lnTo>
                  <a:lnTo>
                    <a:pt x="35" y="150"/>
                  </a:lnTo>
                  <a:lnTo>
                    <a:pt x="35" y="11"/>
                  </a:lnTo>
                  <a:close/>
                  <a:moveTo>
                    <a:pt x="12" y="35"/>
                  </a:moveTo>
                  <a:lnTo>
                    <a:pt x="24" y="35"/>
                  </a:lnTo>
                  <a:lnTo>
                    <a:pt x="24" y="162"/>
                  </a:lnTo>
                  <a:lnTo>
                    <a:pt x="104" y="162"/>
                  </a:lnTo>
                  <a:lnTo>
                    <a:pt x="104" y="173"/>
                  </a:lnTo>
                  <a:lnTo>
                    <a:pt x="12" y="173"/>
                  </a:lnTo>
                  <a:lnTo>
                    <a:pt x="12" y="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lvl="0"/>
              <a:endParaRPr lang="en-US" sz="1765" dirty="0"/>
            </a:p>
          </p:txBody>
        </p:sp>
      </p:grpSp>
      <p:grpSp>
        <p:nvGrpSpPr>
          <p:cNvPr id="249" name="Group 248"/>
          <p:cNvGrpSpPr/>
          <p:nvPr userDrawn="1"/>
        </p:nvGrpSpPr>
        <p:grpSpPr>
          <a:xfrm>
            <a:off x="9116882" y="870908"/>
            <a:ext cx="857423" cy="857545"/>
            <a:chOff x="8925021" y="1502075"/>
            <a:chExt cx="1081456" cy="1081456"/>
          </a:xfrm>
        </p:grpSpPr>
        <p:sp>
          <p:nvSpPr>
            <p:cNvPr id="250" name="Oval 249"/>
            <p:cNvSpPr/>
            <p:nvPr/>
          </p:nvSpPr>
          <p:spPr bwMode="auto">
            <a:xfrm>
              <a:off x="8925021" y="1502075"/>
              <a:ext cx="1081456" cy="1081456"/>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grpSp>
          <p:nvGrpSpPr>
            <p:cNvPr id="251" name="Group 250"/>
            <p:cNvGrpSpPr/>
            <p:nvPr/>
          </p:nvGrpSpPr>
          <p:grpSpPr>
            <a:xfrm>
              <a:off x="9294975" y="1752600"/>
              <a:ext cx="341548" cy="544712"/>
              <a:chOff x="4237038" y="4275138"/>
              <a:chExt cx="184150" cy="293688"/>
            </a:xfrm>
            <a:solidFill>
              <a:schemeClr val="bg1"/>
            </a:solidFill>
          </p:grpSpPr>
          <p:sp>
            <p:nvSpPr>
              <p:cNvPr id="252" name="Freeform 66"/>
              <p:cNvSpPr>
                <a:spLocks noEditPoints="1"/>
              </p:cNvSpPr>
              <p:nvPr/>
            </p:nvSpPr>
            <p:spPr bwMode="auto">
              <a:xfrm>
                <a:off x="4237038" y="4275138"/>
                <a:ext cx="184150" cy="293688"/>
              </a:xfrm>
              <a:custGeom>
                <a:avLst/>
                <a:gdLst>
                  <a:gd name="T0" fmla="*/ 0 w 116"/>
                  <a:gd name="T1" fmla="*/ 185 h 185"/>
                  <a:gd name="T2" fmla="*/ 116 w 116"/>
                  <a:gd name="T3" fmla="*/ 185 h 185"/>
                  <a:gd name="T4" fmla="*/ 116 w 116"/>
                  <a:gd name="T5" fmla="*/ 0 h 185"/>
                  <a:gd name="T6" fmla="*/ 0 w 116"/>
                  <a:gd name="T7" fmla="*/ 0 h 185"/>
                  <a:gd name="T8" fmla="*/ 0 w 116"/>
                  <a:gd name="T9" fmla="*/ 185 h 185"/>
                  <a:gd name="T10" fmla="*/ 104 w 116"/>
                  <a:gd name="T11" fmla="*/ 127 h 185"/>
                  <a:gd name="T12" fmla="*/ 12 w 116"/>
                  <a:gd name="T13" fmla="*/ 127 h 185"/>
                  <a:gd name="T14" fmla="*/ 12 w 116"/>
                  <a:gd name="T15" fmla="*/ 35 h 185"/>
                  <a:gd name="T16" fmla="*/ 104 w 116"/>
                  <a:gd name="T17" fmla="*/ 35 h 185"/>
                  <a:gd name="T18" fmla="*/ 104 w 116"/>
                  <a:gd name="T19" fmla="*/ 127 h 185"/>
                  <a:gd name="T20" fmla="*/ 12 w 116"/>
                  <a:gd name="T21" fmla="*/ 138 h 185"/>
                  <a:gd name="T22" fmla="*/ 104 w 116"/>
                  <a:gd name="T23" fmla="*/ 138 h 185"/>
                  <a:gd name="T24" fmla="*/ 104 w 116"/>
                  <a:gd name="T25" fmla="*/ 173 h 185"/>
                  <a:gd name="T26" fmla="*/ 12 w 116"/>
                  <a:gd name="T27" fmla="*/ 173 h 185"/>
                  <a:gd name="T28" fmla="*/ 12 w 116"/>
                  <a:gd name="T29" fmla="*/ 138 h 185"/>
                  <a:gd name="T30" fmla="*/ 104 w 116"/>
                  <a:gd name="T31" fmla="*/ 23 h 185"/>
                  <a:gd name="T32" fmla="*/ 12 w 116"/>
                  <a:gd name="T33" fmla="*/ 23 h 185"/>
                  <a:gd name="T34" fmla="*/ 12 w 116"/>
                  <a:gd name="T35" fmla="*/ 11 h 185"/>
                  <a:gd name="T36" fmla="*/ 104 w 116"/>
                  <a:gd name="T37" fmla="*/ 11 h 185"/>
                  <a:gd name="T38" fmla="*/ 104 w 116"/>
                  <a:gd name="T39" fmla="*/ 2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 h="185">
                    <a:moveTo>
                      <a:pt x="0" y="185"/>
                    </a:moveTo>
                    <a:lnTo>
                      <a:pt x="116" y="185"/>
                    </a:lnTo>
                    <a:lnTo>
                      <a:pt x="116" y="0"/>
                    </a:lnTo>
                    <a:lnTo>
                      <a:pt x="0" y="0"/>
                    </a:lnTo>
                    <a:lnTo>
                      <a:pt x="0" y="185"/>
                    </a:lnTo>
                    <a:close/>
                    <a:moveTo>
                      <a:pt x="104" y="127"/>
                    </a:moveTo>
                    <a:lnTo>
                      <a:pt x="12" y="127"/>
                    </a:lnTo>
                    <a:lnTo>
                      <a:pt x="12" y="35"/>
                    </a:lnTo>
                    <a:lnTo>
                      <a:pt x="104" y="35"/>
                    </a:lnTo>
                    <a:lnTo>
                      <a:pt x="104" y="127"/>
                    </a:lnTo>
                    <a:close/>
                    <a:moveTo>
                      <a:pt x="12" y="138"/>
                    </a:moveTo>
                    <a:lnTo>
                      <a:pt x="104" y="138"/>
                    </a:lnTo>
                    <a:lnTo>
                      <a:pt x="104" y="173"/>
                    </a:lnTo>
                    <a:lnTo>
                      <a:pt x="12" y="173"/>
                    </a:lnTo>
                    <a:lnTo>
                      <a:pt x="12" y="138"/>
                    </a:lnTo>
                    <a:close/>
                    <a:moveTo>
                      <a:pt x="104" y="23"/>
                    </a:moveTo>
                    <a:lnTo>
                      <a:pt x="12" y="23"/>
                    </a:lnTo>
                    <a:lnTo>
                      <a:pt x="12" y="11"/>
                    </a:lnTo>
                    <a:lnTo>
                      <a:pt x="104" y="11"/>
                    </a:lnTo>
                    <a:lnTo>
                      <a:pt x="10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 name="Rectangle 67"/>
              <p:cNvSpPr>
                <a:spLocks noChangeArrowheads="1"/>
              </p:cNvSpPr>
              <p:nvPr/>
            </p:nvSpPr>
            <p:spPr bwMode="auto">
              <a:xfrm>
                <a:off x="4319588" y="4513263"/>
                <a:ext cx="190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sp>
        <p:nvSpPr>
          <p:cNvPr id="285" name="Oval 284"/>
          <p:cNvSpPr/>
          <p:nvPr userDrawn="1"/>
        </p:nvSpPr>
        <p:spPr bwMode="auto">
          <a:xfrm>
            <a:off x="4947865" y="393991"/>
            <a:ext cx="621621" cy="621709"/>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grpSp>
        <p:nvGrpSpPr>
          <p:cNvPr id="297" name="Group 296"/>
          <p:cNvGrpSpPr/>
          <p:nvPr userDrawn="1"/>
        </p:nvGrpSpPr>
        <p:grpSpPr>
          <a:xfrm>
            <a:off x="9176932" y="4748271"/>
            <a:ext cx="544009" cy="544088"/>
            <a:chOff x="4084637" y="1169326"/>
            <a:chExt cx="813555" cy="813555"/>
          </a:xfrm>
        </p:grpSpPr>
        <p:sp>
          <p:nvSpPr>
            <p:cNvPr id="298" name="Oval 297"/>
            <p:cNvSpPr/>
            <p:nvPr userDrawn="1"/>
          </p:nvSpPr>
          <p:spPr bwMode="auto">
            <a:xfrm>
              <a:off x="4084637" y="1169326"/>
              <a:ext cx="813555" cy="813555"/>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sp>
          <p:nvSpPr>
            <p:cNvPr id="299" name="Freeform 92"/>
            <p:cNvSpPr>
              <a:spLocks/>
            </p:cNvSpPr>
            <p:nvPr userDrawn="1"/>
          </p:nvSpPr>
          <p:spPr bwMode="auto">
            <a:xfrm>
              <a:off x="4305575" y="1414775"/>
              <a:ext cx="383900" cy="380700"/>
            </a:xfrm>
            <a:custGeom>
              <a:avLst/>
              <a:gdLst>
                <a:gd name="T0" fmla="*/ 3 w 121"/>
                <a:gd name="T1" fmla="*/ 91 h 120"/>
                <a:gd name="T2" fmla="*/ 87 w 121"/>
                <a:gd name="T3" fmla="*/ 83 h 120"/>
                <a:gd name="T4" fmla="*/ 109 w 121"/>
                <a:gd name="T5" fmla="*/ 30 h 120"/>
                <a:gd name="T6" fmla="*/ 121 w 121"/>
                <a:gd name="T7" fmla="*/ 17 h 120"/>
                <a:gd name="T8" fmla="*/ 109 w 121"/>
                <a:gd name="T9" fmla="*/ 20 h 120"/>
                <a:gd name="T10" fmla="*/ 118 w 121"/>
                <a:gd name="T11" fmla="*/ 7 h 120"/>
                <a:gd name="T12" fmla="*/ 103 w 121"/>
                <a:gd name="T13" fmla="*/ 13 h 120"/>
                <a:gd name="T14" fmla="*/ 75 w 121"/>
                <a:gd name="T15" fmla="*/ 7 h 120"/>
                <a:gd name="T16" fmla="*/ 60 w 121"/>
                <a:gd name="T17" fmla="*/ 34 h 120"/>
                <a:gd name="T18" fmla="*/ 12 w 121"/>
                <a:gd name="T19" fmla="*/ 9 h 120"/>
                <a:gd name="T20" fmla="*/ 18 w 121"/>
                <a:gd name="T21" fmla="*/ 41 h 120"/>
                <a:gd name="T22" fmla="*/ 8 w 121"/>
                <a:gd name="T23" fmla="*/ 39 h 120"/>
                <a:gd name="T24" fmla="*/ 26 w 121"/>
                <a:gd name="T25" fmla="*/ 63 h 120"/>
                <a:gd name="T26" fmla="*/ 16 w 121"/>
                <a:gd name="T27" fmla="*/ 64 h 120"/>
                <a:gd name="T28" fmla="*/ 38 w 121"/>
                <a:gd name="T29" fmla="*/ 80 h 120"/>
                <a:gd name="T30" fmla="*/ 3 w 121"/>
                <a:gd name="T31" fmla="*/ 9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3" y="91"/>
                  </a:moveTo>
                  <a:cubicBezTo>
                    <a:pt x="3" y="91"/>
                    <a:pt x="46" y="120"/>
                    <a:pt x="87" y="83"/>
                  </a:cubicBezTo>
                  <a:cubicBezTo>
                    <a:pt x="105" y="68"/>
                    <a:pt x="110" y="48"/>
                    <a:pt x="109" y="30"/>
                  </a:cubicBezTo>
                  <a:cubicBezTo>
                    <a:pt x="109" y="30"/>
                    <a:pt x="120" y="22"/>
                    <a:pt x="121" y="17"/>
                  </a:cubicBezTo>
                  <a:cubicBezTo>
                    <a:pt x="121" y="17"/>
                    <a:pt x="114" y="20"/>
                    <a:pt x="109" y="20"/>
                  </a:cubicBezTo>
                  <a:cubicBezTo>
                    <a:pt x="109" y="20"/>
                    <a:pt x="118" y="13"/>
                    <a:pt x="118" y="7"/>
                  </a:cubicBezTo>
                  <a:cubicBezTo>
                    <a:pt x="118" y="7"/>
                    <a:pt x="110" y="11"/>
                    <a:pt x="103" y="13"/>
                  </a:cubicBezTo>
                  <a:cubicBezTo>
                    <a:pt x="103" y="13"/>
                    <a:pt x="89" y="0"/>
                    <a:pt x="75" y="7"/>
                  </a:cubicBezTo>
                  <a:cubicBezTo>
                    <a:pt x="61" y="14"/>
                    <a:pt x="60" y="25"/>
                    <a:pt x="60" y="34"/>
                  </a:cubicBezTo>
                  <a:cubicBezTo>
                    <a:pt x="60" y="34"/>
                    <a:pt x="30" y="33"/>
                    <a:pt x="12" y="9"/>
                  </a:cubicBezTo>
                  <a:cubicBezTo>
                    <a:pt x="12" y="9"/>
                    <a:pt x="0" y="27"/>
                    <a:pt x="18" y="41"/>
                  </a:cubicBezTo>
                  <a:cubicBezTo>
                    <a:pt x="18" y="41"/>
                    <a:pt x="14" y="42"/>
                    <a:pt x="8" y="39"/>
                  </a:cubicBezTo>
                  <a:cubicBezTo>
                    <a:pt x="8" y="39"/>
                    <a:pt x="6" y="58"/>
                    <a:pt x="26" y="63"/>
                  </a:cubicBezTo>
                  <a:cubicBezTo>
                    <a:pt x="26" y="63"/>
                    <a:pt x="19" y="64"/>
                    <a:pt x="16" y="64"/>
                  </a:cubicBezTo>
                  <a:cubicBezTo>
                    <a:pt x="16" y="64"/>
                    <a:pt x="20" y="79"/>
                    <a:pt x="38" y="80"/>
                  </a:cubicBezTo>
                  <a:cubicBezTo>
                    <a:pt x="38" y="80"/>
                    <a:pt x="29" y="92"/>
                    <a:pt x="3" y="91"/>
                  </a:cubicBezTo>
                  <a:close/>
                </a:path>
              </a:pathLst>
            </a:custGeom>
            <a:noFill/>
            <a:ln w="28575">
              <a:solidFill>
                <a:schemeClr val="bg1"/>
              </a:solidFill>
              <a:round/>
              <a:headEnd/>
              <a:tailEnd/>
            </a:ln>
            <a:extLst/>
          </p:spPr>
          <p:txBody>
            <a:bodyPr vert="horz" wrap="square" lIns="89619" tIns="44810" rIns="89619" bIns="44810" numCol="1" anchor="t" anchorCtr="0" compatLnSpc="1">
              <a:prstTxWarp prst="textNoShape">
                <a:avLst/>
              </a:prstTxWarp>
            </a:bodyPr>
            <a:lstStyle/>
            <a:p>
              <a:endParaRPr lang="en-US" sz="1729" dirty="0"/>
            </a:p>
          </p:txBody>
        </p:sp>
      </p:grpSp>
      <p:grpSp>
        <p:nvGrpSpPr>
          <p:cNvPr id="28" name="Group 27"/>
          <p:cNvGrpSpPr/>
          <p:nvPr userDrawn="1"/>
        </p:nvGrpSpPr>
        <p:grpSpPr>
          <a:xfrm>
            <a:off x="7786014" y="158515"/>
            <a:ext cx="637954" cy="638043"/>
            <a:chOff x="7942140" y="161669"/>
            <a:chExt cx="650746" cy="650746"/>
          </a:xfrm>
        </p:grpSpPr>
        <p:sp>
          <p:nvSpPr>
            <p:cNvPr id="233" name="Oval 232"/>
            <p:cNvSpPr/>
            <p:nvPr userDrawn="1"/>
          </p:nvSpPr>
          <p:spPr bwMode="auto">
            <a:xfrm>
              <a:off x="7942140" y="161669"/>
              <a:ext cx="650746" cy="650746"/>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sp>
          <p:nvSpPr>
            <p:cNvPr id="92" name="Freeform 13"/>
            <p:cNvSpPr>
              <a:spLocks noEditPoints="1"/>
            </p:cNvSpPr>
            <p:nvPr userDrawn="1"/>
          </p:nvSpPr>
          <p:spPr bwMode="auto">
            <a:xfrm>
              <a:off x="8102225" y="353590"/>
              <a:ext cx="330576" cy="226934"/>
            </a:xfrm>
            <a:custGeom>
              <a:avLst/>
              <a:gdLst>
                <a:gd name="T0" fmla="*/ 0 w 185"/>
                <a:gd name="T1" fmla="*/ 127 h 127"/>
                <a:gd name="T2" fmla="*/ 185 w 185"/>
                <a:gd name="T3" fmla="*/ 127 h 127"/>
                <a:gd name="T4" fmla="*/ 185 w 185"/>
                <a:gd name="T5" fmla="*/ 0 h 127"/>
                <a:gd name="T6" fmla="*/ 0 w 185"/>
                <a:gd name="T7" fmla="*/ 0 h 127"/>
                <a:gd name="T8" fmla="*/ 0 w 185"/>
                <a:gd name="T9" fmla="*/ 127 h 127"/>
                <a:gd name="T10" fmla="*/ 160 w 185"/>
                <a:gd name="T11" fmla="*/ 11 h 127"/>
                <a:gd name="T12" fmla="*/ 92 w 185"/>
                <a:gd name="T13" fmla="*/ 56 h 127"/>
                <a:gd name="T14" fmla="*/ 25 w 185"/>
                <a:gd name="T15" fmla="*/ 11 h 127"/>
                <a:gd name="T16" fmla="*/ 160 w 185"/>
                <a:gd name="T17" fmla="*/ 11 h 127"/>
                <a:gd name="T18" fmla="*/ 12 w 185"/>
                <a:gd name="T19" fmla="*/ 17 h 127"/>
                <a:gd name="T20" fmla="*/ 92 w 185"/>
                <a:gd name="T21" fmla="*/ 71 h 127"/>
                <a:gd name="T22" fmla="*/ 173 w 185"/>
                <a:gd name="T23" fmla="*/ 17 h 127"/>
                <a:gd name="T24" fmla="*/ 173 w 185"/>
                <a:gd name="T25" fmla="*/ 115 h 127"/>
                <a:gd name="T26" fmla="*/ 12 w 185"/>
                <a:gd name="T27" fmla="*/ 115 h 127"/>
                <a:gd name="T28" fmla="*/ 12 w 185"/>
                <a:gd name="T29" fmla="*/ 1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127">
                  <a:moveTo>
                    <a:pt x="0" y="127"/>
                  </a:moveTo>
                  <a:lnTo>
                    <a:pt x="185" y="127"/>
                  </a:lnTo>
                  <a:lnTo>
                    <a:pt x="185" y="0"/>
                  </a:lnTo>
                  <a:lnTo>
                    <a:pt x="0" y="0"/>
                  </a:lnTo>
                  <a:lnTo>
                    <a:pt x="0" y="127"/>
                  </a:lnTo>
                  <a:close/>
                  <a:moveTo>
                    <a:pt x="160" y="11"/>
                  </a:moveTo>
                  <a:lnTo>
                    <a:pt x="92" y="56"/>
                  </a:lnTo>
                  <a:lnTo>
                    <a:pt x="25" y="11"/>
                  </a:lnTo>
                  <a:lnTo>
                    <a:pt x="160" y="11"/>
                  </a:lnTo>
                  <a:close/>
                  <a:moveTo>
                    <a:pt x="12" y="17"/>
                  </a:moveTo>
                  <a:lnTo>
                    <a:pt x="92" y="71"/>
                  </a:lnTo>
                  <a:lnTo>
                    <a:pt x="173" y="17"/>
                  </a:lnTo>
                  <a:lnTo>
                    <a:pt x="173" y="115"/>
                  </a:lnTo>
                  <a:lnTo>
                    <a:pt x="12" y="115"/>
                  </a:lnTo>
                  <a:lnTo>
                    <a:pt x="12" y="1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9" name="Group 28"/>
          <p:cNvGrpSpPr/>
          <p:nvPr userDrawn="1"/>
        </p:nvGrpSpPr>
        <p:grpSpPr>
          <a:xfrm>
            <a:off x="6189282" y="796559"/>
            <a:ext cx="896425" cy="896552"/>
            <a:chOff x="6313389" y="812415"/>
            <a:chExt cx="914400" cy="914400"/>
          </a:xfrm>
        </p:grpSpPr>
        <p:sp>
          <p:nvSpPr>
            <p:cNvPr id="216" name="Oval 215"/>
            <p:cNvSpPr/>
            <p:nvPr/>
          </p:nvSpPr>
          <p:spPr bwMode="auto">
            <a:xfrm>
              <a:off x="6313389" y="812415"/>
              <a:ext cx="914400" cy="914400"/>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sp>
          <p:nvSpPr>
            <p:cNvPr id="98" name="Freeform 9"/>
            <p:cNvSpPr>
              <a:spLocks noEditPoints="1"/>
            </p:cNvSpPr>
            <p:nvPr userDrawn="1"/>
          </p:nvSpPr>
          <p:spPr bwMode="auto">
            <a:xfrm>
              <a:off x="6526957" y="1077553"/>
              <a:ext cx="466774" cy="358024"/>
            </a:xfrm>
            <a:custGeom>
              <a:avLst/>
              <a:gdLst>
                <a:gd name="T0" fmla="*/ 0 w 115"/>
                <a:gd name="T1" fmla="*/ 9 h 88"/>
                <a:gd name="T2" fmla="*/ 115 w 115"/>
                <a:gd name="T3" fmla="*/ 0 h 88"/>
                <a:gd name="T4" fmla="*/ 98 w 115"/>
                <a:gd name="T5" fmla="*/ 3 h 88"/>
                <a:gd name="T6" fmla="*/ 94 w 115"/>
                <a:gd name="T7" fmla="*/ 6 h 88"/>
                <a:gd name="T8" fmla="*/ 98 w 115"/>
                <a:gd name="T9" fmla="*/ 3 h 88"/>
                <a:gd name="T10" fmla="*/ 101 w 115"/>
                <a:gd name="T11" fmla="*/ 3 h 88"/>
                <a:gd name="T12" fmla="*/ 105 w 115"/>
                <a:gd name="T13" fmla="*/ 6 h 88"/>
                <a:gd name="T14" fmla="*/ 112 w 115"/>
                <a:gd name="T15" fmla="*/ 3 h 88"/>
                <a:gd name="T16" fmla="*/ 108 w 115"/>
                <a:gd name="T17" fmla="*/ 6 h 88"/>
                <a:gd name="T18" fmla="*/ 112 w 115"/>
                <a:gd name="T19" fmla="*/ 3 h 88"/>
                <a:gd name="T20" fmla="*/ 115 w 115"/>
                <a:gd name="T21" fmla="*/ 88 h 88"/>
                <a:gd name="T22" fmla="*/ 0 w 115"/>
                <a:gd name="T23" fmla="*/ 13 h 88"/>
                <a:gd name="T24" fmla="*/ 108 w 115"/>
                <a:gd name="T25" fmla="*/ 20 h 88"/>
                <a:gd name="T26" fmla="*/ 7 w 115"/>
                <a:gd name="T27" fmla="*/ 81 h 88"/>
                <a:gd name="T28" fmla="*/ 108 w 115"/>
                <a:gd name="T29" fmla="*/ 20 h 88"/>
                <a:gd name="T30" fmla="*/ 54 w 115"/>
                <a:gd name="T31" fmla="*/ 31 h 88"/>
                <a:gd name="T32" fmla="*/ 49 w 115"/>
                <a:gd name="T33" fmla="*/ 50 h 88"/>
                <a:gd name="T34" fmla="*/ 49 w 115"/>
                <a:gd name="T35" fmla="*/ 31 h 88"/>
                <a:gd name="T36" fmla="*/ 34 w 115"/>
                <a:gd name="T37" fmla="*/ 34 h 88"/>
                <a:gd name="T38" fmla="*/ 30 w 115"/>
                <a:gd name="T39" fmla="*/ 50 h 88"/>
                <a:gd name="T40" fmla="*/ 30 w 115"/>
                <a:gd name="T41" fmla="*/ 34 h 88"/>
                <a:gd name="T42" fmla="*/ 28 w 115"/>
                <a:gd name="T43" fmla="*/ 43 h 88"/>
                <a:gd name="T44" fmla="*/ 23 w 115"/>
                <a:gd name="T45" fmla="*/ 50 h 88"/>
                <a:gd name="T46" fmla="*/ 23 w 115"/>
                <a:gd name="T47" fmla="*/ 43 h 88"/>
                <a:gd name="T48" fmla="*/ 41 w 115"/>
                <a:gd name="T49" fmla="*/ 37 h 88"/>
                <a:gd name="T50" fmla="*/ 36 w 115"/>
                <a:gd name="T51" fmla="*/ 50 h 88"/>
                <a:gd name="T52" fmla="*/ 36 w 115"/>
                <a:gd name="T53" fmla="*/ 37 h 88"/>
                <a:gd name="T54" fmla="*/ 47 w 115"/>
                <a:gd name="T55" fmla="*/ 46 h 88"/>
                <a:gd name="T56" fmla="*/ 42 w 115"/>
                <a:gd name="T57" fmla="*/ 50 h 88"/>
                <a:gd name="T58" fmla="*/ 42 w 115"/>
                <a:gd name="T59" fmla="*/ 46 h 88"/>
                <a:gd name="T60" fmla="*/ 62 w 115"/>
                <a:gd name="T61" fmla="*/ 52 h 88"/>
                <a:gd name="T62" fmla="*/ 76 w 115"/>
                <a:gd name="T63" fmla="*/ 52 h 88"/>
                <a:gd name="T64" fmla="*/ 76 w 115"/>
                <a:gd name="T65" fmla="*/ 66 h 88"/>
                <a:gd name="T66" fmla="*/ 80 w 115"/>
                <a:gd name="T67" fmla="*/ 35 h 88"/>
                <a:gd name="T68" fmla="*/ 80 w 115"/>
                <a:gd name="T69" fmla="*/ 50 h 88"/>
                <a:gd name="T70" fmla="*/ 52 w 115"/>
                <a:gd name="T71" fmla="*/ 59 h 88"/>
                <a:gd name="T72" fmla="*/ 27 w 115"/>
                <a:gd name="T73" fmla="*/ 57 h 88"/>
                <a:gd name="T74" fmla="*/ 24 w 115"/>
                <a:gd name="T75" fmla="*/ 69 h 88"/>
                <a:gd name="T76" fmla="*/ 24 w 115"/>
                <a:gd name="T77" fmla="*/ 66 h 88"/>
                <a:gd name="T78" fmla="*/ 24 w 115"/>
                <a:gd name="T79" fmla="*/ 69 h 88"/>
                <a:gd name="T80" fmla="*/ 23 w 115"/>
                <a:gd name="T81" fmla="*/ 63 h 88"/>
                <a:gd name="T82" fmla="*/ 25 w 115"/>
                <a:gd name="T83" fmla="*/ 63 h 88"/>
                <a:gd name="T84" fmla="*/ 24 w 115"/>
                <a:gd name="T85" fmla="*/ 59 h 88"/>
                <a:gd name="T86" fmla="*/ 24 w 115"/>
                <a:gd name="T87" fmla="*/ 57 h 88"/>
                <a:gd name="T88" fmla="*/ 24 w 115"/>
                <a:gd name="T89" fmla="*/ 59 h 88"/>
                <a:gd name="T90" fmla="*/ 27 w 115"/>
                <a:gd name="T91" fmla="*/ 69 h 88"/>
                <a:gd name="T92" fmla="*/ 50 w 115"/>
                <a:gd name="T93" fmla="*/ 66 h 88"/>
                <a:gd name="T94" fmla="*/ 54 w 115"/>
                <a:gd name="T95" fmla="*/ 64 h 88"/>
                <a:gd name="T96" fmla="*/ 27 w 115"/>
                <a:gd name="T97" fmla="*/ 62 h 88"/>
                <a:gd name="T98" fmla="*/ 54 w 115"/>
                <a:gd name="T99" fmla="*/ 6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5" h="88">
                  <a:moveTo>
                    <a:pt x="115" y="9"/>
                  </a:moveTo>
                  <a:cubicBezTo>
                    <a:pt x="0" y="9"/>
                    <a:pt x="0" y="9"/>
                    <a:pt x="0" y="9"/>
                  </a:cubicBezTo>
                  <a:cubicBezTo>
                    <a:pt x="0" y="0"/>
                    <a:pt x="0" y="0"/>
                    <a:pt x="0" y="0"/>
                  </a:cubicBezTo>
                  <a:cubicBezTo>
                    <a:pt x="115" y="0"/>
                    <a:pt x="115" y="0"/>
                    <a:pt x="115" y="0"/>
                  </a:cubicBezTo>
                  <a:lnTo>
                    <a:pt x="115" y="9"/>
                  </a:lnTo>
                  <a:close/>
                  <a:moveTo>
                    <a:pt x="98" y="3"/>
                  </a:moveTo>
                  <a:cubicBezTo>
                    <a:pt x="94" y="3"/>
                    <a:pt x="94" y="3"/>
                    <a:pt x="94" y="3"/>
                  </a:cubicBezTo>
                  <a:cubicBezTo>
                    <a:pt x="94" y="6"/>
                    <a:pt x="94" y="6"/>
                    <a:pt x="94" y="6"/>
                  </a:cubicBezTo>
                  <a:cubicBezTo>
                    <a:pt x="98" y="6"/>
                    <a:pt x="98" y="6"/>
                    <a:pt x="98" y="6"/>
                  </a:cubicBezTo>
                  <a:lnTo>
                    <a:pt x="98" y="3"/>
                  </a:lnTo>
                  <a:close/>
                  <a:moveTo>
                    <a:pt x="105" y="3"/>
                  </a:moveTo>
                  <a:cubicBezTo>
                    <a:pt x="101" y="3"/>
                    <a:pt x="101" y="3"/>
                    <a:pt x="101" y="3"/>
                  </a:cubicBezTo>
                  <a:cubicBezTo>
                    <a:pt x="101" y="6"/>
                    <a:pt x="101" y="6"/>
                    <a:pt x="101" y="6"/>
                  </a:cubicBezTo>
                  <a:cubicBezTo>
                    <a:pt x="105" y="6"/>
                    <a:pt x="105" y="6"/>
                    <a:pt x="105" y="6"/>
                  </a:cubicBezTo>
                  <a:lnTo>
                    <a:pt x="105" y="3"/>
                  </a:lnTo>
                  <a:close/>
                  <a:moveTo>
                    <a:pt x="112" y="3"/>
                  </a:moveTo>
                  <a:cubicBezTo>
                    <a:pt x="108" y="3"/>
                    <a:pt x="108" y="3"/>
                    <a:pt x="108" y="3"/>
                  </a:cubicBezTo>
                  <a:cubicBezTo>
                    <a:pt x="108" y="6"/>
                    <a:pt x="108" y="6"/>
                    <a:pt x="108" y="6"/>
                  </a:cubicBezTo>
                  <a:cubicBezTo>
                    <a:pt x="112" y="6"/>
                    <a:pt x="112" y="6"/>
                    <a:pt x="112" y="6"/>
                  </a:cubicBezTo>
                  <a:lnTo>
                    <a:pt x="112" y="3"/>
                  </a:lnTo>
                  <a:close/>
                  <a:moveTo>
                    <a:pt x="115" y="13"/>
                  </a:moveTo>
                  <a:cubicBezTo>
                    <a:pt x="115" y="88"/>
                    <a:pt x="115" y="88"/>
                    <a:pt x="115" y="88"/>
                  </a:cubicBezTo>
                  <a:cubicBezTo>
                    <a:pt x="0" y="88"/>
                    <a:pt x="0" y="88"/>
                    <a:pt x="0" y="88"/>
                  </a:cubicBezTo>
                  <a:cubicBezTo>
                    <a:pt x="0" y="13"/>
                    <a:pt x="0" y="13"/>
                    <a:pt x="0" y="13"/>
                  </a:cubicBezTo>
                  <a:lnTo>
                    <a:pt x="115" y="13"/>
                  </a:lnTo>
                  <a:close/>
                  <a:moveTo>
                    <a:pt x="108" y="20"/>
                  </a:moveTo>
                  <a:cubicBezTo>
                    <a:pt x="7" y="20"/>
                    <a:pt x="7" y="20"/>
                    <a:pt x="7" y="20"/>
                  </a:cubicBezTo>
                  <a:cubicBezTo>
                    <a:pt x="7" y="81"/>
                    <a:pt x="7" y="81"/>
                    <a:pt x="7" y="81"/>
                  </a:cubicBezTo>
                  <a:cubicBezTo>
                    <a:pt x="108" y="81"/>
                    <a:pt x="108" y="81"/>
                    <a:pt x="108" y="81"/>
                  </a:cubicBezTo>
                  <a:lnTo>
                    <a:pt x="108" y="20"/>
                  </a:lnTo>
                  <a:close/>
                  <a:moveTo>
                    <a:pt x="49" y="31"/>
                  </a:moveTo>
                  <a:cubicBezTo>
                    <a:pt x="54" y="31"/>
                    <a:pt x="54" y="31"/>
                    <a:pt x="54" y="31"/>
                  </a:cubicBezTo>
                  <a:cubicBezTo>
                    <a:pt x="54" y="50"/>
                    <a:pt x="54" y="50"/>
                    <a:pt x="54" y="50"/>
                  </a:cubicBezTo>
                  <a:cubicBezTo>
                    <a:pt x="49" y="50"/>
                    <a:pt x="49" y="50"/>
                    <a:pt x="49" y="50"/>
                  </a:cubicBezTo>
                  <a:cubicBezTo>
                    <a:pt x="49" y="31"/>
                    <a:pt x="49" y="31"/>
                    <a:pt x="49" y="31"/>
                  </a:cubicBezTo>
                  <a:cubicBezTo>
                    <a:pt x="49" y="31"/>
                    <a:pt x="49" y="31"/>
                    <a:pt x="49" y="31"/>
                  </a:cubicBezTo>
                  <a:close/>
                  <a:moveTo>
                    <a:pt x="30" y="34"/>
                  </a:moveTo>
                  <a:cubicBezTo>
                    <a:pt x="34" y="34"/>
                    <a:pt x="34" y="34"/>
                    <a:pt x="34" y="34"/>
                  </a:cubicBezTo>
                  <a:cubicBezTo>
                    <a:pt x="34" y="50"/>
                    <a:pt x="34" y="50"/>
                    <a:pt x="34" y="50"/>
                  </a:cubicBezTo>
                  <a:cubicBezTo>
                    <a:pt x="30" y="50"/>
                    <a:pt x="30" y="50"/>
                    <a:pt x="30" y="50"/>
                  </a:cubicBezTo>
                  <a:cubicBezTo>
                    <a:pt x="30" y="34"/>
                    <a:pt x="30" y="34"/>
                    <a:pt x="30" y="34"/>
                  </a:cubicBezTo>
                  <a:cubicBezTo>
                    <a:pt x="30" y="34"/>
                    <a:pt x="30" y="34"/>
                    <a:pt x="30" y="34"/>
                  </a:cubicBezTo>
                  <a:close/>
                  <a:moveTo>
                    <a:pt x="23" y="43"/>
                  </a:moveTo>
                  <a:cubicBezTo>
                    <a:pt x="28" y="43"/>
                    <a:pt x="28" y="43"/>
                    <a:pt x="28" y="43"/>
                  </a:cubicBezTo>
                  <a:cubicBezTo>
                    <a:pt x="28" y="50"/>
                    <a:pt x="28" y="50"/>
                    <a:pt x="28" y="50"/>
                  </a:cubicBezTo>
                  <a:cubicBezTo>
                    <a:pt x="23" y="50"/>
                    <a:pt x="23" y="50"/>
                    <a:pt x="23" y="50"/>
                  </a:cubicBezTo>
                  <a:cubicBezTo>
                    <a:pt x="23" y="43"/>
                    <a:pt x="23" y="43"/>
                    <a:pt x="23" y="43"/>
                  </a:cubicBezTo>
                  <a:cubicBezTo>
                    <a:pt x="23" y="43"/>
                    <a:pt x="23" y="43"/>
                    <a:pt x="23" y="43"/>
                  </a:cubicBezTo>
                  <a:close/>
                  <a:moveTo>
                    <a:pt x="36" y="37"/>
                  </a:moveTo>
                  <a:cubicBezTo>
                    <a:pt x="41" y="37"/>
                    <a:pt x="41" y="37"/>
                    <a:pt x="41" y="37"/>
                  </a:cubicBezTo>
                  <a:cubicBezTo>
                    <a:pt x="41" y="50"/>
                    <a:pt x="41" y="50"/>
                    <a:pt x="41" y="50"/>
                  </a:cubicBezTo>
                  <a:cubicBezTo>
                    <a:pt x="36" y="50"/>
                    <a:pt x="36" y="50"/>
                    <a:pt x="36" y="50"/>
                  </a:cubicBezTo>
                  <a:cubicBezTo>
                    <a:pt x="36" y="37"/>
                    <a:pt x="36" y="37"/>
                    <a:pt x="36" y="37"/>
                  </a:cubicBezTo>
                  <a:cubicBezTo>
                    <a:pt x="36" y="37"/>
                    <a:pt x="36" y="37"/>
                    <a:pt x="36" y="37"/>
                  </a:cubicBezTo>
                  <a:close/>
                  <a:moveTo>
                    <a:pt x="42" y="46"/>
                  </a:moveTo>
                  <a:cubicBezTo>
                    <a:pt x="47" y="46"/>
                    <a:pt x="47" y="46"/>
                    <a:pt x="47" y="46"/>
                  </a:cubicBezTo>
                  <a:cubicBezTo>
                    <a:pt x="47" y="50"/>
                    <a:pt x="47" y="50"/>
                    <a:pt x="47" y="50"/>
                  </a:cubicBezTo>
                  <a:cubicBezTo>
                    <a:pt x="42" y="50"/>
                    <a:pt x="42" y="50"/>
                    <a:pt x="42" y="50"/>
                  </a:cubicBezTo>
                  <a:cubicBezTo>
                    <a:pt x="42" y="46"/>
                    <a:pt x="42" y="46"/>
                    <a:pt x="42" y="46"/>
                  </a:cubicBezTo>
                  <a:cubicBezTo>
                    <a:pt x="42" y="46"/>
                    <a:pt x="42" y="46"/>
                    <a:pt x="42" y="46"/>
                  </a:cubicBezTo>
                  <a:close/>
                  <a:moveTo>
                    <a:pt x="76" y="66"/>
                  </a:moveTo>
                  <a:cubicBezTo>
                    <a:pt x="69" y="66"/>
                    <a:pt x="62" y="60"/>
                    <a:pt x="62" y="52"/>
                  </a:cubicBezTo>
                  <a:cubicBezTo>
                    <a:pt x="62" y="44"/>
                    <a:pt x="69" y="38"/>
                    <a:pt x="76" y="38"/>
                  </a:cubicBezTo>
                  <a:cubicBezTo>
                    <a:pt x="76" y="52"/>
                    <a:pt x="76" y="52"/>
                    <a:pt x="76" y="52"/>
                  </a:cubicBezTo>
                  <a:cubicBezTo>
                    <a:pt x="91" y="52"/>
                    <a:pt x="91" y="52"/>
                    <a:pt x="91" y="52"/>
                  </a:cubicBezTo>
                  <a:cubicBezTo>
                    <a:pt x="91" y="60"/>
                    <a:pt x="84" y="66"/>
                    <a:pt x="76" y="66"/>
                  </a:cubicBezTo>
                  <a:close/>
                  <a:moveTo>
                    <a:pt x="80" y="50"/>
                  </a:moveTo>
                  <a:cubicBezTo>
                    <a:pt x="80" y="50"/>
                    <a:pt x="80" y="50"/>
                    <a:pt x="80" y="35"/>
                  </a:cubicBezTo>
                  <a:cubicBezTo>
                    <a:pt x="88" y="35"/>
                    <a:pt x="94" y="42"/>
                    <a:pt x="94" y="50"/>
                  </a:cubicBezTo>
                  <a:cubicBezTo>
                    <a:pt x="94" y="50"/>
                    <a:pt x="94" y="50"/>
                    <a:pt x="80" y="50"/>
                  </a:cubicBezTo>
                  <a:close/>
                  <a:moveTo>
                    <a:pt x="52" y="57"/>
                  </a:moveTo>
                  <a:cubicBezTo>
                    <a:pt x="52" y="57"/>
                    <a:pt x="52" y="57"/>
                    <a:pt x="52" y="59"/>
                  </a:cubicBezTo>
                  <a:cubicBezTo>
                    <a:pt x="52" y="59"/>
                    <a:pt x="41" y="59"/>
                    <a:pt x="27" y="59"/>
                  </a:cubicBezTo>
                  <a:cubicBezTo>
                    <a:pt x="27" y="59"/>
                    <a:pt x="27" y="59"/>
                    <a:pt x="27" y="57"/>
                  </a:cubicBezTo>
                  <a:cubicBezTo>
                    <a:pt x="27" y="57"/>
                    <a:pt x="38" y="57"/>
                    <a:pt x="52" y="57"/>
                  </a:cubicBezTo>
                  <a:close/>
                  <a:moveTo>
                    <a:pt x="24" y="69"/>
                  </a:moveTo>
                  <a:cubicBezTo>
                    <a:pt x="24" y="69"/>
                    <a:pt x="23" y="68"/>
                    <a:pt x="23" y="68"/>
                  </a:cubicBezTo>
                  <a:cubicBezTo>
                    <a:pt x="23" y="67"/>
                    <a:pt x="24" y="66"/>
                    <a:pt x="24" y="66"/>
                  </a:cubicBezTo>
                  <a:cubicBezTo>
                    <a:pt x="25" y="66"/>
                    <a:pt x="25" y="67"/>
                    <a:pt x="25" y="68"/>
                  </a:cubicBezTo>
                  <a:cubicBezTo>
                    <a:pt x="25" y="68"/>
                    <a:pt x="25" y="69"/>
                    <a:pt x="24" y="69"/>
                  </a:cubicBezTo>
                  <a:close/>
                  <a:moveTo>
                    <a:pt x="24" y="64"/>
                  </a:moveTo>
                  <a:cubicBezTo>
                    <a:pt x="24" y="64"/>
                    <a:pt x="23" y="64"/>
                    <a:pt x="23" y="63"/>
                  </a:cubicBezTo>
                  <a:cubicBezTo>
                    <a:pt x="23" y="62"/>
                    <a:pt x="24" y="62"/>
                    <a:pt x="24" y="62"/>
                  </a:cubicBezTo>
                  <a:cubicBezTo>
                    <a:pt x="25" y="62"/>
                    <a:pt x="25" y="62"/>
                    <a:pt x="25" y="63"/>
                  </a:cubicBezTo>
                  <a:cubicBezTo>
                    <a:pt x="25" y="64"/>
                    <a:pt x="25" y="64"/>
                    <a:pt x="24" y="64"/>
                  </a:cubicBezTo>
                  <a:close/>
                  <a:moveTo>
                    <a:pt x="24" y="59"/>
                  </a:moveTo>
                  <a:cubicBezTo>
                    <a:pt x="24" y="59"/>
                    <a:pt x="23" y="59"/>
                    <a:pt x="23" y="58"/>
                  </a:cubicBezTo>
                  <a:cubicBezTo>
                    <a:pt x="23" y="57"/>
                    <a:pt x="24" y="57"/>
                    <a:pt x="24" y="57"/>
                  </a:cubicBezTo>
                  <a:cubicBezTo>
                    <a:pt x="25" y="57"/>
                    <a:pt x="25" y="57"/>
                    <a:pt x="25" y="58"/>
                  </a:cubicBezTo>
                  <a:cubicBezTo>
                    <a:pt x="25" y="59"/>
                    <a:pt x="25" y="59"/>
                    <a:pt x="24" y="59"/>
                  </a:cubicBezTo>
                  <a:close/>
                  <a:moveTo>
                    <a:pt x="50" y="69"/>
                  </a:moveTo>
                  <a:cubicBezTo>
                    <a:pt x="38" y="69"/>
                    <a:pt x="27" y="69"/>
                    <a:pt x="27" y="69"/>
                  </a:cubicBezTo>
                  <a:cubicBezTo>
                    <a:pt x="27" y="66"/>
                    <a:pt x="27" y="66"/>
                    <a:pt x="27" y="66"/>
                  </a:cubicBezTo>
                  <a:cubicBezTo>
                    <a:pt x="39" y="66"/>
                    <a:pt x="50" y="66"/>
                    <a:pt x="50" y="66"/>
                  </a:cubicBezTo>
                  <a:cubicBezTo>
                    <a:pt x="50" y="69"/>
                    <a:pt x="50" y="69"/>
                    <a:pt x="50" y="69"/>
                  </a:cubicBezTo>
                  <a:close/>
                  <a:moveTo>
                    <a:pt x="54" y="64"/>
                  </a:moveTo>
                  <a:cubicBezTo>
                    <a:pt x="54" y="64"/>
                    <a:pt x="43" y="64"/>
                    <a:pt x="27" y="64"/>
                  </a:cubicBezTo>
                  <a:cubicBezTo>
                    <a:pt x="27" y="64"/>
                    <a:pt x="27" y="64"/>
                    <a:pt x="27" y="62"/>
                  </a:cubicBezTo>
                  <a:cubicBezTo>
                    <a:pt x="27" y="62"/>
                    <a:pt x="38" y="62"/>
                    <a:pt x="54" y="62"/>
                  </a:cubicBezTo>
                  <a:cubicBezTo>
                    <a:pt x="54" y="62"/>
                    <a:pt x="54" y="62"/>
                    <a:pt x="54" y="64"/>
                  </a:cubicBezTo>
                  <a:close/>
                </a:path>
              </a:pathLst>
            </a:custGeom>
            <a:solidFill>
              <a:schemeClr val="bg1"/>
            </a:solidFill>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 name="Group 30"/>
          <p:cNvGrpSpPr/>
          <p:nvPr userDrawn="1"/>
        </p:nvGrpSpPr>
        <p:grpSpPr>
          <a:xfrm>
            <a:off x="2922758" y="455519"/>
            <a:ext cx="1045829" cy="1045977"/>
            <a:chOff x="1951037" y="258755"/>
            <a:chExt cx="1066800" cy="1066800"/>
          </a:xfrm>
        </p:grpSpPr>
        <p:sp>
          <p:nvSpPr>
            <p:cNvPr id="230" name="Oval 229"/>
            <p:cNvSpPr/>
            <p:nvPr userDrawn="1"/>
          </p:nvSpPr>
          <p:spPr bwMode="auto">
            <a:xfrm>
              <a:off x="1951037" y="258755"/>
              <a:ext cx="1066800" cy="1066800"/>
            </a:xfrm>
            <a:prstGeom prst="ellipse">
              <a:avLst/>
            </a:prstGeom>
            <a:solidFill>
              <a:schemeClr val="accent1">
                <a:lumMod val="75000"/>
                <a:alpha val="80000"/>
              </a:scheme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pic>
          <p:nvPicPr>
            <p:cNvPr id="13" name="Picture 12"/>
            <p:cNvPicPr>
              <a:picLocks noChangeAspect="1"/>
            </p:cNvPicPr>
            <p:nvPr userDrawn="1"/>
          </p:nvPicPr>
          <p:blipFill rotWithShape="1">
            <a:blip r:embed="rId4"/>
            <a:srcRect r="77691"/>
            <a:stretch/>
          </p:blipFill>
          <p:spPr>
            <a:xfrm>
              <a:off x="2255725" y="535030"/>
              <a:ext cx="560878" cy="514250"/>
            </a:xfrm>
            <a:prstGeom prst="rect">
              <a:avLst/>
            </a:prstGeom>
          </p:spPr>
        </p:pic>
      </p:grpSp>
      <p:cxnSp>
        <p:nvCxnSpPr>
          <p:cNvPr id="118" name="Straight Connector 117"/>
          <p:cNvCxnSpPr/>
          <p:nvPr userDrawn="1"/>
        </p:nvCxnSpPr>
        <p:spPr>
          <a:xfrm flipV="1">
            <a:off x="7881068" y="1972418"/>
            <a:ext cx="29881" cy="656537"/>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124" name="Straight Connector 123"/>
          <p:cNvCxnSpPr>
            <a:endCxn id="208" idx="7"/>
          </p:cNvCxnSpPr>
          <p:nvPr userDrawn="1"/>
        </p:nvCxnSpPr>
        <p:spPr>
          <a:xfrm flipH="1">
            <a:off x="9799578" y="1317933"/>
            <a:ext cx="975448" cy="1372928"/>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128" name="Straight Connector 127"/>
          <p:cNvCxnSpPr/>
          <p:nvPr userDrawn="1"/>
        </p:nvCxnSpPr>
        <p:spPr>
          <a:xfrm>
            <a:off x="10308885" y="4440737"/>
            <a:ext cx="536922" cy="466953"/>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grpSp>
        <p:nvGrpSpPr>
          <p:cNvPr id="27" name="Group 26"/>
          <p:cNvGrpSpPr/>
          <p:nvPr userDrawn="1"/>
        </p:nvGrpSpPr>
        <p:grpSpPr>
          <a:xfrm>
            <a:off x="10549643" y="358845"/>
            <a:ext cx="1021707" cy="1021853"/>
            <a:chOff x="10761186" y="365988"/>
            <a:chExt cx="1042194" cy="1042194"/>
          </a:xfrm>
        </p:grpSpPr>
        <p:sp>
          <p:nvSpPr>
            <p:cNvPr id="247" name="Oval 246"/>
            <p:cNvSpPr/>
            <p:nvPr userDrawn="1"/>
          </p:nvSpPr>
          <p:spPr bwMode="auto">
            <a:xfrm>
              <a:off x="10761186" y="365988"/>
              <a:ext cx="1042194" cy="1042194"/>
            </a:xfrm>
            <a:prstGeom prst="ellipse">
              <a:avLst/>
            </a:prstGeom>
            <a:solidFill>
              <a:schemeClr val="accent1">
                <a:lumMod val="75000"/>
                <a:alpha val="80000"/>
              </a:scheme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grpSp>
          <p:nvGrpSpPr>
            <p:cNvPr id="21" name="Group 20"/>
            <p:cNvGrpSpPr/>
            <p:nvPr userDrawn="1"/>
          </p:nvGrpSpPr>
          <p:grpSpPr>
            <a:xfrm>
              <a:off x="10840980" y="566631"/>
              <a:ext cx="842968" cy="691126"/>
              <a:chOff x="10893773" y="601214"/>
              <a:chExt cx="758603" cy="621955"/>
            </a:xfrm>
          </p:grpSpPr>
          <p:sp>
            <p:nvSpPr>
              <p:cNvPr id="85" name="Freeform 84"/>
              <p:cNvSpPr>
                <a:spLocks noChangeAspect="1"/>
              </p:cNvSpPr>
              <p:nvPr userDrawn="1"/>
            </p:nvSpPr>
            <p:spPr bwMode="black">
              <a:xfrm>
                <a:off x="11114418" y="601214"/>
                <a:ext cx="315582" cy="37851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ctr"/>
                <a:endParaRPr lang="en-US" sz="1765" dirty="0"/>
              </a:p>
            </p:txBody>
          </p:sp>
          <p:sp>
            <p:nvSpPr>
              <p:cNvPr id="20" name="Rectangle 19"/>
              <p:cNvSpPr/>
              <p:nvPr userDrawn="1"/>
            </p:nvSpPr>
            <p:spPr>
              <a:xfrm>
                <a:off x="10893773" y="974009"/>
                <a:ext cx="758603" cy="249160"/>
              </a:xfrm>
              <a:prstGeom prst="rect">
                <a:avLst/>
              </a:prstGeom>
            </p:spPr>
            <p:txBody>
              <a:bodyPr wrap="square">
                <a:spAutoFit/>
              </a:bodyPr>
              <a:lstStyle/>
              <a:p>
                <a:pPr lvl="0" algn="ctr"/>
                <a:r>
                  <a:rPr lang="en-US" sz="1175" b="0" dirty="0">
                    <a:solidFill>
                      <a:schemeClr val="bg1"/>
                    </a:solidFill>
                  </a:rPr>
                  <a:t>O365</a:t>
                </a:r>
              </a:p>
            </p:txBody>
          </p:sp>
        </p:grpSp>
      </p:grpSp>
      <p:grpSp>
        <p:nvGrpSpPr>
          <p:cNvPr id="204" name="Group 203"/>
          <p:cNvGrpSpPr/>
          <p:nvPr userDrawn="1"/>
        </p:nvGrpSpPr>
        <p:grpSpPr>
          <a:xfrm>
            <a:off x="9704631" y="3727694"/>
            <a:ext cx="763457" cy="763565"/>
            <a:chOff x="8588963" y="5676639"/>
            <a:chExt cx="1100126" cy="1100126"/>
          </a:xfrm>
        </p:grpSpPr>
        <p:sp>
          <p:nvSpPr>
            <p:cNvPr id="205" name="Oval 204"/>
            <p:cNvSpPr/>
            <p:nvPr userDrawn="1"/>
          </p:nvSpPr>
          <p:spPr bwMode="auto">
            <a:xfrm>
              <a:off x="8588963" y="5676639"/>
              <a:ext cx="1100126" cy="1100126"/>
            </a:xfrm>
            <a:prstGeom prst="ellipse">
              <a:avLst/>
            </a:prstGeom>
            <a:solidFill>
              <a:schemeClr val="tx2">
                <a:lumMod val="50000"/>
                <a:alpha val="80000"/>
              </a:scheme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sp>
          <p:nvSpPr>
            <p:cNvPr id="206" name="Freeform 5"/>
            <p:cNvSpPr>
              <a:spLocks noChangeAspect="1" noEditPoints="1"/>
            </p:cNvSpPr>
            <p:nvPr/>
          </p:nvSpPr>
          <p:spPr bwMode="auto">
            <a:xfrm>
              <a:off x="8843539" y="5931510"/>
              <a:ext cx="590974" cy="533100"/>
            </a:xfrm>
            <a:custGeom>
              <a:avLst/>
              <a:gdLst>
                <a:gd name="T0" fmla="*/ 80 w 304"/>
                <a:gd name="T1" fmla="*/ 57 h 274"/>
                <a:gd name="T2" fmla="*/ 60 w 304"/>
                <a:gd name="T3" fmla="*/ 66 h 274"/>
                <a:gd name="T4" fmla="*/ 60 w 304"/>
                <a:gd name="T5" fmla="*/ 45 h 274"/>
                <a:gd name="T6" fmla="*/ 80 w 304"/>
                <a:gd name="T7" fmla="*/ 41 h 274"/>
                <a:gd name="T8" fmla="*/ 60 w 304"/>
                <a:gd name="T9" fmla="*/ 36 h 274"/>
                <a:gd name="T10" fmla="*/ 60 w 304"/>
                <a:gd name="T11" fmla="*/ 87 h 274"/>
                <a:gd name="T12" fmla="*/ 80 w 304"/>
                <a:gd name="T13" fmla="*/ 78 h 274"/>
                <a:gd name="T14" fmla="*/ 60 w 304"/>
                <a:gd name="T15" fmla="*/ 87 h 274"/>
                <a:gd name="T16" fmla="*/ 185 w 304"/>
                <a:gd name="T17" fmla="*/ 66 h 274"/>
                <a:gd name="T18" fmla="*/ 188 w 304"/>
                <a:gd name="T19" fmla="*/ 57 h 274"/>
                <a:gd name="T20" fmla="*/ 113 w 304"/>
                <a:gd name="T21" fmla="*/ 66 h 274"/>
                <a:gd name="T22" fmla="*/ 98 w 304"/>
                <a:gd name="T23" fmla="*/ 45 h 274"/>
                <a:gd name="T24" fmla="*/ 188 w 304"/>
                <a:gd name="T25" fmla="*/ 30 h 274"/>
                <a:gd name="T26" fmla="*/ 205 w 304"/>
                <a:gd name="T27" fmla="*/ 60 h 274"/>
                <a:gd name="T28" fmla="*/ 214 w 304"/>
                <a:gd name="T29" fmla="*/ 59 h 274"/>
                <a:gd name="T30" fmla="*/ 188 w 304"/>
                <a:gd name="T31" fmla="*/ 21 h 274"/>
                <a:gd name="T32" fmla="*/ 88 w 304"/>
                <a:gd name="T33" fmla="*/ 45 h 274"/>
                <a:gd name="T34" fmla="*/ 98 w 304"/>
                <a:gd name="T35" fmla="*/ 97 h 274"/>
                <a:gd name="T36" fmla="*/ 167 w 304"/>
                <a:gd name="T37" fmla="*/ 87 h 274"/>
                <a:gd name="T38" fmla="*/ 113 w 304"/>
                <a:gd name="T39" fmla="*/ 78 h 274"/>
                <a:gd name="T40" fmla="*/ 44 w 304"/>
                <a:gd name="T41" fmla="*/ 97 h 274"/>
                <a:gd name="T42" fmla="*/ 61 w 304"/>
                <a:gd name="T43" fmla="*/ 8 h 274"/>
                <a:gd name="T44" fmla="*/ 146 w 304"/>
                <a:gd name="T45" fmla="*/ 13 h 274"/>
                <a:gd name="T46" fmla="*/ 135 w 304"/>
                <a:gd name="T47" fmla="*/ 0 h 274"/>
                <a:gd name="T48" fmla="*/ 35 w 304"/>
                <a:gd name="T49" fmla="*/ 24 h 274"/>
                <a:gd name="T50" fmla="*/ 37 w 304"/>
                <a:gd name="T51" fmla="*/ 97 h 274"/>
                <a:gd name="T52" fmla="*/ 304 w 304"/>
                <a:gd name="T53" fmla="*/ 105 h 274"/>
                <a:gd name="T54" fmla="*/ 269 w 304"/>
                <a:gd name="T55" fmla="*/ 274 h 274"/>
                <a:gd name="T56" fmla="*/ 0 w 304"/>
                <a:gd name="T57" fmla="*/ 238 h 274"/>
                <a:gd name="T58" fmla="*/ 37 w 304"/>
                <a:gd name="T59" fmla="*/ 109 h 274"/>
                <a:gd name="T60" fmla="*/ 176 w 304"/>
                <a:gd name="T61" fmla="*/ 105 h 274"/>
                <a:gd name="T62" fmla="*/ 267 w 304"/>
                <a:gd name="T63" fmla="*/ 71 h 274"/>
                <a:gd name="T64" fmla="*/ 12 w 304"/>
                <a:gd name="T65" fmla="*/ 143 h 274"/>
                <a:gd name="T66" fmla="*/ 292 w 304"/>
                <a:gd name="T67" fmla="*/ 149 h 274"/>
                <a:gd name="T68" fmla="*/ 292 w 304"/>
                <a:gd name="T69" fmla="*/ 105 h 274"/>
                <a:gd name="T70" fmla="*/ 213 w 304"/>
                <a:gd name="T71" fmla="*/ 83 h 274"/>
                <a:gd name="T72" fmla="*/ 188 w 304"/>
                <a:gd name="T73" fmla="*/ 109 h 274"/>
                <a:gd name="T74" fmla="*/ 176 w 304"/>
                <a:gd name="T75" fmla="*/ 121 h 274"/>
                <a:gd name="T76" fmla="*/ 12 w 304"/>
                <a:gd name="T77" fmla="*/ 143 h 274"/>
                <a:gd name="T78" fmla="*/ 292 w 304"/>
                <a:gd name="T79" fmla="*/ 161 h 274"/>
                <a:gd name="T80" fmla="*/ 12 w 304"/>
                <a:gd name="T81" fmla="*/ 161 h 274"/>
                <a:gd name="T82" fmla="*/ 37 w 304"/>
                <a:gd name="T83" fmla="*/ 262 h 274"/>
                <a:gd name="T84" fmla="*/ 292 w 304"/>
                <a:gd name="T85" fmla="*/ 23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4" h="274">
                  <a:moveTo>
                    <a:pt x="60" y="57"/>
                  </a:moveTo>
                  <a:cubicBezTo>
                    <a:pt x="67" y="57"/>
                    <a:pt x="74" y="57"/>
                    <a:pt x="80" y="57"/>
                  </a:cubicBezTo>
                  <a:cubicBezTo>
                    <a:pt x="80" y="66"/>
                    <a:pt x="80" y="66"/>
                    <a:pt x="80" y="66"/>
                  </a:cubicBezTo>
                  <a:cubicBezTo>
                    <a:pt x="60" y="66"/>
                    <a:pt x="60" y="66"/>
                    <a:pt x="60" y="66"/>
                  </a:cubicBezTo>
                  <a:lnTo>
                    <a:pt x="60" y="57"/>
                  </a:lnTo>
                  <a:close/>
                  <a:moveTo>
                    <a:pt x="60" y="45"/>
                  </a:moveTo>
                  <a:cubicBezTo>
                    <a:pt x="60" y="45"/>
                    <a:pt x="60" y="45"/>
                    <a:pt x="80" y="45"/>
                  </a:cubicBezTo>
                  <a:cubicBezTo>
                    <a:pt x="80" y="41"/>
                    <a:pt x="80" y="41"/>
                    <a:pt x="80" y="41"/>
                  </a:cubicBezTo>
                  <a:cubicBezTo>
                    <a:pt x="80" y="40"/>
                    <a:pt x="80" y="38"/>
                    <a:pt x="80" y="36"/>
                  </a:cubicBezTo>
                  <a:cubicBezTo>
                    <a:pt x="74" y="36"/>
                    <a:pt x="68" y="36"/>
                    <a:pt x="60" y="36"/>
                  </a:cubicBezTo>
                  <a:lnTo>
                    <a:pt x="60" y="45"/>
                  </a:lnTo>
                  <a:close/>
                  <a:moveTo>
                    <a:pt x="60" y="87"/>
                  </a:moveTo>
                  <a:cubicBezTo>
                    <a:pt x="60" y="87"/>
                    <a:pt x="60" y="87"/>
                    <a:pt x="80" y="87"/>
                  </a:cubicBezTo>
                  <a:cubicBezTo>
                    <a:pt x="80" y="78"/>
                    <a:pt x="80" y="78"/>
                    <a:pt x="80" y="78"/>
                  </a:cubicBezTo>
                  <a:cubicBezTo>
                    <a:pt x="74" y="78"/>
                    <a:pt x="67" y="78"/>
                    <a:pt x="60" y="78"/>
                  </a:cubicBezTo>
                  <a:lnTo>
                    <a:pt x="60" y="87"/>
                  </a:lnTo>
                  <a:close/>
                  <a:moveTo>
                    <a:pt x="113" y="66"/>
                  </a:moveTo>
                  <a:cubicBezTo>
                    <a:pt x="113" y="66"/>
                    <a:pt x="114" y="66"/>
                    <a:pt x="185" y="66"/>
                  </a:cubicBezTo>
                  <a:cubicBezTo>
                    <a:pt x="186" y="65"/>
                    <a:pt x="187" y="65"/>
                    <a:pt x="188" y="64"/>
                  </a:cubicBezTo>
                  <a:cubicBezTo>
                    <a:pt x="188" y="63"/>
                    <a:pt x="188" y="61"/>
                    <a:pt x="188" y="57"/>
                  </a:cubicBezTo>
                  <a:cubicBezTo>
                    <a:pt x="188" y="57"/>
                    <a:pt x="188" y="57"/>
                    <a:pt x="113" y="57"/>
                  </a:cubicBezTo>
                  <a:lnTo>
                    <a:pt x="113" y="66"/>
                  </a:lnTo>
                  <a:close/>
                  <a:moveTo>
                    <a:pt x="98" y="97"/>
                  </a:moveTo>
                  <a:cubicBezTo>
                    <a:pt x="98" y="45"/>
                    <a:pt x="98" y="45"/>
                    <a:pt x="98" y="45"/>
                  </a:cubicBezTo>
                  <a:cubicBezTo>
                    <a:pt x="98" y="37"/>
                    <a:pt x="105" y="30"/>
                    <a:pt x="114" y="30"/>
                  </a:cubicBezTo>
                  <a:cubicBezTo>
                    <a:pt x="188" y="30"/>
                    <a:pt x="188" y="30"/>
                    <a:pt x="188" y="30"/>
                  </a:cubicBezTo>
                  <a:cubicBezTo>
                    <a:pt x="197" y="30"/>
                    <a:pt x="205" y="37"/>
                    <a:pt x="205" y="45"/>
                  </a:cubicBezTo>
                  <a:cubicBezTo>
                    <a:pt x="205" y="60"/>
                    <a:pt x="205" y="60"/>
                    <a:pt x="205" y="60"/>
                  </a:cubicBezTo>
                  <a:cubicBezTo>
                    <a:pt x="207" y="60"/>
                    <a:pt x="210" y="59"/>
                    <a:pt x="213" y="59"/>
                  </a:cubicBezTo>
                  <a:cubicBezTo>
                    <a:pt x="214" y="59"/>
                    <a:pt x="214" y="59"/>
                    <a:pt x="214" y="59"/>
                  </a:cubicBezTo>
                  <a:cubicBezTo>
                    <a:pt x="214" y="45"/>
                    <a:pt x="214" y="45"/>
                    <a:pt x="214" y="45"/>
                  </a:cubicBezTo>
                  <a:cubicBezTo>
                    <a:pt x="214" y="32"/>
                    <a:pt x="202" y="21"/>
                    <a:pt x="188" y="21"/>
                  </a:cubicBezTo>
                  <a:cubicBezTo>
                    <a:pt x="114" y="21"/>
                    <a:pt x="114" y="21"/>
                    <a:pt x="114" y="21"/>
                  </a:cubicBezTo>
                  <a:cubicBezTo>
                    <a:pt x="100" y="21"/>
                    <a:pt x="88" y="32"/>
                    <a:pt x="88" y="45"/>
                  </a:cubicBezTo>
                  <a:cubicBezTo>
                    <a:pt x="88" y="67"/>
                    <a:pt x="88" y="84"/>
                    <a:pt x="88" y="97"/>
                  </a:cubicBezTo>
                  <a:lnTo>
                    <a:pt x="98" y="97"/>
                  </a:lnTo>
                  <a:close/>
                  <a:moveTo>
                    <a:pt x="113" y="87"/>
                  </a:moveTo>
                  <a:cubicBezTo>
                    <a:pt x="113" y="87"/>
                    <a:pt x="114" y="87"/>
                    <a:pt x="167" y="87"/>
                  </a:cubicBezTo>
                  <a:cubicBezTo>
                    <a:pt x="168" y="84"/>
                    <a:pt x="170" y="81"/>
                    <a:pt x="171" y="78"/>
                  </a:cubicBezTo>
                  <a:cubicBezTo>
                    <a:pt x="161" y="78"/>
                    <a:pt x="143" y="78"/>
                    <a:pt x="113" y="78"/>
                  </a:cubicBezTo>
                  <a:lnTo>
                    <a:pt x="113" y="87"/>
                  </a:lnTo>
                  <a:close/>
                  <a:moveTo>
                    <a:pt x="44" y="97"/>
                  </a:moveTo>
                  <a:cubicBezTo>
                    <a:pt x="44" y="24"/>
                    <a:pt x="44" y="24"/>
                    <a:pt x="44" y="24"/>
                  </a:cubicBezTo>
                  <a:cubicBezTo>
                    <a:pt x="44" y="16"/>
                    <a:pt x="52" y="8"/>
                    <a:pt x="61" y="8"/>
                  </a:cubicBezTo>
                  <a:cubicBezTo>
                    <a:pt x="135" y="8"/>
                    <a:pt x="135" y="8"/>
                    <a:pt x="135" y="8"/>
                  </a:cubicBezTo>
                  <a:cubicBezTo>
                    <a:pt x="139" y="8"/>
                    <a:pt x="143" y="10"/>
                    <a:pt x="146" y="13"/>
                  </a:cubicBezTo>
                  <a:cubicBezTo>
                    <a:pt x="158" y="13"/>
                    <a:pt x="158" y="13"/>
                    <a:pt x="158" y="13"/>
                  </a:cubicBezTo>
                  <a:cubicBezTo>
                    <a:pt x="153" y="5"/>
                    <a:pt x="144" y="0"/>
                    <a:pt x="135" y="0"/>
                  </a:cubicBezTo>
                  <a:cubicBezTo>
                    <a:pt x="61" y="0"/>
                    <a:pt x="61" y="0"/>
                    <a:pt x="61" y="0"/>
                  </a:cubicBezTo>
                  <a:cubicBezTo>
                    <a:pt x="47" y="0"/>
                    <a:pt x="35" y="11"/>
                    <a:pt x="35" y="24"/>
                  </a:cubicBezTo>
                  <a:cubicBezTo>
                    <a:pt x="35" y="62"/>
                    <a:pt x="35" y="84"/>
                    <a:pt x="35" y="98"/>
                  </a:cubicBezTo>
                  <a:cubicBezTo>
                    <a:pt x="36" y="97"/>
                    <a:pt x="37" y="97"/>
                    <a:pt x="37" y="97"/>
                  </a:cubicBezTo>
                  <a:lnTo>
                    <a:pt x="44" y="97"/>
                  </a:lnTo>
                  <a:close/>
                  <a:moveTo>
                    <a:pt x="304" y="105"/>
                  </a:moveTo>
                  <a:cubicBezTo>
                    <a:pt x="304" y="230"/>
                    <a:pt x="304" y="237"/>
                    <a:pt x="304" y="238"/>
                  </a:cubicBezTo>
                  <a:cubicBezTo>
                    <a:pt x="304" y="257"/>
                    <a:pt x="291" y="274"/>
                    <a:pt x="269" y="274"/>
                  </a:cubicBezTo>
                  <a:cubicBezTo>
                    <a:pt x="37" y="274"/>
                    <a:pt x="37" y="274"/>
                    <a:pt x="37" y="274"/>
                  </a:cubicBezTo>
                  <a:cubicBezTo>
                    <a:pt x="16" y="274"/>
                    <a:pt x="0" y="257"/>
                    <a:pt x="0" y="238"/>
                  </a:cubicBezTo>
                  <a:cubicBezTo>
                    <a:pt x="0" y="180"/>
                    <a:pt x="0" y="154"/>
                    <a:pt x="0" y="143"/>
                  </a:cubicBezTo>
                  <a:cubicBezTo>
                    <a:pt x="0" y="124"/>
                    <a:pt x="16" y="109"/>
                    <a:pt x="37" y="109"/>
                  </a:cubicBezTo>
                  <a:cubicBezTo>
                    <a:pt x="176" y="109"/>
                    <a:pt x="176" y="109"/>
                    <a:pt x="176" y="109"/>
                  </a:cubicBezTo>
                  <a:cubicBezTo>
                    <a:pt x="176" y="105"/>
                    <a:pt x="176" y="105"/>
                    <a:pt x="176" y="105"/>
                  </a:cubicBezTo>
                  <a:cubicBezTo>
                    <a:pt x="176" y="84"/>
                    <a:pt x="189" y="71"/>
                    <a:pt x="213" y="71"/>
                  </a:cubicBezTo>
                  <a:cubicBezTo>
                    <a:pt x="255" y="71"/>
                    <a:pt x="265" y="71"/>
                    <a:pt x="267" y="71"/>
                  </a:cubicBezTo>
                  <a:cubicBezTo>
                    <a:pt x="289" y="71"/>
                    <a:pt x="304" y="84"/>
                    <a:pt x="304" y="105"/>
                  </a:cubicBezTo>
                  <a:close/>
                  <a:moveTo>
                    <a:pt x="12" y="143"/>
                  </a:moveTo>
                  <a:cubicBezTo>
                    <a:pt x="12" y="149"/>
                    <a:pt x="12" y="149"/>
                    <a:pt x="12" y="149"/>
                  </a:cubicBezTo>
                  <a:cubicBezTo>
                    <a:pt x="292" y="149"/>
                    <a:pt x="292" y="149"/>
                    <a:pt x="292" y="149"/>
                  </a:cubicBezTo>
                  <a:cubicBezTo>
                    <a:pt x="292" y="149"/>
                    <a:pt x="292" y="149"/>
                    <a:pt x="292" y="149"/>
                  </a:cubicBezTo>
                  <a:cubicBezTo>
                    <a:pt x="292" y="105"/>
                    <a:pt x="292" y="105"/>
                    <a:pt x="292" y="105"/>
                  </a:cubicBezTo>
                  <a:cubicBezTo>
                    <a:pt x="292" y="86"/>
                    <a:pt x="274" y="83"/>
                    <a:pt x="267" y="83"/>
                  </a:cubicBezTo>
                  <a:cubicBezTo>
                    <a:pt x="213" y="83"/>
                    <a:pt x="213" y="83"/>
                    <a:pt x="213" y="83"/>
                  </a:cubicBezTo>
                  <a:cubicBezTo>
                    <a:pt x="190" y="83"/>
                    <a:pt x="188" y="96"/>
                    <a:pt x="188" y="105"/>
                  </a:cubicBezTo>
                  <a:cubicBezTo>
                    <a:pt x="188" y="109"/>
                    <a:pt x="188" y="109"/>
                    <a:pt x="188" y="109"/>
                  </a:cubicBezTo>
                  <a:cubicBezTo>
                    <a:pt x="188" y="121"/>
                    <a:pt x="188" y="121"/>
                    <a:pt x="188" y="121"/>
                  </a:cubicBezTo>
                  <a:cubicBezTo>
                    <a:pt x="176" y="121"/>
                    <a:pt x="176" y="121"/>
                    <a:pt x="176" y="121"/>
                  </a:cubicBezTo>
                  <a:cubicBezTo>
                    <a:pt x="37" y="121"/>
                    <a:pt x="37" y="121"/>
                    <a:pt x="37" y="121"/>
                  </a:cubicBezTo>
                  <a:cubicBezTo>
                    <a:pt x="23" y="121"/>
                    <a:pt x="12" y="130"/>
                    <a:pt x="12" y="143"/>
                  </a:cubicBezTo>
                  <a:close/>
                  <a:moveTo>
                    <a:pt x="292" y="238"/>
                  </a:moveTo>
                  <a:cubicBezTo>
                    <a:pt x="292" y="161"/>
                    <a:pt x="292" y="161"/>
                    <a:pt x="292" y="161"/>
                  </a:cubicBezTo>
                  <a:cubicBezTo>
                    <a:pt x="292" y="161"/>
                    <a:pt x="292" y="161"/>
                    <a:pt x="292" y="161"/>
                  </a:cubicBezTo>
                  <a:cubicBezTo>
                    <a:pt x="12" y="161"/>
                    <a:pt x="12" y="161"/>
                    <a:pt x="12" y="161"/>
                  </a:cubicBezTo>
                  <a:cubicBezTo>
                    <a:pt x="12" y="238"/>
                    <a:pt x="12" y="238"/>
                    <a:pt x="12" y="238"/>
                  </a:cubicBezTo>
                  <a:cubicBezTo>
                    <a:pt x="12" y="250"/>
                    <a:pt x="22" y="262"/>
                    <a:pt x="37" y="262"/>
                  </a:cubicBezTo>
                  <a:cubicBezTo>
                    <a:pt x="269" y="262"/>
                    <a:pt x="269" y="262"/>
                    <a:pt x="269" y="262"/>
                  </a:cubicBezTo>
                  <a:cubicBezTo>
                    <a:pt x="285" y="262"/>
                    <a:pt x="292" y="250"/>
                    <a:pt x="292" y="238"/>
                  </a:cubicBezTo>
                  <a:close/>
                </a:path>
              </a:pathLst>
            </a:custGeom>
            <a:solidFill>
              <a:schemeClr val="bg1"/>
            </a:solidFill>
            <a:ln w="0">
              <a:solidFill>
                <a:schemeClr val="bg1"/>
              </a:solidFill>
            </a:ln>
            <a:extLst/>
          </p:spPr>
          <p:txBody>
            <a:bodyPr vert="horz" wrap="square" lIns="93260" tIns="46630" rIns="93260" bIns="46630" numCol="1" anchor="t" anchorCtr="0" compatLnSpc="1">
              <a:prstTxWarp prst="textNoShape">
                <a:avLst/>
              </a:prstTxWarp>
            </a:bodyPr>
            <a:lstStyle/>
            <a:p>
              <a:pPr defTabSz="914069"/>
              <a:endParaRPr lang="en-US" sz="1800" dirty="0">
                <a:solidFill>
                  <a:srgbClr val="505050"/>
                </a:solidFill>
              </a:endParaRPr>
            </a:p>
          </p:txBody>
        </p:sp>
      </p:grpSp>
      <p:grpSp>
        <p:nvGrpSpPr>
          <p:cNvPr id="221" name="Group 220"/>
          <p:cNvGrpSpPr/>
          <p:nvPr userDrawn="1"/>
        </p:nvGrpSpPr>
        <p:grpSpPr>
          <a:xfrm>
            <a:off x="10736934" y="4748272"/>
            <a:ext cx="947285" cy="947419"/>
            <a:chOff x="10028237" y="5085083"/>
            <a:chExt cx="1295400" cy="1295400"/>
          </a:xfrm>
        </p:grpSpPr>
        <p:sp>
          <p:nvSpPr>
            <p:cNvPr id="222" name="Oval 221"/>
            <p:cNvSpPr/>
            <p:nvPr userDrawn="1"/>
          </p:nvSpPr>
          <p:spPr bwMode="auto">
            <a:xfrm>
              <a:off x="10028237" y="5085083"/>
              <a:ext cx="1295400" cy="1295400"/>
            </a:xfrm>
            <a:prstGeom prst="ellipse">
              <a:avLst/>
            </a:prstGeom>
            <a:solidFill>
              <a:schemeClr val="accent1">
                <a:alpha val="80000"/>
              </a:scheme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pic>
          <p:nvPicPr>
            <p:cNvPr id="223" name="Picture 222"/>
            <p:cNvPicPr>
              <a:picLocks noChangeAspect="1"/>
            </p:cNvPicPr>
            <p:nvPr userDrawn="1"/>
          </p:nvPicPr>
          <p:blipFill>
            <a:blip r:embed="rId5" cstate="email">
              <a:lum bright="100000"/>
              <a:extLst>
                <a:ext uri="{28A0092B-C50C-407E-A947-70E740481C1C}">
                  <a14:useLocalDpi xmlns:a14="http://schemas.microsoft.com/office/drawing/2010/main"/>
                </a:ext>
              </a:extLst>
            </a:blip>
            <a:stretch>
              <a:fillRect/>
            </a:stretch>
          </p:blipFill>
          <p:spPr>
            <a:xfrm>
              <a:off x="10292121" y="5424420"/>
              <a:ext cx="689126" cy="582784"/>
            </a:xfrm>
            <a:prstGeom prst="rect">
              <a:avLst/>
            </a:prstGeom>
          </p:spPr>
        </p:pic>
      </p:grpSp>
      <p:pic>
        <p:nvPicPr>
          <p:cNvPr id="79" name="Picture 78"/>
          <p:cNvPicPr>
            <a:picLocks noChangeAspect="1"/>
          </p:cNvPicPr>
          <p:nvPr userDrawn="1"/>
        </p:nvPicPr>
        <p:blipFill>
          <a:blip r:embed="rId6">
            <a:biLevel thresh="25000"/>
          </a:blip>
          <a:stretch>
            <a:fillRect/>
          </a:stretch>
        </p:blipFill>
        <p:spPr>
          <a:xfrm>
            <a:off x="5062621" y="579025"/>
            <a:ext cx="385380" cy="212665"/>
          </a:xfrm>
          <a:prstGeom prst="rect">
            <a:avLst/>
          </a:prstGeom>
        </p:spPr>
      </p:pic>
      <p:grpSp>
        <p:nvGrpSpPr>
          <p:cNvPr id="224" name="Group 223"/>
          <p:cNvGrpSpPr/>
          <p:nvPr userDrawn="1"/>
        </p:nvGrpSpPr>
        <p:grpSpPr>
          <a:xfrm>
            <a:off x="7047819" y="2645772"/>
            <a:ext cx="1506970" cy="1507185"/>
            <a:chOff x="10180637" y="601662"/>
            <a:chExt cx="1295400" cy="1295400"/>
          </a:xfrm>
        </p:grpSpPr>
        <p:sp>
          <p:nvSpPr>
            <p:cNvPr id="225" name="Oval 224"/>
            <p:cNvSpPr/>
            <p:nvPr userDrawn="1"/>
          </p:nvSpPr>
          <p:spPr bwMode="auto">
            <a:xfrm>
              <a:off x="10180637" y="601662"/>
              <a:ext cx="1295400" cy="1295400"/>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grpSp>
          <p:nvGrpSpPr>
            <p:cNvPr id="226" name="Group 225"/>
            <p:cNvGrpSpPr/>
            <p:nvPr userDrawn="1"/>
          </p:nvGrpSpPr>
          <p:grpSpPr>
            <a:xfrm>
              <a:off x="10558144" y="895344"/>
              <a:ext cx="540386" cy="601630"/>
              <a:chOff x="3262313" y="582613"/>
              <a:chExt cx="238125" cy="265113"/>
            </a:xfrm>
            <a:solidFill>
              <a:schemeClr val="bg1"/>
            </a:solidFill>
          </p:grpSpPr>
          <p:sp>
            <p:nvSpPr>
              <p:cNvPr id="227" name="Freeform 81"/>
              <p:cNvSpPr>
                <a:spLocks/>
              </p:cNvSpPr>
              <p:nvPr userDrawn="1"/>
            </p:nvSpPr>
            <p:spPr bwMode="auto">
              <a:xfrm>
                <a:off x="3298826" y="582613"/>
                <a:ext cx="165100" cy="153988"/>
              </a:xfrm>
              <a:custGeom>
                <a:avLst/>
                <a:gdLst>
                  <a:gd name="T0" fmla="*/ 8 w 72"/>
                  <a:gd name="T1" fmla="*/ 36 h 67"/>
                  <a:gd name="T2" fmla="*/ 36 w 72"/>
                  <a:gd name="T3" fmla="*/ 8 h 67"/>
                  <a:gd name="T4" fmla="*/ 64 w 72"/>
                  <a:gd name="T5" fmla="*/ 36 h 67"/>
                  <a:gd name="T6" fmla="*/ 36 w 72"/>
                  <a:gd name="T7" fmla="*/ 64 h 67"/>
                  <a:gd name="T8" fmla="*/ 54 w 72"/>
                  <a:gd name="T9" fmla="*/ 67 h 67"/>
                  <a:gd name="T10" fmla="*/ 72 w 72"/>
                  <a:gd name="T11" fmla="*/ 36 h 67"/>
                  <a:gd name="T12" fmla="*/ 36 w 72"/>
                  <a:gd name="T13" fmla="*/ 0 h 67"/>
                  <a:gd name="T14" fmla="*/ 0 w 72"/>
                  <a:gd name="T15" fmla="*/ 36 h 67"/>
                  <a:gd name="T16" fmla="*/ 18 w 72"/>
                  <a:gd name="T17" fmla="*/ 67 h 67"/>
                  <a:gd name="T18" fmla="*/ 36 w 72"/>
                  <a:gd name="T19" fmla="*/ 64 h 67"/>
                  <a:gd name="T20" fmla="*/ 8 w 72"/>
                  <a:gd name="T21"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67">
                    <a:moveTo>
                      <a:pt x="8" y="36"/>
                    </a:moveTo>
                    <a:cubicBezTo>
                      <a:pt x="8" y="21"/>
                      <a:pt x="21" y="8"/>
                      <a:pt x="36" y="8"/>
                    </a:cubicBezTo>
                    <a:cubicBezTo>
                      <a:pt x="51" y="8"/>
                      <a:pt x="64" y="21"/>
                      <a:pt x="64" y="36"/>
                    </a:cubicBezTo>
                    <a:cubicBezTo>
                      <a:pt x="64" y="52"/>
                      <a:pt x="51" y="64"/>
                      <a:pt x="36" y="64"/>
                    </a:cubicBezTo>
                    <a:cubicBezTo>
                      <a:pt x="42" y="64"/>
                      <a:pt x="48" y="65"/>
                      <a:pt x="54" y="67"/>
                    </a:cubicBezTo>
                    <a:cubicBezTo>
                      <a:pt x="65" y="61"/>
                      <a:pt x="72" y="50"/>
                      <a:pt x="72" y="36"/>
                    </a:cubicBezTo>
                    <a:cubicBezTo>
                      <a:pt x="72" y="16"/>
                      <a:pt x="56" y="0"/>
                      <a:pt x="36" y="0"/>
                    </a:cubicBezTo>
                    <a:cubicBezTo>
                      <a:pt x="16" y="0"/>
                      <a:pt x="0" y="16"/>
                      <a:pt x="0" y="36"/>
                    </a:cubicBezTo>
                    <a:cubicBezTo>
                      <a:pt x="0" y="50"/>
                      <a:pt x="7" y="61"/>
                      <a:pt x="18" y="67"/>
                    </a:cubicBezTo>
                    <a:cubicBezTo>
                      <a:pt x="24" y="65"/>
                      <a:pt x="30" y="64"/>
                      <a:pt x="36" y="64"/>
                    </a:cubicBezTo>
                    <a:cubicBezTo>
                      <a:pt x="21" y="64"/>
                      <a:pt x="8" y="52"/>
                      <a:pt x="8"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8" name="Freeform 82"/>
              <p:cNvSpPr>
                <a:spLocks/>
              </p:cNvSpPr>
              <p:nvPr userDrawn="1"/>
            </p:nvSpPr>
            <p:spPr bwMode="auto">
              <a:xfrm>
                <a:off x="3262313" y="728663"/>
                <a:ext cx="238125" cy="119063"/>
              </a:xfrm>
              <a:custGeom>
                <a:avLst/>
                <a:gdLst>
                  <a:gd name="T0" fmla="*/ 52 w 104"/>
                  <a:gd name="T1" fmla="*/ 8 h 52"/>
                  <a:gd name="T2" fmla="*/ 96 w 104"/>
                  <a:gd name="T3" fmla="*/ 52 h 52"/>
                  <a:gd name="T4" fmla="*/ 104 w 104"/>
                  <a:gd name="T5" fmla="*/ 52 h 52"/>
                  <a:gd name="T6" fmla="*/ 70 w 104"/>
                  <a:gd name="T7" fmla="*/ 3 h 52"/>
                  <a:gd name="T8" fmla="*/ 52 w 104"/>
                  <a:gd name="T9" fmla="*/ 0 h 52"/>
                  <a:gd name="T10" fmla="*/ 34 w 104"/>
                  <a:gd name="T11" fmla="*/ 3 h 52"/>
                  <a:gd name="T12" fmla="*/ 0 w 104"/>
                  <a:gd name="T13" fmla="*/ 52 h 52"/>
                  <a:gd name="T14" fmla="*/ 8 w 104"/>
                  <a:gd name="T15" fmla="*/ 52 h 52"/>
                  <a:gd name="T16" fmla="*/ 52 w 104"/>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52">
                    <a:moveTo>
                      <a:pt x="52" y="8"/>
                    </a:moveTo>
                    <a:cubicBezTo>
                      <a:pt x="76" y="8"/>
                      <a:pt x="96" y="28"/>
                      <a:pt x="96" y="52"/>
                    </a:cubicBezTo>
                    <a:cubicBezTo>
                      <a:pt x="104" y="52"/>
                      <a:pt x="104" y="52"/>
                      <a:pt x="104" y="52"/>
                    </a:cubicBezTo>
                    <a:cubicBezTo>
                      <a:pt x="104" y="30"/>
                      <a:pt x="90" y="11"/>
                      <a:pt x="70" y="3"/>
                    </a:cubicBezTo>
                    <a:cubicBezTo>
                      <a:pt x="64" y="1"/>
                      <a:pt x="58" y="0"/>
                      <a:pt x="52" y="0"/>
                    </a:cubicBezTo>
                    <a:cubicBezTo>
                      <a:pt x="46" y="0"/>
                      <a:pt x="40" y="1"/>
                      <a:pt x="34" y="3"/>
                    </a:cubicBezTo>
                    <a:cubicBezTo>
                      <a:pt x="14" y="11"/>
                      <a:pt x="0" y="30"/>
                      <a:pt x="0" y="52"/>
                    </a:cubicBezTo>
                    <a:cubicBezTo>
                      <a:pt x="8" y="52"/>
                      <a:pt x="8" y="52"/>
                      <a:pt x="8" y="52"/>
                    </a:cubicBezTo>
                    <a:cubicBezTo>
                      <a:pt x="8" y="28"/>
                      <a:pt x="28" y="8"/>
                      <a:pt x="5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grpSp>
        <p:nvGrpSpPr>
          <p:cNvPr id="207" name="Group 206"/>
          <p:cNvGrpSpPr/>
          <p:nvPr userDrawn="1"/>
        </p:nvGrpSpPr>
        <p:grpSpPr>
          <a:xfrm>
            <a:off x="9334645" y="2611078"/>
            <a:ext cx="544704" cy="544782"/>
            <a:chOff x="7018337" y="1592262"/>
            <a:chExt cx="1295400" cy="1295400"/>
          </a:xfrm>
        </p:grpSpPr>
        <p:sp>
          <p:nvSpPr>
            <p:cNvPr id="208" name="Oval 207"/>
            <p:cNvSpPr/>
            <p:nvPr userDrawn="1"/>
          </p:nvSpPr>
          <p:spPr bwMode="auto">
            <a:xfrm>
              <a:off x="7018337" y="1592262"/>
              <a:ext cx="1295400" cy="1295400"/>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sp>
          <p:nvSpPr>
            <p:cNvPr id="209" name="Freeform 65"/>
            <p:cNvSpPr>
              <a:spLocks noEditPoints="1"/>
            </p:cNvSpPr>
            <p:nvPr userDrawn="1"/>
          </p:nvSpPr>
          <p:spPr bwMode="auto">
            <a:xfrm>
              <a:off x="7290140" y="1865096"/>
              <a:ext cx="751794" cy="75588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4 w 128"/>
                <a:gd name="T11" fmla="*/ 40 h 128"/>
                <a:gd name="T12" fmla="*/ 89 w 128"/>
                <a:gd name="T13" fmla="*/ 40 h 128"/>
                <a:gd name="T14" fmla="*/ 79 w 128"/>
                <a:gd name="T15" fmla="*/ 10 h 128"/>
                <a:gd name="T16" fmla="*/ 114 w 128"/>
                <a:gd name="T17" fmla="*/ 40 h 128"/>
                <a:gd name="T18" fmla="*/ 120 w 128"/>
                <a:gd name="T19" fmla="*/ 64 h 128"/>
                <a:gd name="T20" fmla="*/ 117 w 128"/>
                <a:gd name="T21" fmla="*/ 80 h 128"/>
                <a:gd name="T22" fmla="*/ 90 w 128"/>
                <a:gd name="T23" fmla="*/ 80 h 128"/>
                <a:gd name="T24" fmla="*/ 91 w 128"/>
                <a:gd name="T25" fmla="*/ 64 h 128"/>
                <a:gd name="T26" fmla="*/ 90 w 128"/>
                <a:gd name="T27" fmla="*/ 48 h 128"/>
                <a:gd name="T28" fmla="*/ 117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5 w 128"/>
                <a:gd name="T41" fmla="*/ 80 h 128"/>
                <a:gd name="T42" fmla="*/ 45 w 128"/>
                <a:gd name="T43" fmla="*/ 64 h 128"/>
                <a:gd name="T44" fmla="*/ 45 w 128"/>
                <a:gd name="T45" fmla="*/ 48 h 128"/>
                <a:gd name="T46" fmla="*/ 82 w 128"/>
                <a:gd name="T47" fmla="*/ 48 h 128"/>
                <a:gd name="T48" fmla="*/ 83 w 128"/>
                <a:gd name="T49" fmla="*/ 64 h 128"/>
                <a:gd name="T50" fmla="*/ 82 w 128"/>
                <a:gd name="T51" fmla="*/ 80 h 128"/>
                <a:gd name="T52" fmla="*/ 45 w 128"/>
                <a:gd name="T53" fmla="*/ 80 h 128"/>
                <a:gd name="T54" fmla="*/ 8 w 128"/>
                <a:gd name="T55" fmla="*/ 64 h 128"/>
                <a:gd name="T56" fmla="*/ 10 w 128"/>
                <a:gd name="T57" fmla="*/ 48 h 128"/>
                <a:gd name="T58" fmla="*/ 37 w 128"/>
                <a:gd name="T59" fmla="*/ 48 h 128"/>
                <a:gd name="T60" fmla="*/ 37 w 128"/>
                <a:gd name="T61" fmla="*/ 64 h 128"/>
                <a:gd name="T62" fmla="*/ 37 w 128"/>
                <a:gd name="T63" fmla="*/ 80 h 128"/>
                <a:gd name="T64" fmla="*/ 10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0 h 128"/>
                <a:gd name="T78" fmla="*/ 39 w 128"/>
                <a:gd name="T79" fmla="*/ 40 h 128"/>
                <a:gd name="T80" fmla="*/ 13 w 128"/>
                <a:gd name="T81" fmla="*/ 40 h 128"/>
                <a:gd name="T82" fmla="*/ 49 w 128"/>
                <a:gd name="T83" fmla="*/ 10 h 128"/>
                <a:gd name="T84" fmla="*/ 13 w 128"/>
                <a:gd name="T85" fmla="*/ 88 h 128"/>
                <a:gd name="T86" fmla="*/ 39 w 128"/>
                <a:gd name="T87" fmla="*/ 88 h 128"/>
                <a:gd name="T88" fmla="*/ 49 w 128"/>
                <a:gd name="T89" fmla="*/ 118 h 128"/>
                <a:gd name="T90" fmla="*/ 13 w 128"/>
                <a:gd name="T91" fmla="*/ 88 h 128"/>
                <a:gd name="T92" fmla="*/ 79 w 128"/>
                <a:gd name="T93" fmla="*/ 118 h 128"/>
                <a:gd name="T94" fmla="*/ 89 w 128"/>
                <a:gd name="T95" fmla="*/ 88 h 128"/>
                <a:gd name="T96" fmla="*/ 114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moveTo>
                    <a:pt x="114" y="40"/>
                  </a:moveTo>
                  <a:cubicBezTo>
                    <a:pt x="89" y="40"/>
                    <a:pt x="89" y="40"/>
                    <a:pt x="89" y="40"/>
                  </a:cubicBezTo>
                  <a:cubicBezTo>
                    <a:pt x="87" y="28"/>
                    <a:pt x="83" y="18"/>
                    <a:pt x="79" y="10"/>
                  </a:cubicBezTo>
                  <a:cubicBezTo>
                    <a:pt x="94" y="15"/>
                    <a:pt x="107" y="26"/>
                    <a:pt x="114" y="40"/>
                  </a:cubicBezTo>
                  <a:moveTo>
                    <a:pt x="120" y="64"/>
                  </a:moveTo>
                  <a:cubicBezTo>
                    <a:pt x="120" y="70"/>
                    <a:pt x="119" y="75"/>
                    <a:pt x="117" y="80"/>
                  </a:cubicBezTo>
                  <a:cubicBezTo>
                    <a:pt x="90" y="80"/>
                    <a:pt x="90" y="80"/>
                    <a:pt x="90" y="80"/>
                  </a:cubicBezTo>
                  <a:cubicBezTo>
                    <a:pt x="90" y="75"/>
                    <a:pt x="91" y="70"/>
                    <a:pt x="91" y="64"/>
                  </a:cubicBezTo>
                  <a:cubicBezTo>
                    <a:pt x="91" y="59"/>
                    <a:pt x="90" y="53"/>
                    <a:pt x="90" y="48"/>
                  </a:cubicBezTo>
                  <a:cubicBezTo>
                    <a:pt x="117" y="48"/>
                    <a:pt x="117" y="48"/>
                    <a:pt x="117" y="48"/>
                  </a:cubicBezTo>
                  <a:cubicBezTo>
                    <a:pt x="119" y="53"/>
                    <a:pt x="120" y="59"/>
                    <a:pt x="120" y="64"/>
                  </a:cubicBezTo>
                  <a:moveTo>
                    <a:pt x="64" y="120"/>
                  </a:moveTo>
                  <a:cubicBezTo>
                    <a:pt x="57" y="120"/>
                    <a:pt x="50" y="107"/>
                    <a:pt x="47" y="88"/>
                  </a:cubicBezTo>
                  <a:cubicBezTo>
                    <a:pt x="81" y="88"/>
                    <a:pt x="81" y="88"/>
                    <a:pt x="81" y="88"/>
                  </a:cubicBezTo>
                  <a:cubicBezTo>
                    <a:pt x="77" y="107"/>
                    <a:pt x="70" y="120"/>
                    <a:pt x="64" y="120"/>
                  </a:cubicBezTo>
                  <a:moveTo>
                    <a:pt x="45" y="80"/>
                  </a:moveTo>
                  <a:cubicBezTo>
                    <a:pt x="45" y="75"/>
                    <a:pt x="45" y="70"/>
                    <a:pt x="45" y="64"/>
                  </a:cubicBezTo>
                  <a:cubicBezTo>
                    <a:pt x="45" y="59"/>
                    <a:pt x="45" y="53"/>
                    <a:pt x="45" y="48"/>
                  </a:cubicBezTo>
                  <a:cubicBezTo>
                    <a:pt x="82" y="48"/>
                    <a:pt x="82" y="48"/>
                    <a:pt x="82" y="48"/>
                  </a:cubicBezTo>
                  <a:cubicBezTo>
                    <a:pt x="82" y="53"/>
                    <a:pt x="83" y="59"/>
                    <a:pt x="83" y="64"/>
                  </a:cubicBezTo>
                  <a:cubicBezTo>
                    <a:pt x="83" y="70"/>
                    <a:pt x="82" y="75"/>
                    <a:pt x="82" y="80"/>
                  </a:cubicBezTo>
                  <a:lnTo>
                    <a:pt x="45" y="80"/>
                  </a:lnTo>
                  <a:close/>
                  <a:moveTo>
                    <a:pt x="8" y="64"/>
                  </a:moveTo>
                  <a:cubicBezTo>
                    <a:pt x="8" y="59"/>
                    <a:pt x="9" y="53"/>
                    <a:pt x="10" y="48"/>
                  </a:cubicBezTo>
                  <a:cubicBezTo>
                    <a:pt x="37" y="48"/>
                    <a:pt x="37" y="48"/>
                    <a:pt x="37" y="48"/>
                  </a:cubicBezTo>
                  <a:cubicBezTo>
                    <a:pt x="37" y="53"/>
                    <a:pt x="37" y="59"/>
                    <a:pt x="37" y="64"/>
                  </a:cubicBezTo>
                  <a:cubicBezTo>
                    <a:pt x="37" y="70"/>
                    <a:pt x="37" y="75"/>
                    <a:pt x="37" y="80"/>
                  </a:cubicBezTo>
                  <a:cubicBezTo>
                    <a:pt x="10" y="80"/>
                    <a:pt x="10" y="80"/>
                    <a:pt x="10" y="80"/>
                  </a:cubicBezTo>
                  <a:cubicBezTo>
                    <a:pt x="9" y="75"/>
                    <a:pt x="8" y="70"/>
                    <a:pt x="8" y="64"/>
                  </a:cubicBezTo>
                  <a:moveTo>
                    <a:pt x="64" y="8"/>
                  </a:moveTo>
                  <a:cubicBezTo>
                    <a:pt x="70" y="8"/>
                    <a:pt x="77" y="21"/>
                    <a:pt x="81" y="40"/>
                  </a:cubicBezTo>
                  <a:cubicBezTo>
                    <a:pt x="47" y="40"/>
                    <a:pt x="47" y="40"/>
                    <a:pt x="47" y="40"/>
                  </a:cubicBezTo>
                  <a:cubicBezTo>
                    <a:pt x="50" y="21"/>
                    <a:pt x="57" y="8"/>
                    <a:pt x="64" y="8"/>
                  </a:cubicBezTo>
                  <a:moveTo>
                    <a:pt x="49" y="10"/>
                  </a:moveTo>
                  <a:cubicBezTo>
                    <a:pt x="44" y="18"/>
                    <a:pt x="40" y="28"/>
                    <a:pt x="39" y="40"/>
                  </a:cubicBezTo>
                  <a:cubicBezTo>
                    <a:pt x="13" y="40"/>
                    <a:pt x="13" y="40"/>
                    <a:pt x="13" y="40"/>
                  </a:cubicBezTo>
                  <a:cubicBezTo>
                    <a:pt x="20" y="26"/>
                    <a:pt x="33" y="15"/>
                    <a:pt x="49" y="10"/>
                  </a:cubicBezTo>
                  <a:moveTo>
                    <a:pt x="13" y="88"/>
                  </a:moveTo>
                  <a:cubicBezTo>
                    <a:pt x="39" y="88"/>
                    <a:pt x="39" y="88"/>
                    <a:pt x="39" y="88"/>
                  </a:cubicBezTo>
                  <a:cubicBezTo>
                    <a:pt x="40" y="100"/>
                    <a:pt x="44" y="111"/>
                    <a:pt x="49" y="118"/>
                  </a:cubicBezTo>
                  <a:cubicBezTo>
                    <a:pt x="33" y="114"/>
                    <a:pt x="20" y="103"/>
                    <a:pt x="13" y="88"/>
                  </a:cubicBezTo>
                  <a:moveTo>
                    <a:pt x="79" y="118"/>
                  </a:moveTo>
                  <a:cubicBezTo>
                    <a:pt x="83" y="111"/>
                    <a:pt x="87" y="100"/>
                    <a:pt x="89" y="88"/>
                  </a:cubicBezTo>
                  <a:cubicBezTo>
                    <a:pt x="114" y="88"/>
                    <a:pt x="114" y="88"/>
                    <a:pt x="114" y="88"/>
                  </a:cubicBezTo>
                  <a:cubicBezTo>
                    <a:pt x="107" y="103"/>
                    <a:pt x="94" y="114"/>
                    <a:pt x="79" y="118"/>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78" name="Group 277"/>
          <p:cNvGrpSpPr/>
          <p:nvPr userDrawn="1"/>
        </p:nvGrpSpPr>
        <p:grpSpPr>
          <a:xfrm>
            <a:off x="10221706" y="5909773"/>
            <a:ext cx="627117" cy="627203"/>
            <a:chOff x="6313389" y="812415"/>
            <a:chExt cx="914400" cy="914400"/>
          </a:xfrm>
        </p:grpSpPr>
        <p:sp>
          <p:nvSpPr>
            <p:cNvPr id="279" name="Oval 278"/>
            <p:cNvSpPr/>
            <p:nvPr/>
          </p:nvSpPr>
          <p:spPr bwMode="auto">
            <a:xfrm>
              <a:off x="6313389" y="812415"/>
              <a:ext cx="914400" cy="914400"/>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13415"/>
              <a:endParaRPr lang="en-US" sz="1800" kern="0" dirty="0">
                <a:solidFill>
                  <a:srgbClr val="FFFFFF"/>
                </a:solidFill>
              </a:endParaRPr>
            </a:p>
          </p:txBody>
        </p:sp>
        <p:sp>
          <p:nvSpPr>
            <p:cNvPr id="280" name="Freeform 13"/>
            <p:cNvSpPr>
              <a:spLocks noEditPoints="1"/>
            </p:cNvSpPr>
            <p:nvPr/>
          </p:nvSpPr>
          <p:spPr bwMode="auto">
            <a:xfrm>
              <a:off x="6525585" y="1094242"/>
              <a:ext cx="490008" cy="336382"/>
            </a:xfrm>
            <a:custGeom>
              <a:avLst/>
              <a:gdLst>
                <a:gd name="T0" fmla="*/ 0 w 185"/>
                <a:gd name="T1" fmla="*/ 127 h 127"/>
                <a:gd name="T2" fmla="*/ 185 w 185"/>
                <a:gd name="T3" fmla="*/ 127 h 127"/>
                <a:gd name="T4" fmla="*/ 185 w 185"/>
                <a:gd name="T5" fmla="*/ 0 h 127"/>
                <a:gd name="T6" fmla="*/ 0 w 185"/>
                <a:gd name="T7" fmla="*/ 0 h 127"/>
                <a:gd name="T8" fmla="*/ 0 w 185"/>
                <a:gd name="T9" fmla="*/ 127 h 127"/>
                <a:gd name="T10" fmla="*/ 160 w 185"/>
                <a:gd name="T11" fmla="*/ 11 h 127"/>
                <a:gd name="T12" fmla="*/ 92 w 185"/>
                <a:gd name="T13" fmla="*/ 56 h 127"/>
                <a:gd name="T14" fmla="*/ 25 w 185"/>
                <a:gd name="T15" fmla="*/ 11 h 127"/>
                <a:gd name="T16" fmla="*/ 160 w 185"/>
                <a:gd name="T17" fmla="*/ 11 h 127"/>
                <a:gd name="T18" fmla="*/ 12 w 185"/>
                <a:gd name="T19" fmla="*/ 17 h 127"/>
                <a:gd name="T20" fmla="*/ 92 w 185"/>
                <a:gd name="T21" fmla="*/ 71 h 127"/>
                <a:gd name="T22" fmla="*/ 173 w 185"/>
                <a:gd name="T23" fmla="*/ 17 h 127"/>
                <a:gd name="T24" fmla="*/ 173 w 185"/>
                <a:gd name="T25" fmla="*/ 115 h 127"/>
                <a:gd name="T26" fmla="*/ 12 w 185"/>
                <a:gd name="T27" fmla="*/ 115 h 127"/>
                <a:gd name="T28" fmla="*/ 12 w 185"/>
                <a:gd name="T29" fmla="*/ 1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127">
                  <a:moveTo>
                    <a:pt x="0" y="127"/>
                  </a:moveTo>
                  <a:lnTo>
                    <a:pt x="185" y="127"/>
                  </a:lnTo>
                  <a:lnTo>
                    <a:pt x="185" y="0"/>
                  </a:lnTo>
                  <a:lnTo>
                    <a:pt x="0" y="0"/>
                  </a:lnTo>
                  <a:lnTo>
                    <a:pt x="0" y="127"/>
                  </a:lnTo>
                  <a:close/>
                  <a:moveTo>
                    <a:pt x="160" y="11"/>
                  </a:moveTo>
                  <a:lnTo>
                    <a:pt x="92" y="56"/>
                  </a:lnTo>
                  <a:lnTo>
                    <a:pt x="25" y="11"/>
                  </a:lnTo>
                  <a:lnTo>
                    <a:pt x="160" y="11"/>
                  </a:lnTo>
                  <a:close/>
                  <a:moveTo>
                    <a:pt x="12" y="17"/>
                  </a:moveTo>
                  <a:lnTo>
                    <a:pt x="92" y="71"/>
                  </a:lnTo>
                  <a:lnTo>
                    <a:pt x="173" y="17"/>
                  </a:lnTo>
                  <a:lnTo>
                    <a:pt x="173" y="115"/>
                  </a:lnTo>
                  <a:lnTo>
                    <a:pt x="12" y="115"/>
                  </a:lnTo>
                  <a:lnTo>
                    <a:pt x="12" y="1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1497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10"/>
            <a:fld id="{0BD2A5BE-1C05-4FF1-85AD-D292C96C0504}" type="datetimeFigureOut">
              <a:rPr lang="en-US" smtClean="0">
                <a:solidFill>
                  <a:srgbClr val="505050"/>
                </a:solidFill>
              </a:rPr>
              <a:pPr defTabSz="914210"/>
              <a:t>3/10/2017</a:t>
            </a:fld>
            <a:endParaRPr lang="en-US">
              <a:solidFill>
                <a:srgbClr val="505050"/>
              </a:solidFill>
            </a:endParaRPr>
          </a:p>
        </p:txBody>
      </p:sp>
      <p:sp>
        <p:nvSpPr>
          <p:cNvPr id="3" name="Footer Placeholder 2"/>
          <p:cNvSpPr>
            <a:spLocks noGrp="1"/>
          </p:cNvSpPr>
          <p:nvPr>
            <p:ph type="ftr" sz="quarter" idx="11"/>
          </p:nvPr>
        </p:nvSpPr>
        <p:spPr/>
        <p:txBody>
          <a:bodyPr/>
          <a:lstStyle/>
          <a:p>
            <a:pPr defTabSz="91421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210"/>
            <a:fld id="{69B891F0-0536-4CF7-A8E8-CB46A520F2A2}" type="slidenum">
              <a:rPr lang="en-US" smtClean="0">
                <a:solidFill>
                  <a:srgbClr val="505050"/>
                </a:solidFill>
              </a:rPr>
              <a:pPr defTabSz="914210"/>
              <a:t>‹#›</a:t>
            </a:fld>
            <a:endParaRPr lang="en-US">
              <a:solidFill>
                <a:srgbClr val="505050"/>
              </a:solidFill>
            </a:endParaRPr>
          </a:p>
        </p:txBody>
      </p:sp>
    </p:spTree>
    <p:extLst>
      <p:ext uri="{BB962C8B-B14F-4D97-AF65-F5344CB8AC3E}">
        <p14:creationId xmlns:p14="http://schemas.microsoft.com/office/powerpoint/2010/main" val="385501945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32866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731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553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4143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374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7477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8923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55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8174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7065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9013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8110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78819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971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6755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76683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206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8092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16817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74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71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61346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249978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4729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0"/>
            <a:ext cx="4225334" cy="3214202"/>
          </a:xfrm>
        </p:spPr>
        <p:txBody>
          <a:bodyPr/>
          <a:lstStyle/>
          <a:p>
            <a:r>
              <a:rPr lang="en-US" dirty="0"/>
              <a:t>Click to edit Master title style</a:t>
            </a:r>
          </a:p>
        </p:txBody>
      </p:sp>
      <p:sp>
        <p:nvSpPr>
          <p:cNvPr id="3" name="Rectangle 2"/>
          <p:cNvSpPr/>
          <p:nvPr userDrawn="1"/>
        </p:nvSpPr>
        <p:spPr bwMode="auto">
          <a:xfrm>
            <a:off x="4751363" y="2"/>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95778171"/>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00558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2" y="289512"/>
            <a:ext cx="4482123" cy="179466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2084172"/>
            <a:ext cx="4482124"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429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529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8697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008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97147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16766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3807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0"/>
            <a:ext cx="4225334" cy="3214202"/>
          </a:xfrm>
        </p:spPr>
        <p:txBody>
          <a:bodyPr/>
          <a:lstStyle/>
          <a:p>
            <a:r>
              <a:rPr lang="en-US" dirty="0"/>
              <a:t>Click to edit Master title style</a:t>
            </a:r>
          </a:p>
        </p:txBody>
      </p:sp>
      <p:sp>
        <p:nvSpPr>
          <p:cNvPr id="3" name="Rectangle 2"/>
          <p:cNvSpPr/>
          <p:nvPr userDrawn="1"/>
        </p:nvSpPr>
        <p:spPr bwMode="auto">
          <a:xfrm>
            <a:off x="4751363" y="1"/>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0587343"/>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199" name="Picture 198"/>
          <p:cNvPicPr>
            <a:picLocks noChangeAspect="1"/>
          </p:cNvPicPr>
          <p:nvPr userDrawn="1"/>
        </p:nvPicPr>
        <p:blipFill rotWithShape="1">
          <a:blip r:embed="rId2">
            <a:extLst>
              <a:ext uri="{28A0092B-C50C-407E-A947-70E740481C1C}">
                <a14:useLocalDpi xmlns:a14="http://schemas.microsoft.com/office/drawing/2010/main" val="0"/>
              </a:ext>
            </a:extLst>
          </a:blip>
          <a:srcRect l="1140" t="13895" r="1271" b="3775"/>
          <a:stretch/>
        </p:blipFill>
        <p:spPr>
          <a:xfrm>
            <a:off x="0" y="0"/>
            <a:ext cx="12192000" cy="6858000"/>
          </a:xfrm>
          <a:prstGeom prst="rect">
            <a:avLst/>
          </a:prstGeom>
          <a:noFill/>
          <a:ln>
            <a:noFill/>
          </a:ln>
        </p:spPr>
      </p:pic>
      <p:cxnSp>
        <p:nvCxnSpPr>
          <p:cNvPr id="258" name="Straight Connector 257"/>
          <p:cNvCxnSpPr/>
          <p:nvPr userDrawn="1"/>
        </p:nvCxnSpPr>
        <p:spPr>
          <a:xfrm flipV="1">
            <a:off x="8532844" y="2948841"/>
            <a:ext cx="811139" cy="170808"/>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pic>
        <p:nvPicPr>
          <p:cNvPr id="203" name="Picture 202"/>
          <p:cNvPicPr>
            <a:picLocks noChangeAspect="1"/>
          </p:cNvPicPr>
          <p:nvPr userDrawn="1"/>
        </p:nvPicPr>
        <p:blipFill>
          <a:blip r:embed="rId3"/>
          <a:stretch>
            <a:fillRect/>
          </a:stretch>
        </p:blipFill>
        <p:spPr>
          <a:xfrm>
            <a:off x="450205" y="6121723"/>
            <a:ext cx="1253375" cy="268787"/>
          </a:xfrm>
          <a:prstGeom prst="rect">
            <a:avLst/>
          </a:prstGeom>
        </p:spPr>
      </p:pic>
      <p:cxnSp>
        <p:nvCxnSpPr>
          <p:cNvPr id="254" name="Straight Connector 253"/>
          <p:cNvCxnSpPr>
            <a:stCxn id="247" idx="4"/>
            <a:endCxn id="219" idx="0"/>
          </p:cNvCxnSpPr>
          <p:nvPr userDrawn="1"/>
        </p:nvCxnSpPr>
        <p:spPr>
          <a:xfrm>
            <a:off x="11060498" y="1380696"/>
            <a:ext cx="185997" cy="1673369"/>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5" name="Straight Connector 254"/>
          <p:cNvCxnSpPr>
            <a:stCxn id="230" idx="6"/>
            <a:endCxn id="285" idx="2"/>
          </p:cNvCxnSpPr>
          <p:nvPr userDrawn="1"/>
        </p:nvCxnSpPr>
        <p:spPr>
          <a:xfrm flipV="1">
            <a:off x="3968586" y="704844"/>
            <a:ext cx="979279" cy="273662"/>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6" name="Straight Connector 255"/>
          <p:cNvCxnSpPr/>
          <p:nvPr userDrawn="1"/>
        </p:nvCxnSpPr>
        <p:spPr>
          <a:xfrm>
            <a:off x="6872591" y="1675699"/>
            <a:ext cx="606954" cy="1013958"/>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7" name="Straight Connector 256"/>
          <p:cNvCxnSpPr/>
          <p:nvPr userDrawn="1"/>
        </p:nvCxnSpPr>
        <p:spPr>
          <a:xfrm flipV="1">
            <a:off x="8223452" y="1531610"/>
            <a:ext cx="964902" cy="1214081"/>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9" name="Straight Connector 258"/>
          <p:cNvCxnSpPr/>
          <p:nvPr userDrawn="1"/>
        </p:nvCxnSpPr>
        <p:spPr>
          <a:xfrm>
            <a:off x="8511367" y="3665591"/>
            <a:ext cx="1212352" cy="387571"/>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0" name="Straight Connector 259"/>
          <p:cNvCxnSpPr/>
          <p:nvPr userDrawn="1"/>
        </p:nvCxnSpPr>
        <p:spPr>
          <a:xfrm>
            <a:off x="9681388" y="3137932"/>
            <a:ext cx="278888" cy="603927"/>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1" name="Straight Connector 260"/>
          <p:cNvCxnSpPr/>
          <p:nvPr userDrawn="1"/>
        </p:nvCxnSpPr>
        <p:spPr>
          <a:xfrm>
            <a:off x="9870011" y="2904455"/>
            <a:ext cx="1048444" cy="332098"/>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2" name="Straight Connector 261"/>
          <p:cNvCxnSpPr/>
          <p:nvPr userDrawn="1"/>
        </p:nvCxnSpPr>
        <p:spPr>
          <a:xfrm>
            <a:off x="8023002" y="4041955"/>
            <a:ext cx="201696" cy="679885"/>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4" name="Straight Connector 263"/>
          <p:cNvCxnSpPr>
            <a:endCxn id="250" idx="1"/>
          </p:cNvCxnSpPr>
          <p:nvPr userDrawn="1"/>
        </p:nvCxnSpPr>
        <p:spPr>
          <a:xfrm>
            <a:off x="8403983" y="659962"/>
            <a:ext cx="838467" cy="336533"/>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81" name="Straight Connector 280"/>
          <p:cNvCxnSpPr/>
          <p:nvPr userDrawn="1"/>
        </p:nvCxnSpPr>
        <p:spPr>
          <a:xfrm flipV="1">
            <a:off x="10684730" y="5591776"/>
            <a:ext cx="228776" cy="354885"/>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89" name="Straight Connector 288"/>
          <p:cNvCxnSpPr/>
          <p:nvPr userDrawn="1"/>
        </p:nvCxnSpPr>
        <p:spPr>
          <a:xfrm>
            <a:off x="5565304" y="784483"/>
            <a:ext cx="690994" cy="242816"/>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sp>
        <p:nvSpPr>
          <p:cNvPr id="2" name="Rectangle 1"/>
          <p:cNvSpPr/>
          <p:nvPr userDrawn="1"/>
        </p:nvSpPr>
        <p:spPr bwMode="auto">
          <a:xfrm>
            <a:off x="269239" y="2077800"/>
            <a:ext cx="6274974" cy="3592580"/>
          </a:xfrm>
          <a:prstGeom prst="rect">
            <a:avLst/>
          </a:prstGeom>
          <a:solidFill>
            <a:srgbClr val="FFFFFF">
              <a:alpha val="7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69302" y="2077814"/>
            <a:ext cx="6276467" cy="1793104"/>
          </a:xfrm>
          <a:noFill/>
        </p:spPr>
        <p:txBody>
          <a:bodyPr lIns="146304" tIns="91440" rIns="146304" bIns="91440" anchor="t" anchorCtr="0"/>
          <a:lstStyle>
            <a:lvl1pPr>
              <a:defRPr sz="5294" spc="-98" baseline="0">
                <a:gradFill>
                  <a:gsLst>
                    <a:gs pos="78195">
                      <a:schemeClr val="tx2"/>
                    </a:gs>
                    <a:gs pos="57576">
                      <a:schemeClr val="tx2"/>
                    </a:gs>
                  </a:gsLst>
                  <a:lin ang="5400000" scaled="0"/>
                </a:gradFill>
                <a:latin typeface="Segoe UI Semilight" panose="020B0402040204020203" pitchFamily="34" charset="0"/>
                <a:cs typeface="Segoe UI Semilight" panose="020B0402040204020203" pitchFamily="34" charset="0"/>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78195">
                      <a:schemeClr val="tx2"/>
                    </a:gs>
                    <a:gs pos="57576">
                      <a:schemeClr val="tx2"/>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300" name="Straight Connector 299"/>
          <p:cNvCxnSpPr>
            <a:stCxn id="298" idx="2"/>
          </p:cNvCxnSpPr>
          <p:nvPr userDrawn="1"/>
        </p:nvCxnSpPr>
        <p:spPr>
          <a:xfrm flipH="1">
            <a:off x="8868254" y="5020315"/>
            <a:ext cx="308676" cy="137949"/>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grpSp>
        <p:nvGrpSpPr>
          <p:cNvPr id="210" name="Group 209"/>
          <p:cNvGrpSpPr/>
          <p:nvPr userDrawn="1"/>
        </p:nvGrpSpPr>
        <p:grpSpPr>
          <a:xfrm>
            <a:off x="7783402" y="4790233"/>
            <a:ext cx="1078500" cy="1078653"/>
            <a:chOff x="5235288" y="4947837"/>
            <a:chExt cx="1295400" cy="1295400"/>
          </a:xfrm>
        </p:grpSpPr>
        <p:sp>
          <p:nvSpPr>
            <p:cNvPr id="211" name="Oval 210"/>
            <p:cNvSpPr/>
            <p:nvPr userDrawn="1"/>
          </p:nvSpPr>
          <p:spPr bwMode="auto">
            <a:xfrm>
              <a:off x="5235288" y="4947837"/>
              <a:ext cx="1295400" cy="1295400"/>
            </a:xfrm>
            <a:prstGeom prst="ellipse">
              <a:avLst/>
            </a:prstGeom>
            <a:solidFill>
              <a:schemeClr val="tx2">
                <a:lumMod val="50000"/>
                <a:alpha val="80000"/>
              </a:scheme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grpSp>
          <p:nvGrpSpPr>
            <p:cNvPr id="212" name="Group 211"/>
            <p:cNvGrpSpPr/>
            <p:nvPr userDrawn="1"/>
          </p:nvGrpSpPr>
          <p:grpSpPr>
            <a:xfrm>
              <a:off x="5562254" y="5353243"/>
              <a:ext cx="641468" cy="484588"/>
              <a:chOff x="4183063" y="5237163"/>
              <a:chExt cx="292100" cy="220663"/>
            </a:xfrm>
            <a:solidFill>
              <a:schemeClr val="bg1"/>
            </a:solidFill>
          </p:grpSpPr>
          <p:sp>
            <p:nvSpPr>
              <p:cNvPr id="213" name="Freeform 68"/>
              <p:cNvSpPr>
                <a:spLocks noEditPoints="1"/>
              </p:cNvSpPr>
              <p:nvPr/>
            </p:nvSpPr>
            <p:spPr bwMode="auto">
              <a:xfrm>
                <a:off x="4183063" y="5237163"/>
                <a:ext cx="292100" cy="220663"/>
              </a:xfrm>
              <a:custGeom>
                <a:avLst/>
                <a:gdLst>
                  <a:gd name="T0" fmla="*/ 0 w 184"/>
                  <a:gd name="T1" fmla="*/ 139 h 139"/>
                  <a:gd name="T2" fmla="*/ 184 w 184"/>
                  <a:gd name="T3" fmla="*/ 139 h 139"/>
                  <a:gd name="T4" fmla="*/ 184 w 184"/>
                  <a:gd name="T5" fmla="*/ 0 h 139"/>
                  <a:gd name="T6" fmla="*/ 0 w 184"/>
                  <a:gd name="T7" fmla="*/ 0 h 139"/>
                  <a:gd name="T8" fmla="*/ 0 w 184"/>
                  <a:gd name="T9" fmla="*/ 139 h 139"/>
                  <a:gd name="T10" fmla="*/ 11 w 184"/>
                  <a:gd name="T11" fmla="*/ 12 h 139"/>
                  <a:gd name="T12" fmla="*/ 173 w 184"/>
                  <a:gd name="T13" fmla="*/ 12 h 139"/>
                  <a:gd name="T14" fmla="*/ 173 w 184"/>
                  <a:gd name="T15" fmla="*/ 127 h 139"/>
                  <a:gd name="T16" fmla="*/ 11 w 184"/>
                  <a:gd name="T17" fmla="*/ 127 h 139"/>
                  <a:gd name="T18" fmla="*/ 11 w 184"/>
                  <a:gd name="T19"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39">
                    <a:moveTo>
                      <a:pt x="0" y="139"/>
                    </a:moveTo>
                    <a:lnTo>
                      <a:pt x="184" y="139"/>
                    </a:lnTo>
                    <a:lnTo>
                      <a:pt x="184" y="0"/>
                    </a:lnTo>
                    <a:lnTo>
                      <a:pt x="0" y="0"/>
                    </a:lnTo>
                    <a:lnTo>
                      <a:pt x="0" y="139"/>
                    </a:lnTo>
                    <a:close/>
                    <a:moveTo>
                      <a:pt x="11" y="12"/>
                    </a:moveTo>
                    <a:lnTo>
                      <a:pt x="173" y="12"/>
                    </a:lnTo>
                    <a:lnTo>
                      <a:pt x="173" y="127"/>
                    </a:lnTo>
                    <a:lnTo>
                      <a:pt x="11" y="127"/>
                    </a:lnTo>
                    <a:lnTo>
                      <a:pt x="11"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4" name="Rectangle 69"/>
              <p:cNvSpPr>
                <a:spLocks noChangeArrowheads="1"/>
              </p:cNvSpPr>
              <p:nvPr/>
            </p:nvSpPr>
            <p:spPr bwMode="auto">
              <a:xfrm>
                <a:off x="4319588" y="5402263"/>
                <a:ext cx="190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grpSp>
        <p:nvGrpSpPr>
          <p:cNvPr id="218" name="Group 217"/>
          <p:cNvGrpSpPr/>
          <p:nvPr userDrawn="1"/>
        </p:nvGrpSpPr>
        <p:grpSpPr>
          <a:xfrm>
            <a:off x="10884717" y="3054064"/>
            <a:ext cx="723555" cy="723658"/>
            <a:chOff x="10583793" y="3706891"/>
            <a:chExt cx="1044644" cy="1044644"/>
          </a:xfrm>
        </p:grpSpPr>
        <p:sp>
          <p:nvSpPr>
            <p:cNvPr id="219" name="Oval 218"/>
            <p:cNvSpPr/>
            <p:nvPr userDrawn="1"/>
          </p:nvSpPr>
          <p:spPr bwMode="auto">
            <a:xfrm>
              <a:off x="10583793" y="3706891"/>
              <a:ext cx="1044644" cy="1044644"/>
            </a:xfrm>
            <a:prstGeom prst="ellipse">
              <a:avLst/>
            </a:prstGeom>
            <a:solidFill>
              <a:schemeClr val="accent1">
                <a:lumMod val="75000"/>
                <a:alpha val="80000"/>
              </a:schemeClr>
            </a:solidFill>
            <a:ln w="34925" cap="flat" cmpd="sng" algn="ctr">
              <a:solidFill>
                <a:schemeClr val="bg1"/>
              </a:solidFill>
              <a:prstDash val="solid"/>
            </a:ln>
            <a:effectLst/>
          </p:spPr>
          <p:txBody>
            <a:bodyPr rtlCol="0" anchor="ctr"/>
            <a:lstStyle/>
            <a:p>
              <a:pPr algn="ctr" defTabSz="913572"/>
              <a:endParaRPr lang="en-US" sz="1765" dirty="0"/>
            </a:p>
          </p:txBody>
        </p:sp>
        <p:sp>
          <p:nvSpPr>
            <p:cNvPr id="220" name="Freeform 70"/>
            <p:cNvSpPr>
              <a:spLocks noEditPoints="1"/>
            </p:cNvSpPr>
            <p:nvPr userDrawn="1"/>
          </p:nvSpPr>
          <p:spPr bwMode="auto">
            <a:xfrm>
              <a:off x="10828881" y="3980851"/>
              <a:ext cx="591279" cy="443459"/>
            </a:xfrm>
            <a:custGeom>
              <a:avLst/>
              <a:gdLst>
                <a:gd name="T0" fmla="*/ 161 w 184"/>
                <a:gd name="T1" fmla="*/ 0 h 138"/>
                <a:gd name="T2" fmla="*/ 23 w 184"/>
                <a:gd name="T3" fmla="*/ 0 h 138"/>
                <a:gd name="T4" fmla="*/ 23 w 184"/>
                <a:gd name="T5" fmla="*/ 87 h 138"/>
                <a:gd name="T6" fmla="*/ 0 w 184"/>
                <a:gd name="T7" fmla="*/ 127 h 138"/>
                <a:gd name="T8" fmla="*/ 0 w 184"/>
                <a:gd name="T9" fmla="*/ 138 h 138"/>
                <a:gd name="T10" fmla="*/ 184 w 184"/>
                <a:gd name="T11" fmla="*/ 138 h 138"/>
                <a:gd name="T12" fmla="*/ 184 w 184"/>
                <a:gd name="T13" fmla="*/ 127 h 138"/>
                <a:gd name="T14" fmla="*/ 161 w 184"/>
                <a:gd name="T15" fmla="*/ 87 h 138"/>
                <a:gd name="T16" fmla="*/ 161 w 184"/>
                <a:gd name="T17" fmla="*/ 0 h 138"/>
                <a:gd name="T18" fmla="*/ 150 w 184"/>
                <a:gd name="T19" fmla="*/ 81 h 138"/>
                <a:gd name="T20" fmla="*/ 34 w 184"/>
                <a:gd name="T21" fmla="*/ 81 h 138"/>
                <a:gd name="T22" fmla="*/ 34 w 184"/>
                <a:gd name="T23" fmla="*/ 12 h 138"/>
                <a:gd name="T24" fmla="*/ 150 w 184"/>
                <a:gd name="T25" fmla="*/ 12 h 138"/>
                <a:gd name="T26" fmla="*/ 150 w 184"/>
                <a:gd name="T27" fmla="*/ 81 h 138"/>
                <a:gd name="T28" fmla="*/ 170 w 184"/>
                <a:gd name="T29" fmla="*/ 127 h 138"/>
                <a:gd name="T30" fmla="*/ 13 w 184"/>
                <a:gd name="T31" fmla="*/ 127 h 138"/>
                <a:gd name="T32" fmla="*/ 33 w 184"/>
                <a:gd name="T33" fmla="*/ 92 h 138"/>
                <a:gd name="T34" fmla="*/ 151 w 184"/>
                <a:gd name="T35" fmla="*/ 92 h 138"/>
                <a:gd name="T36" fmla="*/ 170 w 184"/>
                <a:gd name="T37" fmla="*/ 12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138">
                  <a:moveTo>
                    <a:pt x="161" y="0"/>
                  </a:moveTo>
                  <a:lnTo>
                    <a:pt x="23" y="0"/>
                  </a:lnTo>
                  <a:lnTo>
                    <a:pt x="23" y="87"/>
                  </a:lnTo>
                  <a:lnTo>
                    <a:pt x="0" y="127"/>
                  </a:lnTo>
                  <a:lnTo>
                    <a:pt x="0" y="138"/>
                  </a:lnTo>
                  <a:lnTo>
                    <a:pt x="184" y="138"/>
                  </a:lnTo>
                  <a:lnTo>
                    <a:pt x="184" y="127"/>
                  </a:lnTo>
                  <a:lnTo>
                    <a:pt x="161" y="87"/>
                  </a:lnTo>
                  <a:lnTo>
                    <a:pt x="161" y="0"/>
                  </a:lnTo>
                  <a:close/>
                  <a:moveTo>
                    <a:pt x="150" y="81"/>
                  </a:moveTo>
                  <a:lnTo>
                    <a:pt x="34" y="81"/>
                  </a:lnTo>
                  <a:lnTo>
                    <a:pt x="34" y="12"/>
                  </a:lnTo>
                  <a:lnTo>
                    <a:pt x="150" y="12"/>
                  </a:lnTo>
                  <a:lnTo>
                    <a:pt x="150" y="81"/>
                  </a:lnTo>
                  <a:close/>
                  <a:moveTo>
                    <a:pt x="170" y="127"/>
                  </a:moveTo>
                  <a:lnTo>
                    <a:pt x="13" y="127"/>
                  </a:lnTo>
                  <a:lnTo>
                    <a:pt x="33" y="92"/>
                  </a:lnTo>
                  <a:lnTo>
                    <a:pt x="151" y="92"/>
                  </a:lnTo>
                  <a:lnTo>
                    <a:pt x="170" y="1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3" name="Group 242"/>
          <p:cNvGrpSpPr/>
          <p:nvPr userDrawn="1"/>
        </p:nvGrpSpPr>
        <p:grpSpPr>
          <a:xfrm>
            <a:off x="7636538" y="1425653"/>
            <a:ext cx="534839" cy="534913"/>
            <a:chOff x="8897994" y="3670079"/>
            <a:chExt cx="1081456" cy="1081456"/>
          </a:xfrm>
        </p:grpSpPr>
        <p:sp>
          <p:nvSpPr>
            <p:cNvPr id="244" name="Oval 243"/>
            <p:cNvSpPr/>
            <p:nvPr userDrawn="1"/>
          </p:nvSpPr>
          <p:spPr bwMode="auto">
            <a:xfrm>
              <a:off x="8897994" y="3670079"/>
              <a:ext cx="1081456" cy="1081456"/>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sp>
          <p:nvSpPr>
            <p:cNvPr id="245" name="Freeform 102"/>
            <p:cNvSpPr>
              <a:spLocks noEditPoints="1"/>
            </p:cNvSpPr>
            <p:nvPr/>
          </p:nvSpPr>
          <p:spPr bwMode="auto">
            <a:xfrm>
              <a:off x="9223961" y="3924976"/>
              <a:ext cx="429523" cy="571661"/>
            </a:xfrm>
            <a:custGeom>
              <a:avLst/>
              <a:gdLst>
                <a:gd name="T0" fmla="*/ 0 w 139"/>
                <a:gd name="T1" fmla="*/ 185 h 185"/>
                <a:gd name="T2" fmla="*/ 116 w 139"/>
                <a:gd name="T3" fmla="*/ 185 h 185"/>
                <a:gd name="T4" fmla="*/ 116 w 139"/>
                <a:gd name="T5" fmla="*/ 162 h 185"/>
                <a:gd name="T6" fmla="*/ 139 w 139"/>
                <a:gd name="T7" fmla="*/ 162 h 185"/>
                <a:gd name="T8" fmla="*/ 139 w 139"/>
                <a:gd name="T9" fmla="*/ 35 h 185"/>
                <a:gd name="T10" fmla="*/ 104 w 139"/>
                <a:gd name="T11" fmla="*/ 0 h 185"/>
                <a:gd name="T12" fmla="*/ 24 w 139"/>
                <a:gd name="T13" fmla="*/ 0 h 185"/>
                <a:gd name="T14" fmla="*/ 24 w 139"/>
                <a:gd name="T15" fmla="*/ 23 h 185"/>
                <a:gd name="T16" fmla="*/ 0 w 139"/>
                <a:gd name="T17" fmla="*/ 23 h 185"/>
                <a:gd name="T18" fmla="*/ 0 w 139"/>
                <a:gd name="T19" fmla="*/ 185 h 185"/>
                <a:gd name="T20" fmla="*/ 123 w 139"/>
                <a:gd name="T21" fmla="*/ 35 h 185"/>
                <a:gd name="T22" fmla="*/ 104 w 139"/>
                <a:gd name="T23" fmla="*/ 35 h 185"/>
                <a:gd name="T24" fmla="*/ 104 w 139"/>
                <a:gd name="T25" fmla="*/ 17 h 185"/>
                <a:gd name="T26" fmla="*/ 123 w 139"/>
                <a:gd name="T27" fmla="*/ 35 h 185"/>
                <a:gd name="T28" fmla="*/ 35 w 139"/>
                <a:gd name="T29" fmla="*/ 11 h 185"/>
                <a:gd name="T30" fmla="*/ 93 w 139"/>
                <a:gd name="T31" fmla="*/ 11 h 185"/>
                <a:gd name="T32" fmla="*/ 93 w 139"/>
                <a:gd name="T33" fmla="*/ 46 h 185"/>
                <a:gd name="T34" fmla="*/ 127 w 139"/>
                <a:gd name="T35" fmla="*/ 46 h 185"/>
                <a:gd name="T36" fmla="*/ 127 w 139"/>
                <a:gd name="T37" fmla="*/ 150 h 185"/>
                <a:gd name="T38" fmla="*/ 35 w 139"/>
                <a:gd name="T39" fmla="*/ 150 h 185"/>
                <a:gd name="T40" fmla="*/ 35 w 139"/>
                <a:gd name="T41" fmla="*/ 11 h 185"/>
                <a:gd name="T42" fmla="*/ 12 w 139"/>
                <a:gd name="T43" fmla="*/ 35 h 185"/>
                <a:gd name="T44" fmla="*/ 24 w 139"/>
                <a:gd name="T45" fmla="*/ 35 h 185"/>
                <a:gd name="T46" fmla="*/ 24 w 139"/>
                <a:gd name="T47" fmla="*/ 162 h 185"/>
                <a:gd name="T48" fmla="*/ 104 w 139"/>
                <a:gd name="T49" fmla="*/ 162 h 185"/>
                <a:gd name="T50" fmla="*/ 104 w 139"/>
                <a:gd name="T51" fmla="*/ 173 h 185"/>
                <a:gd name="T52" fmla="*/ 12 w 139"/>
                <a:gd name="T53" fmla="*/ 173 h 185"/>
                <a:gd name="T54" fmla="*/ 12 w 139"/>
                <a:gd name="T55" fmla="*/ 3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185">
                  <a:moveTo>
                    <a:pt x="0" y="185"/>
                  </a:moveTo>
                  <a:lnTo>
                    <a:pt x="116" y="185"/>
                  </a:lnTo>
                  <a:lnTo>
                    <a:pt x="116" y="162"/>
                  </a:lnTo>
                  <a:lnTo>
                    <a:pt x="139" y="162"/>
                  </a:lnTo>
                  <a:lnTo>
                    <a:pt x="139" y="35"/>
                  </a:lnTo>
                  <a:lnTo>
                    <a:pt x="104" y="0"/>
                  </a:lnTo>
                  <a:lnTo>
                    <a:pt x="24" y="0"/>
                  </a:lnTo>
                  <a:lnTo>
                    <a:pt x="24" y="23"/>
                  </a:lnTo>
                  <a:lnTo>
                    <a:pt x="0" y="23"/>
                  </a:lnTo>
                  <a:lnTo>
                    <a:pt x="0" y="185"/>
                  </a:lnTo>
                  <a:close/>
                  <a:moveTo>
                    <a:pt x="123" y="35"/>
                  </a:moveTo>
                  <a:lnTo>
                    <a:pt x="104" y="35"/>
                  </a:lnTo>
                  <a:lnTo>
                    <a:pt x="104" y="17"/>
                  </a:lnTo>
                  <a:lnTo>
                    <a:pt x="123" y="35"/>
                  </a:lnTo>
                  <a:close/>
                  <a:moveTo>
                    <a:pt x="35" y="11"/>
                  </a:moveTo>
                  <a:lnTo>
                    <a:pt x="93" y="11"/>
                  </a:lnTo>
                  <a:lnTo>
                    <a:pt x="93" y="46"/>
                  </a:lnTo>
                  <a:lnTo>
                    <a:pt x="127" y="46"/>
                  </a:lnTo>
                  <a:lnTo>
                    <a:pt x="127" y="150"/>
                  </a:lnTo>
                  <a:lnTo>
                    <a:pt x="35" y="150"/>
                  </a:lnTo>
                  <a:lnTo>
                    <a:pt x="35" y="11"/>
                  </a:lnTo>
                  <a:close/>
                  <a:moveTo>
                    <a:pt x="12" y="35"/>
                  </a:moveTo>
                  <a:lnTo>
                    <a:pt x="24" y="35"/>
                  </a:lnTo>
                  <a:lnTo>
                    <a:pt x="24" y="162"/>
                  </a:lnTo>
                  <a:lnTo>
                    <a:pt x="104" y="162"/>
                  </a:lnTo>
                  <a:lnTo>
                    <a:pt x="104" y="173"/>
                  </a:lnTo>
                  <a:lnTo>
                    <a:pt x="12" y="173"/>
                  </a:lnTo>
                  <a:lnTo>
                    <a:pt x="12" y="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lvl="0"/>
              <a:endParaRPr lang="en-US" sz="1765" dirty="0"/>
            </a:p>
          </p:txBody>
        </p:sp>
      </p:grpSp>
      <p:grpSp>
        <p:nvGrpSpPr>
          <p:cNvPr id="249" name="Group 248"/>
          <p:cNvGrpSpPr/>
          <p:nvPr userDrawn="1"/>
        </p:nvGrpSpPr>
        <p:grpSpPr>
          <a:xfrm>
            <a:off x="9116882" y="870909"/>
            <a:ext cx="857423" cy="857545"/>
            <a:chOff x="8925021" y="1502075"/>
            <a:chExt cx="1081456" cy="1081456"/>
          </a:xfrm>
        </p:grpSpPr>
        <p:sp>
          <p:nvSpPr>
            <p:cNvPr id="250" name="Oval 249"/>
            <p:cNvSpPr/>
            <p:nvPr/>
          </p:nvSpPr>
          <p:spPr bwMode="auto">
            <a:xfrm>
              <a:off x="8925021" y="1502075"/>
              <a:ext cx="1081456" cy="1081456"/>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grpSp>
          <p:nvGrpSpPr>
            <p:cNvPr id="251" name="Group 250"/>
            <p:cNvGrpSpPr/>
            <p:nvPr/>
          </p:nvGrpSpPr>
          <p:grpSpPr>
            <a:xfrm>
              <a:off x="9294975" y="1752600"/>
              <a:ext cx="341548" cy="544712"/>
              <a:chOff x="4237038" y="4275138"/>
              <a:chExt cx="184150" cy="293688"/>
            </a:xfrm>
            <a:solidFill>
              <a:schemeClr val="bg1"/>
            </a:solidFill>
          </p:grpSpPr>
          <p:sp>
            <p:nvSpPr>
              <p:cNvPr id="252" name="Freeform 66"/>
              <p:cNvSpPr>
                <a:spLocks noEditPoints="1"/>
              </p:cNvSpPr>
              <p:nvPr/>
            </p:nvSpPr>
            <p:spPr bwMode="auto">
              <a:xfrm>
                <a:off x="4237038" y="4275138"/>
                <a:ext cx="184150" cy="293688"/>
              </a:xfrm>
              <a:custGeom>
                <a:avLst/>
                <a:gdLst>
                  <a:gd name="T0" fmla="*/ 0 w 116"/>
                  <a:gd name="T1" fmla="*/ 185 h 185"/>
                  <a:gd name="T2" fmla="*/ 116 w 116"/>
                  <a:gd name="T3" fmla="*/ 185 h 185"/>
                  <a:gd name="T4" fmla="*/ 116 w 116"/>
                  <a:gd name="T5" fmla="*/ 0 h 185"/>
                  <a:gd name="T6" fmla="*/ 0 w 116"/>
                  <a:gd name="T7" fmla="*/ 0 h 185"/>
                  <a:gd name="T8" fmla="*/ 0 w 116"/>
                  <a:gd name="T9" fmla="*/ 185 h 185"/>
                  <a:gd name="T10" fmla="*/ 104 w 116"/>
                  <a:gd name="T11" fmla="*/ 127 h 185"/>
                  <a:gd name="T12" fmla="*/ 12 w 116"/>
                  <a:gd name="T13" fmla="*/ 127 h 185"/>
                  <a:gd name="T14" fmla="*/ 12 w 116"/>
                  <a:gd name="T15" fmla="*/ 35 h 185"/>
                  <a:gd name="T16" fmla="*/ 104 w 116"/>
                  <a:gd name="T17" fmla="*/ 35 h 185"/>
                  <a:gd name="T18" fmla="*/ 104 w 116"/>
                  <a:gd name="T19" fmla="*/ 127 h 185"/>
                  <a:gd name="T20" fmla="*/ 12 w 116"/>
                  <a:gd name="T21" fmla="*/ 138 h 185"/>
                  <a:gd name="T22" fmla="*/ 104 w 116"/>
                  <a:gd name="T23" fmla="*/ 138 h 185"/>
                  <a:gd name="T24" fmla="*/ 104 w 116"/>
                  <a:gd name="T25" fmla="*/ 173 h 185"/>
                  <a:gd name="T26" fmla="*/ 12 w 116"/>
                  <a:gd name="T27" fmla="*/ 173 h 185"/>
                  <a:gd name="T28" fmla="*/ 12 w 116"/>
                  <a:gd name="T29" fmla="*/ 138 h 185"/>
                  <a:gd name="T30" fmla="*/ 104 w 116"/>
                  <a:gd name="T31" fmla="*/ 23 h 185"/>
                  <a:gd name="T32" fmla="*/ 12 w 116"/>
                  <a:gd name="T33" fmla="*/ 23 h 185"/>
                  <a:gd name="T34" fmla="*/ 12 w 116"/>
                  <a:gd name="T35" fmla="*/ 11 h 185"/>
                  <a:gd name="T36" fmla="*/ 104 w 116"/>
                  <a:gd name="T37" fmla="*/ 11 h 185"/>
                  <a:gd name="T38" fmla="*/ 104 w 116"/>
                  <a:gd name="T39" fmla="*/ 2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 h="185">
                    <a:moveTo>
                      <a:pt x="0" y="185"/>
                    </a:moveTo>
                    <a:lnTo>
                      <a:pt x="116" y="185"/>
                    </a:lnTo>
                    <a:lnTo>
                      <a:pt x="116" y="0"/>
                    </a:lnTo>
                    <a:lnTo>
                      <a:pt x="0" y="0"/>
                    </a:lnTo>
                    <a:lnTo>
                      <a:pt x="0" y="185"/>
                    </a:lnTo>
                    <a:close/>
                    <a:moveTo>
                      <a:pt x="104" y="127"/>
                    </a:moveTo>
                    <a:lnTo>
                      <a:pt x="12" y="127"/>
                    </a:lnTo>
                    <a:lnTo>
                      <a:pt x="12" y="35"/>
                    </a:lnTo>
                    <a:lnTo>
                      <a:pt x="104" y="35"/>
                    </a:lnTo>
                    <a:lnTo>
                      <a:pt x="104" y="127"/>
                    </a:lnTo>
                    <a:close/>
                    <a:moveTo>
                      <a:pt x="12" y="138"/>
                    </a:moveTo>
                    <a:lnTo>
                      <a:pt x="104" y="138"/>
                    </a:lnTo>
                    <a:lnTo>
                      <a:pt x="104" y="173"/>
                    </a:lnTo>
                    <a:lnTo>
                      <a:pt x="12" y="173"/>
                    </a:lnTo>
                    <a:lnTo>
                      <a:pt x="12" y="138"/>
                    </a:lnTo>
                    <a:close/>
                    <a:moveTo>
                      <a:pt x="104" y="23"/>
                    </a:moveTo>
                    <a:lnTo>
                      <a:pt x="12" y="23"/>
                    </a:lnTo>
                    <a:lnTo>
                      <a:pt x="12" y="11"/>
                    </a:lnTo>
                    <a:lnTo>
                      <a:pt x="104" y="11"/>
                    </a:lnTo>
                    <a:lnTo>
                      <a:pt x="10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 name="Rectangle 67"/>
              <p:cNvSpPr>
                <a:spLocks noChangeArrowheads="1"/>
              </p:cNvSpPr>
              <p:nvPr/>
            </p:nvSpPr>
            <p:spPr bwMode="auto">
              <a:xfrm>
                <a:off x="4319588" y="4513263"/>
                <a:ext cx="190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sp>
        <p:nvSpPr>
          <p:cNvPr id="285" name="Oval 284"/>
          <p:cNvSpPr/>
          <p:nvPr userDrawn="1"/>
        </p:nvSpPr>
        <p:spPr bwMode="auto">
          <a:xfrm>
            <a:off x="4947865" y="393990"/>
            <a:ext cx="621621" cy="621709"/>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grpSp>
        <p:nvGrpSpPr>
          <p:cNvPr id="297" name="Group 296"/>
          <p:cNvGrpSpPr/>
          <p:nvPr userDrawn="1"/>
        </p:nvGrpSpPr>
        <p:grpSpPr>
          <a:xfrm>
            <a:off x="9176931" y="4748271"/>
            <a:ext cx="544009" cy="544087"/>
            <a:chOff x="4084637" y="1169326"/>
            <a:chExt cx="813555" cy="813555"/>
          </a:xfrm>
        </p:grpSpPr>
        <p:sp>
          <p:nvSpPr>
            <p:cNvPr id="298" name="Oval 297"/>
            <p:cNvSpPr/>
            <p:nvPr userDrawn="1"/>
          </p:nvSpPr>
          <p:spPr bwMode="auto">
            <a:xfrm>
              <a:off x="4084637" y="1169326"/>
              <a:ext cx="813555" cy="813555"/>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sp>
          <p:nvSpPr>
            <p:cNvPr id="299" name="Freeform 92"/>
            <p:cNvSpPr>
              <a:spLocks/>
            </p:cNvSpPr>
            <p:nvPr userDrawn="1"/>
          </p:nvSpPr>
          <p:spPr bwMode="auto">
            <a:xfrm>
              <a:off x="4305575" y="1414775"/>
              <a:ext cx="383900" cy="380700"/>
            </a:xfrm>
            <a:custGeom>
              <a:avLst/>
              <a:gdLst>
                <a:gd name="T0" fmla="*/ 3 w 121"/>
                <a:gd name="T1" fmla="*/ 91 h 120"/>
                <a:gd name="T2" fmla="*/ 87 w 121"/>
                <a:gd name="T3" fmla="*/ 83 h 120"/>
                <a:gd name="T4" fmla="*/ 109 w 121"/>
                <a:gd name="T5" fmla="*/ 30 h 120"/>
                <a:gd name="T6" fmla="*/ 121 w 121"/>
                <a:gd name="T7" fmla="*/ 17 h 120"/>
                <a:gd name="T8" fmla="*/ 109 w 121"/>
                <a:gd name="T9" fmla="*/ 20 h 120"/>
                <a:gd name="T10" fmla="*/ 118 w 121"/>
                <a:gd name="T11" fmla="*/ 7 h 120"/>
                <a:gd name="T12" fmla="*/ 103 w 121"/>
                <a:gd name="T13" fmla="*/ 13 h 120"/>
                <a:gd name="T14" fmla="*/ 75 w 121"/>
                <a:gd name="T15" fmla="*/ 7 h 120"/>
                <a:gd name="T16" fmla="*/ 60 w 121"/>
                <a:gd name="T17" fmla="*/ 34 h 120"/>
                <a:gd name="T18" fmla="*/ 12 w 121"/>
                <a:gd name="T19" fmla="*/ 9 h 120"/>
                <a:gd name="T20" fmla="*/ 18 w 121"/>
                <a:gd name="T21" fmla="*/ 41 h 120"/>
                <a:gd name="T22" fmla="*/ 8 w 121"/>
                <a:gd name="T23" fmla="*/ 39 h 120"/>
                <a:gd name="T24" fmla="*/ 26 w 121"/>
                <a:gd name="T25" fmla="*/ 63 h 120"/>
                <a:gd name="T26" fmla="*/ 16 w 121"/>
                <a:gd name="T27" fmla="*/ 64 h 120"/>
                <a:gd name="T28" fmla="*/ 38 w 121"/>
                <a:gd name="T29" fmla="*/ 80 h 120"/>
                <a:gd name="T30" fmla="*/ 3 w 121"/>
                <a:gd name="T31" fmla="*/ 9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3" y="91"/>
                  </a:moveTo>
                  <a:cubicBezTo>
                    <a:pt x="3" y="91"/>
                    <a:pt x="46" y="120"/>
                    <a:pt x="87" y="83"/>
                  </a:cubicBezTo>
                  <a:cubicBezTo>
                    <a:pt x="105" y="68"/>
                    <a:pt x="110" y="48"/>
                    <a:pt x="109" y="30"/>
                  </a:cubicBezTo>
                  <a:cubicBezTo>
                    <a:pt x="109" y="30"/>
                    <a:pt x="120" y="22"/>
                    <a:pt x="121" y="17"/>
                  </a:cubicBezTo>
                  <a:cubicBezTo>
                    <a:pt x="121" y="17"/>
                    <a:pt x="114" y="20"/>
                    <a:pt x="109" y="20"/>
                  </a:cubicBezTo>
                  <a:cubicBezTo>
                    <a:pt x="109" y="20"/>
                    <a:pt x="118" y="13"/>
                    <a:pt x="118" y="7"/>
                  </a:cubicBezTo>
                  <a:cubicBezTo>
                    <a:pt x="118" y="7"/>
                    <a:pt x="110" y="11"/>
                    <a:pt x="103" y="13"/>
                  </a:cubicBezTo>
                  <a:cubicBezTo>
                    <a:pt x="103" y="13"/>
                    <a:pt x="89" y="0"/>
                    <a:pt x="75" y="7"/>
                  </a:cubicBezTo>
                  <a:cubicBezTo>
                    <a:pt x="61" y="14"/>
                    <a:pt x="60" y="25"/>
                    <a:pt x="60" y="34"/>
                  </a:cubicBezTo>
                  <a:cubicBezTo>
                    <a:pt x="60" y="34"/>
                    <a:pt x="30" y="33"/>
                    <a:pt x="12" y="9"/>
                  </a:cubicBezTo>
                  <a:cubicBezTo>
                    <a:pt x="12" y="9"/>
                    <a:pt x="0" y="27"/>
                    <a:pt x="18" y="41"/>
                  </a:cubicBezTo>
                  <a:cubicBezTo>
                    <a:pt x="18" y="41"/>
                    <a:pt x="14" y="42"/>
                    <a:pt x="8" y="39"/>
                  </a:cubicBezTo>
                  <a:cubicBezTo>
                    <a:pt x="8" y="39"/>
                    <a:pt x="6" y="58"/>
                    <a:pt x="26" y="63"/>
                  </a:cubicBezTo>
                  <a:cubicBezTo>
                    <a:pt x="26" y="63"/>
                    <a:pt x="19" y="64"/>
                    <a:pt x="16" y="64"/>
                  </a:cubicBezTo>
                  <a:cubicBezTo>
                    <a:pt x="16" y="64"/>
                    <a:pt x="20" y="79"/>
                    <a:pt x="38" y="80"/>
                  </a:cubicBezTo>
                  <a:cubicBezTo>
                    <a:pt x="38" y="80"/>
                    <a:pt x="29" y="92"/>
                    <a:pt x="3" y="91"/>
                  </a:cubicBezTo>
                  <a:close/>
                </a:path>
              </a:pathLst>
            </a:custGeom>
            <a:noFill/>
            <a:ln w="28575">
              <a:solidFill>
                <a:schemeClr val="bg1"/>
              </a:solidFill>
              <a:round/>
              <a:headEnd/>
              <a:tailEnd/>
            </a:ln>
            <a:extLst/>
          </p:spPr>
          <p:txBody>
            <a:bodyPr vert="horz" wrap="square" lIns="89619" tIns="44810" rIns="89619" bIns="44810" numCol="1" anchor="t" anchorCtr="0" compatLnSpc="1">
              <a:prstTxWarp prst="textNoShape">
                <a:avLst/>
              </a:prstTxWarp>
            </a:bodyPr>
            <a:lstStyle/>
            <a:p>
              <a:endParaRPr lang="en-US" sz="1729" dirty="0"/>
            </a:p>
          </p:txBody>
        </p:sp>
      </p:grpSp>
      <p:grpSp>
        <p:nvGrpSpPr>
          <p:cNvPr id="28" name="Group 27"/>
          <p:cNvGrpSpPr/>
          <p:nvPr userDrawn="1"/>
        </p:nvGrpSpPr>
        <p:grpSpPr>
          <a:xfrm>
            <a:off x="7786014" y="158514"/>
            <a:ext cx="637954" cy="638044"/>
            <a:chOff x="7942140" y="161669"/>
            <a:chExt cx="650746" cy="650746"/>
          </a:xfrm>
        </p:grpSpPr>
        <p:sp>
          <p:nvSpPr>
            <p:cNvPr id="233" name="Oval 232"/>
            <p:cNvSpPr/>
            <p:nvPr userDrawn="1"/>
          </p:nvSpPr>
          <p:spPr bwMode="auto">
            <a:xfrm>
              <a:off x="7942140" y="161669"/>
              <a:ext cx="650746" cy="650746"/>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sp>
          <p:nvSpPr>
            <p:cNvPr id="92" name="Freeform 13"/>
            <p:cNvSpPr>
              <a:spLocks noEditPoints="1"/>
            </p:cNvSpPr>
            <p:nvPr userDrawn="1"/>
          </p:nvSpPr>
          <p:spPr bwMode="auto">
            <a:xfrm>
              <a:off x="8102225" y="353590"/>
              <a:ext cx="330576" cy="226934"/>
            </a:xfrm>
            <a:custGeom>
              <a:avLst/>
              <a:gdLst>
                <a:gd name="T0" fmla="*/ 0 w 185"/>
                <a:gd name="T1" fmla="*/ 127 h 127"/>
                <a:gd name="T2" fmla="*/ 185 w 185"/>
                <a:gd name="T3" fmla="*/ 127 h 127"/>
                <a:gd name="T4" fmla="*/ 185 w 185"/>
                <a:gd name="T5" fmla="*/ 0 h 127"/>
                <a:gd name="T6" fmla="*/ 0 w 185"/>
                <a:gd name="T7" fmla="*/ 0 h 127"/>
                <a:gd name="T8" fmla="*/ 0 w 185"/>
                <a:gd name="T9" fmla="*/ 127 h 127"/>
                <a:gd name="T10" fmla="*/ 160 w 185"/>
                <a:gd name="T11" fmla="*/ 11 h 127"/>
                <a:gd name="T12" fmla="*/ 92 w 185"/>
                <a:gd name="T13" fmla="*/ 56 h 127"/>
                <a:gd name="T14" fmla="*/ 25 w 185"/>
                <a:gd name="T15" fmla="*/ 11 h 127"/>
                <a:gd name="T16" fmla="*/ 160 w 185"/>
                <a:gd name="T17" fmla="*/ 11 h 127"/>
                <a:gd name="T18" fmla="*/ 12 w 185"/>
                <a:gd name="T19" fmla="*/ 17 h 127"/>
                <a:gd name="T20" fmla="*/ 92 w 185"/>
                <a:gd name="T21" fmla="*/ 71 h 127"/>
                <a:gd name="T22" fmla="*/ 173 w 185"/>
                <a:gd name="T23" fmla="*/ 17 h 127"/>
                <a:gd name="T24" fmla="*/ 173 w 185"/>
                <a:gd name="T25" fmla="*/ 115 h 127"/>
                <a:gd name="T26" fmla="*/ 12 w 185"/>
                <a:gd name="T27" fmla="*/ 115 h 127"/>
                <a:gd name="T28" fmla="*/ 12 w 185"/>
                <a:gd name="T29" fmla="*/ 1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127">
                  <a:moveTo>
                    <a:pt x="0" y="127"/>
                  </a:moveTo>
                  <a:lnTo>
                    <a:pt x="185" y="127"/>
                  </a:lnTo>
                  <a:lnTo>
                    <a:pt x="185" y="0"/>
                  </a:lnTo>
                  <a:lnTo>
                    <a:pt x="0" y="0"/>
                  </a:lnTo>
                  <a:lnTo>
                    <a:pt x="0" y="127"/>
                  </a:lnTo>
                  <a:close/>
                  <a:moveTo>
                    <a:pt x="160" y="11"/>
                  </a:moveTo>
                  <a:lnTo>
                    <a:pt x="92" y="56"/>
                  </a:lnTo>
                  <a:lnTo>
                    <a:pt x="25" y="11"/>
                  </a:lnTo>
                  <a:lnTo>
                    <a:pt x="160" y="11"/>
                  </a:lnTo>
                  <a:close/>
                  <a:moveTo>
                    <a:pt x="12" y="17"/>
                  </a:moveTo>
                  <a:lnTo>
                    <a:pt x="92" y="71"/>
                  </a:lnTo>
                  <a:lnTo>
                    <a:pt x="173" y="17"/>
                  </a:lnTo>
                  <a:lnTo>
                    <a:pt x="173" y="115"/>
                  </a:lnTo>
                  <a:lnTo>
                    <a:pt x="12" y="115"/>
                  </a:lnTo>
                  <a:lnTo>
                    <a:pt x="12" y="1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9" name="Group 28"/>
          <p:cNvGrpSpPr/>
          <p:nvPr userDrawn="1"/>
        </p:nvGrpSpPr>
        <p:grpSpPr>
          <a:xfrm>
            <a:off x="6189281" y="796558"/>
            <a:ext cx="896425" cy="896552"/>
            <a:chOff x="6313389" y="812415"/>
            <a:chExt cx="914400" cy="914400"/>
          </a:xfrm>
        </p:grpSpPr>
        <p:sp>
          <p:nvSpPr>
            <p:cNvPr id="216" name="Oval 215"/>
            <p:cNvSpPr/>
            <p:nvPr/>
          </p:nvSpPr>
          <p:spPr bwMode="auto">
            <a:xfrm>
              <a:off x="6313389" y="812415"/>
              <a:ext cx="914400" cy="914400"/>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sp>
          <p:nvSpPr>
            <p:cNvPr id="98" name="Freeform 9"/>
            <p:cNvSpPr>
              <a:spLocks noEditPoints="1"/>
            </p:cNvSpPr>
            <p:nvPr userDrawn="1"/>
          </p:nvSpPr>
          <p:spPr bwMode="auto">
            <a:xfrm>
              <a:off x="6526957" y="1077553"/>
              <a:ext cx="466774" cy="358024"/>
            </a:xfrm>
            <a:custGeom>
              <a:avLst/>
              <a:gdLst>
                <a:gd name="T0" fmla="*/ 0 w 115"/>
                <a:gd name="T1" fmla="*/ 9 h 88"/>
                <a:gd name="T2" fmla="*/ 115 w 115"/>
                <a:gd name="T3" fmla="*/ 0 h 88"/>
                <a:gd name="T4" fmla="*/ 98 w 115"/>
                <a:gd name="T5" fmla="*/ 3 h 88"/>
                <a:gd name="T6" fmla="*/ 94 w 115"/>
                <a:gd name="T7" fmla="*/ 6 h 88"/>
                <a:gd name="T8" fmla="*/ 98 w 115"/>
                <a:gd name="T9" fmla="*/ 3 h 88"/>
                <a:gd name="T10" fmla="*/ 101 w 115"/>
                <a:gd name="T11" fmla="*/ 3 h 88"/>
                <a:gd name="T12" fmla="*/ 105 w 115"/>
                <a:gd name="T13" fmla="*/ 6 h 88"/>
                <a:gd name="T14" fmla="*/ 112 w 115"/>
                <a:gd name="T15" fmla="*/ 3 h 88"/>
                <a:gd name="T16" fmla="*/ 108 w 115"/>
                <a:gd name="T17" fmla="*/ 6 h 88"/>
                <a:gd name="T18" fmla="*/ 112 w 115"/>
                <a:gd name="T19" fmla="*/ 3 h 88"/>
                <a:gd name="T20" fmla="*/ 115 w 115"/>
                <a:gd name="T21" fmla="*/ 88 h 88"/>
                <a:gd name="T22" fmla="*/ 0 w 115"/>
                <a:gd name="T23" fmla="*/ 13 h 88"/>
                <a:gd name="T24" fmla="*/ 108 w 115"/>
                <a:gd name="T25" fmla="*/ 20 h 88"/>
                <a:gd name="T26" fmla="*/ 7 w 115"/>
                <a:gd name="T27" fmla="*/ 81 h 88"/>
                <a:gd name="T28" fmla="*/ 108 w 115"/>
                <a:gd name="T29" fmla="*/ 20 h 88"/>
                <a:gd name="T30" fmla="*/ 54 w 115"/>
                <a:gd name="T31" fmla="*/ 31 h 88"/>
                <a:gd name="T32" fmla="*/ 49 w 115"/>
                <a:gd name="T33" fmla="*/ 50 h 88"/>
                <a:gd name="T34" fmla="*/ 49 w 115"/>
                <a:gd name="T35" fmla="*/ 31 h 88"/>
                <a:gd name="T36" fmla="*/ 34 w 115"/>
                <a:gd name="T37" fmla="*/ 34 h 88"/>
                <a:gd name="T38" fmla="*/ 30 w 115"/>
                <a:gd name="T39" fmla="*/ 50 h 88"/>
                <a:gd name="T40" fmla="*/ 30 w 115"/>
                <a:gd name="T41" fmla="*/ 34 h 88"/>
                <a:gd name="T42" fmla="*/ 28 w 115"/>
                <a:gd name="T43" fmla="*/ 43 h 88"/>
                <a:gd name="T44" fmla="*/ 23 w 115"/>
                <a:gd name="T45" fmla="*/ 50 h 88"/>
                <a:gd name="T46" fmla="*/ 23 w 115"/>
                <a:gd name="T47" fmla="*/ 43 h 88"/>
                <a:gd name="T48" fmla="*/ 41 w 115"/>
                <a:gd name="T49" fmla="*/ 37 h 88"/>
                <a:gd name="T50" fmla="*/ 36 w 115"/>
                <a:gd name="T51" fmla="*/ 50 h 88"/>
                <a:gd name="T52" fmla="*/ 36 w 115"/>
                <a:gd name="T53" fmla="*/ 37 h 88"/>
                <a:gd name="T54" fmla="*/ 47 w 115"/>
                <a:gd name="T55" fmla="*/ 46 h 88"/>
                <a:gd name="T56" fmla="*/ 42 w 115"/>
                <a:gd name="T57" fmla="*/ 50 h 88"/>
                <a:gd name="T58" fmla="*/ 42 w 115"/>
                <a:gd name="T59" fmla="*/ 46 h 88"/>
                <a:gd name="T60" fmla="*/ 62 w 115"/>
                <a:gd name="T61" fmla="*/ 52 h 88"/>
                <a:gd name="T62" fmla="*/ 76 w 115"/>
                <a:gd name="T63" fmla="*/ 52 h 88"/>
                <a:gd name="T64" fmla="*/ 76 w 115"/>
                <a:gd name="T65" fmla="*/ 66 h 88"/>
                <a:gd name="T66" fmla="*/ 80 w 115"/>
                <a:gd name="T67" fmla="*/ 35 h 88"/>
                <a:gd name="T68" fmla="*/ 80 w 115"/>
                <a:gd name="T69" fmla="*/ 50 h 88"/>
                <a:gd name="T70" fmla="*/ 52 w 115"/>
                <a:gd name="T71" fmla="*/ 59 h 88"/>
                <a:gd name="T72" fmla="*/ 27 w 115"/>
                <a:gd name="T73" fmla="*/ 57 h 88"/>
                <a:gd name="T74" fmla="*/ 24 w 115"/>
                <a:gd name="T75" fmla="*/ 69 h 88"/>
                <a:gd name="T76" fmla="*/ 24 w 115"/>
                <a:gd name="T77" fmla="*/ 66 h 88"/>
                <a:gd name="T78" fmla="*/ 24 w 115"/>
                <a:gd name="T79" fmla="*/ 69 h 88"/>
                <a:gd name="T80" fmla="*/ 23 w 115"/>
                <a:gd name="T81" fmla="*/ 63 h 88"/>
                <a:gd name="T82" fmla="*/ 25 w 115"/>
                <a:gd name="T83" fmla="*/ 63 h 88"/>
                <a:gd name="T84" fmla="*/ 24 w 115"/>
                <a:gd name="T85" fmla="*/ 59 h 88"/>
                <a:gd name="T86" fmla="*/ 24 w 115"/>
                <a:gd name="T87" fmla="*/ 57 h 88"/>
                <a:gd name="T88" fmla="*/ 24 w 115"/>
                <a:gd name="T89" fmla="*/ 59 h 88"/>
                <a:gd name="T90" fmla="*/ 27 w 115"/>
                <a:gd name="T91" fmla="*/ 69 h 88"/>
                <a:gd name="T92" fmla="*/ 50 w 115"/>
                <a:gd name="T93" fmla="*/ 66 h 88"/>
                <a:gd name="T94" fmla="*/ 54 w 115"/>
                <a:gd name="T95" fmla="*/ 64 h 88"/>
                <a:gd name="T96" fmla="*/ 27 w 115"/>
                <a:gd name="T97" fmla="*/ 62 h 88"/>
                <a:gd name="T98" fmla="*/ 54 w 115"/>
                <a:gd name="T99" fmla="*/ 6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5" h="88">
                  <a:moveTo>
                    <a:pt x="115" y="9"/>
                  </a:moveTo>
                  <a:cubicBezTo>
                    <a:pt x="0" y="9"/>
                    <a:pt x="0" y="9"/>
                    <a:pt x="0" y="9"/>
                  </a:cubicBezTo>
                  <a:cubicBezTo>
                    <a:pt x="0" y="0"/>
                    <a:pt x="0" y="0"/>
                    <a:pt x="0" y="0"/>
                  </a:cubicBezTo>
                  <a:cubicBezTo>
                    <a:pt x="115" y="0"/>
                    <a:pt x="115" y="0"/>
                    <a:pt x="115" y="0"/>
                  </a:cubicBezTo>
                  <a:lnTo>
                    <a:pt x="115" y="9"/>
                  </a:lnTo>
                  <a:close/>
                  <a:moveTo>
                    <a:pt x="98" y="3"/>
                  </a:moveTo>
                  <a:cubicBezTo>
                    <a:pt x="94" y="3"/>
                    <a:pt x="94" y="3"/>
                    <a:pt x="94" y="3"/>
                  </a:cubicBezTo>
                  <a:cubicBezTo>
                    <a:pt x="94" y="6"/>
                    <a:pt x="94" y="6"/>
                    <a:pt x="94" y="6"/>
                  </a:cubicBezTo>
                  <a:cubicBezTo>
                    <a:pt x="98" y="6"/>
                    <a:pt x="98" y="6"/>
                    <a:pt x="98" y="6"/>
                  </a:cubicBezTo>
                  <a:lnTo>
                    <a:pt x="98" y="3"/>
                  </a:lnTo>
                  <a:close/>
                  <a:moveTo>
                    <a:pt x="105" y="3"/>
                  </a:moveTo>
                  <a:cubicBezTo>
                    <a:pt x="101" y="3"/>
                    <a:pt x="101" y="3"/>
                    <a:pt x="101" y="3"/>
                  </a:cubicBezTo>
                  <a:cubicBezTo>
                    <a:pt x="101" y="6"/>
                    <a:pt x="101" y="6"/>
                    <a:pt x="101" y="6"/>
                  </a:cubicBezTo>
                  <a:cubicBezTo>
                    <a:pt x="105" y="6"/>
                    <a:pt x="105" y="6"/>
                    <a:pt x="105" y="6"/>
                  </a:cubicBezTo>
                  <a:lnTo>
                    <a:pt x="105" y="3"/>
                  </a:lnTo>
                  <a:close/>
                  <a:moveTo>
                    <a:pt x="112" y="3"/>
                  </a:moveTo>
                  <a:cubicBezTo>
                    <a:pt x="108" y="3"/>
                    <a:pt x="108" y="3"/>
                    <a:pt x="108" y="3"/>
                  </a:cubicBezTo>
                  <a:cubicBezTo>
                    <a:pt x="108" y="6"/>
                    <a:pt x="108" y="6"/>
                    <a:pt x="108" y="6"/>
                  </a:cubicBezTo>
                  <a:cubicBezTo>
                    <a:pt x="112" y="6"/>
                    <a:pt x="112" y="6"/>
                    <a:pt x="112" y="6"/>
                  </a:cubicBezTo>
                  <a:lnTo>
                    <a:pt x="112" y="3"/>
                  </a:lnTo>
                  <a:close/>
                  <a:moveTo>
                    <a:pt x="115" y="13"/>
                  </a:moveTo>
                  <a:cubicBezTo>
                    <a:pt x="115" y="88"/>
                    <a:pt x="115" y="88"/>
                    <a:pt x="115" y="88"/>
                  </a:cubicBezTo>
                  <a:cubicBezTo>
                    <a:pt x="0" y="88"/>
                    <a:pt x="0" y="88"/>
                    <a:pt x="0" y="88"/>
                  </a:cubicBezTo>
                  <a:cubicBezTo>
                    <a:pt x="0" y="13"/>
                    <a:pt x="0" y="13"/>
                    <a:pt x="0" y="13"/>
                  </a:cubicBezTo>
                  <a:lnTo>
                    <a:pt x="115" y="13"/>
                  </a:lnTo>
                  <a:close/>
                  <a:moveTo>
                    <a:pt x="108" y="20"/>
                  </a:moveTo>
                  <a:cubicBezTo>
                    <a:pt x="7" y="20"/>
                    <a:pt x="7" y="20"/>
                    <a:pt x="7" y="20"/>
                  </a:cubicBezTo>
                  <a:cubicBezTo>
                    <a:pt x="7" y="81"/>
                    <a:pt x="7" y="81"/>
                    <a:pt x="7" y="81"/>
                  </a:cubicBezTo>
                  <a:cubicBezTo>
                    <a:pt x="108" y="81"/>
                    <a:pt x="108" y="81"/>
                    <a:pt x="108" y="81"/>
                  </a:cubicBezTo>
                  <a:lnTo>
                    <a:pt x="108" y="20"/>
                  </a:lnTo>
                  <a:close/>
                  <a:moveTo>
                    <a:pt x="49" y="31"/>
                  </a:moveTo>
                  <a:cubicBezTo>
                    <a:pt x="54" y="31"/>
                    <a:pt x="54" y="31"/>
                    <a:pt x="54" y="31"/>
                  </a:cubicBezTo>
                  <a:cubicBezTo>
                    <a:pt x="54" y="50"/>
                    <a:pt x="54" y="50"/>
                    <a:pt x="54" y="50"/>
                  </a:cubicBezTo>
                  <a:cubicBezTo>
                    <a:pt x="49" y="50"/>
                    <a:pt x="49" y="50"/>
                    <a:pt x="49" y="50"/>
                  </a:cubicBezTo>
                  <a:cubicBezTo>
                    <a:pt x="49" y="31"/>
                    <a:pt x="49" y="31"/>
                    <a:pt x="49" y="31"/>
                  </a:cubicBezTo>
                  <a:cubicBezTo>
                    <a:pt x="49" y="31"/>
                    <a:pt x="49" y="31"/>
                    <a:pt x="49" y="31"/>
                  </a:cubicBezTo>
                  <a:close/>
                  <a:moveTo>
                    <a:pt x="30" y="34"/>
                  </a:moveTo>
                  <a:cubicBezTo>
                    <a:pt x="34" y="34"/>
                    <a:pt x="34" y="34"/>
                    <a:pt x="34" y="34"/>
                  </a:cubicBezTo>
                  <a:cubicBezTo>
                    <a:pt x="34" y="50"/>
                    <a:pt x="34" y="50"/>
                    <a:pt x="34" y="50"/>
                  </a:cubicBezTo>
                  <a:cubicBezTo>
                    <a:pt x="30" y="50"/>
                    <a:pt x="30" y="50"/>
                    <a:pt x="30" y="50"/>
                  </a:cubicBezTo>
                  <a:cubicBezTo>
                    <a:pt x="30" y="34"/>
                    <a:pt x="30" y="34"/>
                    <a:pt x="30" y="34"/>
                  </a:cubicBezTo>
                  <a:cubicBezTo>
                    <a:pt x="30" y="34"/>
                    <a:pt x="30" y="34"/>
                    <a:pt x="30" y="34"/>
                  </a:cubicBezTo>
                  <a:close/>
                  <a:moveTo>
                    <a:pt x="23" y="43"/>
                  </a:moveTo>
                  <a:cubicBezTo>
                    <a:pt x="28" y="43"/>
                    <a:pt x="28" y="43"/>
                    <a:pt x="28" y="43"/>
                  </a:cubicBezTo>
                  <a:cubicBezTo>
                    <a:pt x="28" y="50"/>
                    <a:pt x="28" y="50"/>
                    <a:pt x="28" y="50"/>
                  </a:cubicBezTo>
                  <a:cubicBezTo>
                    <a:pt x="23" y="50"/>
                    <a:pt x="23" y="50"/>
                    <a:pt x="23" y="50"/>
                  </a:cubicBezTo>
                  <a:cubicBezTo>
                    <a:pt x="23" y="43"/>
                    <a:pt x="23" y="43"/>
                    <a:pt x="23" y="43"/>
                  </a:cubicBezTo>
                  <a:cubicBezTo>
                    <a:pt x="23" y="43"/>
                    <a:pt x="23" y="43"/>
                    <a:pt x="23" y="43"/>
                  </a:cubicBezTo>
                  <a:close/>
                  <a:moveTo>
                    <a:pt x="36" y="37"/>
                  </a:moveTo>
                  <a:cubicBezTo>
                    <a:pt x="41" y="37"/>
                    <a:pt x="41" y="37"/>
                    <a:pt x="41" y="37"/>
                  </a:cubicBezTo>
                  <a:cubicBezTo>
                    <a:pt x="41" y="50"/>
                    <a:pt x="41" y="50"/>
                    <a:pt x="41" y="50"/>
                  </a:cubicBezTo>
                  <a:cubicBezTo>
                    <a:pt x="36" y="50"/>
                    <a:pt x="36" y="50"/>
                    <a:pt x="36" y="50"/>
                  </a:cubicBezTo>
                  <a:cubicBezTo>
                    <a:pt x="36" y="37"/>
                    <a:pt x="36" y="37"/>
                    <a:pt x="36" y="37"/>
                  </a:cubicBezTo>
                  <a:cubicBezTo>
                    <a:pt x="36" y="37"/>
                    <a:pt x="36" y="37"/>
                    <a:pt x="36" y="37"/>
                  </a:cubicBezTo>
                  <a:close/>
                  <a:moveTo>
                    <a:pt x="42" y="46"/>
                  </a:moveTo>
                  <a:cubicBezTo>
                    <a:pt x="47" y="46"/>
                    <a:pt x="47" y="46"/>
                    <a:pt x="47" y="46"/>
                  </a:cubicBezTo>
                  <a:cubicBezTo>
                    <a:pt x="47" y="50"/>
                    <a:pt x="47" y="50"/>
                    <a:pt x="47" y="50"/>
                  </a:cubicBezTo>
                  <a:cubicBezTo>
                    <a:pt x="42" y="50"/>
                    <a:pt x="42" y="50"/>
                    <a:pt x="42" y="50"/>
                  </a:cubicBezTo>
                  <a:cubicBezTo>
                    <a:pt x="42" y="46"/>
                    <a:pt x="42" y="46"/>
                    <a:pt x="42" y="46"/>
                  </a:cubicBezTo>
                  <a:cubicBezTo>
                    <a:pt x="42" y="46"/>
                    <a:pt x="42" y="46"/>
                    <a:pt x="42" y="46"/>
                  </a:cubicBezTo>
                  <a:close/>
                  <a:moveTo>
                    <a:pt x="76" y="66"/>
                  </a:moveTo>
                  <a:cubicBezTo>
                    <a:pt x="69" y="66"/>
                    <a:pt x="62" y="60"/>
                    <a:pt x="62" y="52"/>
                  </a:cubicBezTo>
                  <a:cubicBezTo>
                    <a:pt x="62" y="44"/>
                    <a:pt x="69" y="38"/>
                    <a:pt x="76" y="38"/>
                  </a:cubicBezTo>
                  <a:cubicBezTo>
                    <a:pt x="76" y="52"/>
                    <a:pt x="76" y="52"/>
                    <a:pt x="76" y="52"/>
                  </a:cubicBezTo>
                  <a:cubicBezTo>
                    <a:pt x="91" y="52"/>
                    <a:pt x="91" y="52"/>
                    <a:pt x="91" y="52"/>
                  </a:cubicBezTo>
                  <a:cubicBezTo>
                    <a:pt x="91" y="60"/>
                    <a:pt x="84" y="66"/>
                    <a:pt x="76" y="66"/>
                  </a:cubicBezTo>
                  <a:close/>
                  <a:moveTo>
                    <a:pt x="80" y="50"/>
                  </a:moveTo>
                  <a:cubicBezTo>
                    <a:pt x="80" y="50"/>
                    <a:pt x="80" y="50"/>
                    <a:pt x="80" y="35"/>
                  </a:cubicBezTo>
                  <a:cubicBezTo>
                    <a:pt x="88" y="35"/>
                    <a:pt x="94" y="42"/>
                    <a:pt x="94" y="50"/>
                  </a:cubicBezTo>
                  <a:cubicBezTo>
                    <a:pt x="94" y="50"/>
                    <a:pt x="94" y="50"/>
                    <a:pt x="80" y="50"/>
                  </a:cubicBezTo>
                  <a:close/>
                  <a:moveTo>
                    <a:pt x="52" y="57"/>
                  </a:moveTo>
                  <a:cubicBezTo>
                    <a:pt x="52" y="57"/>
                    <a:pt x="52" y="57"/>
                    <a:pt x="52" y="59"/>
                  </a:cubicBezTo>
                  <a:cubicBezTo>
                    <a:pt x="52" y="59"/>
                    <a:pt x="41" y="59"/>
                    <a:pt x="27" y="59"/>
                  </a:cubicBezTo>
                  <a:cubicBezTo>
                    <a:pt x="27" y="59"/>
                    <a:pt x="27" y="59"/>
                    <a:pt x="27" y="57"/>
                  </a:cubicBezTo>
                  <a:cubicBezTo>
                    <a:pt x="27" y="57"/>
                    <a:pt x="38" y="57"/>
                    <a:pt x="52" y="57"/>
                  </a:cubicBezTo>
                  <a:close/>
                  <a:moveTo>
                    <a:pt x="24" y="69"/>
                  </a:moveTo>
                  <a:cubicBezTo>
                    <a:pt x="24" y="69"/>
                    <a:pt x="23" y="68"/>
                    <a:pt x="23" y="68"/>
                  </a:cubicBezTo>
                  <a:cubicBezTo>
                    <a:pt x="23" y="67"/>
                    <a:pt x="24" y="66"/>
                    <a:pt x="24" y="66"/>
                  </a:cubicBezTo>
                  <a:cubicBezTo>
                    <a:pt x="25" y="66"/>
                    <a:pt x="25" y="67"/>
                    <a:pt x="25" y="68"/>
                  </a:cubicBezTo>
                  <a:cubicBezTo>
                    <a:pt x="25" y="68"/>
                    <a:pt x="25" y="69"/>
                    <a:pt x="24" y="69"/>
                  </a:cubicBezTo>
                  <a:close/>
                  <a:moveTo>
                    <a:pt x="24" y="64"/>
                  </a:moveTo>
                  <a:cubicBezTo>
                    <a:pt x="24" y="64"/>
                    <a:pt x="23" y="64"/>
                    <a:pt x="23" y="63"/>
                  </a:cubicBezTo>
                  <a:cubicBezTo>
                    <a:pt x="23" y="62"/>
                    <a:pt x="24" y="62"/>
                    <a:pt x="24" y="62"/>
                  </a:cubicBezTo>
                  <a:cubicBezTo>
                    <a:pt x="25" y="62"/>
                    <a:pt x="25" y="62"/>
                    <a:pt x="25" y="63"/>
                  </a:cubicBezTo>
                  <a:cubicBezTo>
                    <a:pt x="25" y="64"/>
                    <a:pt x="25" y="64"/>
                    <a:pt x="24" y="64"/>
                  </a:cubicBezTo>
                  <a:close/>
                  <a:moveTo>
                    <a:pt x="24" y="59"/>
                  </a:moveTo>
                  <a:cubicBezTo>
                    <a:pt x="24" y="59"/>
                    <a:pt x="23" y="59"/>
                    <a:pt x="23" y="58"/>
                  </a:cubicBezTo>
                  <a:cubicBezTo>
                    <a:pt x="23" y="57"/>
                    <a:pt x="24" y="57"/>
                    <a:pt x="24" y="57"/>
                  </a:cubicBezTo>
                  <a:cubicBezTo>
                    <a:pt x="25" y="57"/>
                    <a:pt x="25" y="57"/>
                    <a:pt x="25" y="58"/>
                  </a:cubicBezTo>
                  <a:cubicBezTo>
                    <a:pt x="25" y="59"/>
                    <a:pt x="25" y="59"/>
                    <a:pt x="24" y="59"/>
                  </a:cubicBezTo>
                  <a:close/>
                  <a:moveTo>
                    <a:pt x="50" y="69"/>
                  </a:moveTo>
                  <a:cubicBezTo>
                    <a:pt x="38" y="69"/>
                    <a:pt x="27" y="69"/>
                    <a:pt x="27" y="69"/>
                  </a:cubicBezTo>
                  <a:cubicBezTo>
                    <a:pt x="27" y="66"/>
                    <a:pt x="27" y="66"/>
                    <a:pt x="27" y="66"/>
                  </a:cubicBezTo>
                  <a:cubicBezTo>
                    <a:pt x="39" y="66"/>
                    <a:pt x="50" y="66"/>
                    <a:pt x="50" y="66"/>
                  </a:cubicBezTo>
                  <a:cubicBezTo>
                    <a:pt x="50" y="69"/>
                    <a:pt x="50" y="69"/>
                    <a:pt x="50" y="69"/>
                  </a:cubicBezTo>
                  <a:close/>
                  <a:moveTo>
                    <a:pt x="54" y="64"/>
                  </a:moveTo>
                  <a:cubicBezTo>
                    <a:pt x="54" y="64"/>
                    <a:pt x="43" y="64"/>
                    <a:pt x="27" y="64"/>
                  </a:cubicBezTo>
                  <a:cubicBezTo>
                    <a:pt x="27" y="64"/>
                    <a:pt x="27" y="64"/>
                    <a:pt x="27" y="62"/>
                  </a:cubicBezTo>
                  <a:cubicBezTo>
                    <a:pt x="27" y="62"/>
                    <a:pt x="38" y="62"/>
                    <a:pt x="54" y="62"/>
                  </a:cubicBezTo>
                  <a:cubicBezTo>
                    <a:pt x="54" y="62"/>
                    <a:pt x="54" y="62"/>
                    <a:pt x="54" y="64"/>
                  </a:cubicBezTo>
                  <a:close/>
                </a:path>
              </a:pathLst>
            </a:custGeom>
            <a:solidFill>
              <a:schemeClr val="bg1"/>
            </a:solidFill>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 name="Group 30"/>
          <p:cNvGrpSpPr/>
          <p:nvPr userDrawn="1"/>
        </p:nvGrpSpPr>
        <p:grpSpPr>
          <a:xfrm>
            <a:off x="2922757" y="455518"/>
            <a:ext cx="1045829" cy="1045977"/>
            <a:chOff x="1951037" y="258755"/>
            <a:chExt cx="1066800" cy="1066800"/>
          </a:xfrm>
        </p:grpSpPr>
        <p:sp>
          <p:nvSpPr>
            <p:cNvPr id="230" name="Oval 229"/>
            <p:cNvSpPr/>
            <p:nvPr userDrawn="1"/>
          </p:nvSpPr>
          <p:spPr bwMode="auto">
            <a:xfrm>
              <a:off x="1951037" y="258755"/>
              <a:ext cx="1066800" cy="1066800"/>
            </a:xfrm>
            <a:prstGeom prst="ellipse">
              <a:avLst/>
            </a:prstGeom>
            <a:solidFill>
              <a:schemeClr val="accent1">
                <a:lumMod val="75000"/>
                <a:alpha val="80000"/>
              </a:scheme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pic>
          <p:nvPicPr>
            <p:cNvPr id="13" name="Picture 12"/>
            <p:cNvPicPr>
              <a:picLocks noChangeAspect="1"/>
            </p:cNvPicPr>
            <p:nvPr userDrawn="1"/>
          </p:nvPicPr>
          <p:blipFill rotWithShape="1">
            <a:blip r:embed="rId4"/>
            <a:srcRect r="77691"/>
            <a:stretch/>
          </p:blipFill>
          <p:spPr>
            <a:xfrm>
              <a:off x="2255725" y="535030"/>
              <a:ext cx="560878" cy="514250"/>
            </a:xfrm>
            <a:prstGeom prst="rect">
              <a:avLst/>
            </a:prstGeom>
          </p:spPr>
        </p:pic>
      </p:grpSp>
      <p:cxnSp>
        <p:nvCxnSpPr>
          <p:cNvPr id="118" name="Straight Connector 117"/>
          <p:cNvCxnSpPr/>
          <p:nvPr userDrawn="1"/>
        </p:nvCxnSpPr>
        <p:spPr>
          <a:xfrm flipV="1">
            <a:off x="7881068" y="1972416"/>
            <a:ext cx="29881" cy="656537"/>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124" name="Straight Connector 123"/>
          <p:cNvCxnSpPr>
            <a:endCxn id="208" idx="7"/>
          </p:cNvCxnSpPr>
          <p:nvPr userDrawn="1"/>
        </p:nvCxnSpPr>
        <p:spPr>
          <a:xfrm flipH="1">
            <a:off x="9799578" y="1317932"/>
            <a:ext cx="975448" cy="1372928"/>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128" name="Straight Connector 127"/>
          <p:cNvCxnSpPr/>
          <p:nvPr userDrawn="1"/>
        </p:nvCxnSpPr>
        <p:spPr>
          <a:xfrm>
            <a:off x="10308885" y="4440735"/>
            <a:ext cx="536922" cy="466954"/>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grpSp>
        <p:nvGrpSpPr>
          <p:cNvPr id="27" name="Group 26"/>
          <p:cNvGrpSpPr/>
          <p:nvPr userDrawn="1"/>
        </p:nvGrpSpPr>
        <p:grpSpPr>
          <a:xfrm>
            <a:off x="10549643" y="358844"/>
            <a:ext cx="1021707" cy="1021852"/>
            <a:chOff x="10761186" y="365988"/>
            <a:chExt cx="1042194" cy="1042194"/>
          </a:xfrm>
        </p:grpSpPr>
        <p:sp>
          <p:nvSpPr>
            <p:cNvPr id="247" name="Oval 246"/>
            <p:cNvSpPr/>
            <p:nvPr userDrawn="1"/>
          </p:nvSpPr>
          <p:spPr bwMode="auto">
            <a:xfrm>
              <a:off x="10761186" y="365988"/>
              <a:ext cx="1042194" cy="1042194"/>
            </a:xfrm>
            <a:prstGeom prst="ellipse">
              <a:avLst/>
            </a:prstGeom>
            <a:solidFill>
              <a:schemeClr val="accent1">
                <a:lumMod val="75000"/>
                <a:alpha val="80000"/>
              </a:scheme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grpSp>
          <p:nvGrpSpPr>
            <p:cNvPr id="21" name="Group 20"/>
            <p:cNvGrpSpPr/>
            <p:nvPr userDrawn="1"/>
          </p:nvGrpSpPr>
          <p:grpSpPr>
            <a:xfrm>
              <a:off x="10840980" y="566631"/>
              <a:ext cx="842968" cy="692976"/>
              <a:chOff x="10893773" y="601214"/>
              <a:chExt cx="758603" cy="623620"/>
            </a:xfrm>
          </p:grpSpPr>
          <p:sp>
            <p:nvSpPr>
              <p:cNvPr id="85" name="Freeform 84"/>
              <p:cNvSpPr>
                <a:spLocks noChangeAspect="1"/>
              </p:cNvSpPr>
              <p:nvPr userDrawn="1"/>
            </p:nvSpPr>
            <p:spPr bwMode="black">
              <a:xfrm>
                <a:off x="11114418" y="601214"/>
                <a:ext cx="315582" cy="37851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ctr"/>
                <a:endParaRPr lang="en-US" sz="1765" dirty="0"/>
              </a:p>
            </p:txBody>
          </p:sp>
          <p:sp>
            <p:nvSpPr>
              <p:cNvPr id="20" name="Rectangle 19"/>
              <p:cNvSpPr/>
              <p:nvPr userDrawn="1"/>
            </p:nvSpPr>
            <p:spPr>
              <a:xfrm>
                <a:off x="10893773" y="974009"/>
                <a:ext cx="758603" cy="250825"/>
              </a:xfrm>
              <a:prstGeom prst="rect">
                <a:avLst/>
              </a:prstGeom>
            </p:spPr>
            <p:txBody>
              <a:bodyPr wrap="square">
                <a:spAutoFit/>
              </a:bodyPr>
              <a:lstStyle/>
              <a:p>
                <a:pPr lvl="0" algn="ctr"/>
                <a:r>
                  <a:rPr lang="en-US" sz="1176" b="0" dirty="0">
                    <a:solidFill>
                      <a:schemeClr val="bg1"/>
                    </a:solidFill>
                  </a:rPr>
                  <a:t>O365</a:t>
                </a:r>
              </a:p>
            </p:txBody>
          </p:sp>
        </p:grpSp>
      </p:grpSp>
      <p:grpSp>
        <p:nvGrpSpPr>
          <p:cNvPr id="204" name="Group 203"/>
          <p:cNvGrpSpPr/>
          <p:nvPr userDrawn="1"/>
        </p:nvGrpSpPr>
        <p:grpSpPr>
          <a:xfrm>
            <a:off x="9704630" y="3727694"/>
            <a:ext cx="763457" cy="763565"/>
            <a:chOff x="8588963" y="5676639"/>
            <a:chExt cx="1100126" cy="1100126"/>
          </a:xfrm>
        </p:grpSpPr>
        <p:sp>
          <p:nvSpPr>
            <p:cNvPr id="205" name="Oval 204"/>
            <p:cNvSpPr/>
            <p:nvPr userDrawn="1"/>
          </p:nvSpPr>
          <p:spPr bwMode="auto">
            <a:xfrm>
              <a:off x="8588963" y="5676639"/>
              <a:ext cx="1100126" cy="1100126"/>
            </a:xfrm>
            <a:prstGeom prst="ellipse">
              <a:avLst/>
            </a:prstGeom>
            <a:solidFill>
              <a:schemeClr val="tx2">
                <a:lumMod val="50000"/>
                <a:alpha val="80000"/>
              </a:scheme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sp>
          <p:nvSpPr>
            <p:cNvPr id="206" name="Freeform 5"/>
            <p:cNvSpPr>
              <a:spLocks noChangeAspect="1" noEditPoints="1"/>
            </p:cNvSpPr>
            <p:nvPr/>
          </p:nvSpPr>
          <p:spPr bwMode="auto">
            <a:xfrm>
              <a:off x="8843539" y="5931510"/>
              <a:ext cx="590974" cy="533100"/>
            </a:xfrm>
            <a:custGeom>
              <a:avLst/>
              <a:gdLst>
                <a:gd name="T0" fmla="*/ 80 w 304"/>
                <a:gd name="T1" fmla="*/ 57 h 274"/>
                <a:gd name="T2" fmla="*/ 60 w 304"/>
                <a:gd name="T3" fmla="*/ 66 h 274"/>
                <a:gd name="T4" fmla="*/ 60 w 304"/>
                <a:gd name="T5" fmla="*/ 45 h 274"/>
                <a:gd name="T6" fmla="*/ 80 w 304"/>
                <a:gd name="T7" fmla="*/ 41 h 274"/>
                <a:gd name="T8" fmla="*/ 60 w 304"/>
                <a:gd name="T9" fmla="*/ 36 h 274"/>
                <a:gd name="T10" fmla="*/ 60 w 304"/>
                <a:gd name="T11" fmla="*/ 87 h 274"/>
                <a:gd name="T12" fmla="*/ 80 w 304"/>
                <a:gd name="T13" fmla="*/ 78 h 274"/>
                <a:gd name="T14" fmla="*/ 60 w 304"/>
                <a:gd name="T15" fmla="*/ 87 h 274"/>
                <a:gd name="T16" fmla="*/ 185 w 304"/>
                <a:gd name="T17" fmla="*/ 66 h 274"/>
                <a:gd name="T18" fmla="*/ 188 w 304"/>
                <a:gd name="T19" fmla="*/ 57 h 274"/>
                <a:gd name="T20" fmla="*/ 113 w 304"/>
                <a:gd name="T21" fmla="*/ 66 h 274"/>
                <a:gd name="T22" fmla="*/ 98 w 304"/>
                <a:gd name="T23" fmla="*/ 45 h 274"/>
                <a:gd name="T24" fmla="*/ 188 w 304"/>
                <a:gd name="T25" fmla="*/ 30 h 274"/>
                <a:gd name="T26" fmla="*/ 205 w 304"/>
                <a:gd name="T27" fmla="*/ 60 h 274"/>
                <a:gd name="T28" fmla="*/ 214 w 304"/>
                <a:gd name="T29" fmla="*/ 59 h 274"/>
                <a:gd name="T30" fmla="*/ 188 w 304"/>
                <a:gd name="T31" fmla="*/ 21 h 274"/>
                <a:gd name="T32" fmla="*/ 88 w 304"/>
                <a:gd name="T33" fmla="*/ 45 h 274"/>
                <a:gd name="T34" fmla="*/ 98 w 304"/>
                <a:gd name="T35" fmla="*/ 97 h 274"/>
                <a:gd name="T36" fmla="*/ 167 w 304"/>
                <a:gd name="T37" fmla="*/ 87 h 274"/>
                <a:gd name="T38" fmla="*/ 113 w 304"/>
                <a:gd name="T39" fmla="*/ 78 h 274"/>
                <a:gd name="T40" fmla="*/ 44 w 304"/>
                <a:gd name="T41" fmla="*/ 97 h 274"/>
                <a:gd name="T42" fmla="*/ 61 w 304"/>
                <a:gd name="T43" fmla="*/ 8 h 274"/>
                <a:gd name="T44" fmla="*/ 146 w 304"/>
                <a:gd name="T45" fmla="*/ 13 h 274"/>
                <a:gd name="T46" fmla="*/ 135 w 304"/>
                <a:gd name="T47" fmla="*/ 0 h 274"/>
                <a:gd name="T48" fmla="*/ 35 w 304"/>
                <a:gd name="T49" fmla="*/ 24 h 274"/>
                <a:gd name="T50" fmla="*/ 37 w 304"/>
                <a:gd name="T51" fmla="*/ 97 h 274"/>
                <a:gd name="T52" fmla="*/ 304 w 304"/>
                <a:gd name="T53" fmla="*/ 105 h 274"/>
                <a:gd name="T54" fmla="*/ 269 w 304"/>
                <a:gd name="T55" fmla="*/ 274 h 274"/>
                <a:gd name="T56" fmla="*/ 0 w 304"/>
                <a:gd name="T57" fmla="*/ 238 h 274"/>
                <a:gd name="T58" fmla="*/ 37 w 304"/>
                <a:gd name="T59" fmla="*/ 109 h 274"/>
                <a:gd name="T60" fmla="*/ 176 w 304"/>
                <a:gd name="T61" fmla="*/ 105 h 274"/>
                <a:gd name="T62" fmla="*/ 267 w 304"/>
                <a:gd name="T63" fmla="*/ 71 h 274"/>
                <a:gd name="T64" fmla="*/ 12 w 304"/>
                <a:gd name="T65" fmla="*/ 143 h 274"/>
                <a:gd name="T66" fmla="*/ 292 w 304"/>
                <a:gd name="T67" fmla="*/ 149 h 274"/>
                <a:gd name="T68" fmla="*/ 292 w 304"/>
                <a:gd name="T69" fmla="*/ 105 h 274"/>
                <a:gd name="T70" fmla="*/ 213 w 304"/>
                <a:gd name="T71" fmla="*/ 83 h 274"/>
                <a:gd name="T72" fmla="*/ 188 w 304"/>
                <a:gd name="T73" fmla="*/ 109 h 274"/>
                <a:gd name="T74" fmla="*/ 176 w 304"/>
                <a:gd name="T75" fmla="*/ 121 h 274"/>
                <a:gd name="T76" fmla="*/ 12 w 304"/>
                <a:gd name="T77" fmla="*/ 143 h 274"/>
                <a:gd name="T78" fmla="*/ 292 w 304"/>
                <a:gd name="T79" fmla="*/ 161 h 274"/>
                <a:gd name="T80" fmla="*/ 12 w 304"/>
                <a:gd name="T81" fmla="*/ 161 h 274"/>
                <a:gd name="T82" fmla="*/ 37 w 304"/>
                <a:gd name="T83" fmla="*/ 262 h 274"/>
                <a:gd name="T84" fmla="*/ 292 w 304"/>
                <a:gd name="T85" fmla="*/ 23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4" h="274">
                  <a:moveTo>
                    <a:pt x="60" y="57"/>
                  </a:moveTo>
                  <a:cubicBezTo>
                    <a:pt x="67" y="57"/>
                    <a:pt x="74" y="57"/>
                    <a:pt x="80" y="57"/>
                  </a:cubicBezTo>
                  <a:cubicBezTo>
                    <a:pt x="80" y="66"/>
                    <a:pt x="80" y="66"/>
                    <a:pt x="80" y="66"/>
                  </a:cubicBezTo>
                  <a:cubicBezTo>
                    <a:pt x="60" y="66"/>
                    <a:pt x="60" y="66"/>
                    <a:pt x="60" y="66"/>
                  </a:cubicBezTo>
                  <a:lnTo>
                    <a:pt x="60" y="57"/>
                  </a:lnTo>
                  <a:close/>
                  <a:moveTo>
                    <a:pt x="60" y="45"/>
                  </a:moveTo>
                  <a:cubicBezTo>
                    <a:pt x="60" y="45"/>
                    <a:pt x="60" y="45"/>
                    <a:pt x="80" y="45"/>
                  </a:cubicBezTo>
                  <a:cubicBezTo>
                    <a:pt x="80" y="41"/>
                    <a:pt x="80" y="41"/>
                    <a:pt x="80" y="41"/>
                  </a:cubicBezTo>
                  <a:cubicBezTo>
                    <a:pt x="80" y="40"/>
                    <a:pt x="80" y="38"/>
                    <a:pt x="80" y="36"/>
                  </a:cubicBezTo>
                  <a:cubicBezTo>
                    <a:pt x="74" y="36"/>
                    <a:pt x="68" y="36"/>
                    <a:pt x="60" y="36"/>
                  </a:cubicBezTo>
                  <a:lnTo>
                    <a:pt x="60" y="45"/>
                  </a:lnTo>
                  <a:close/>
                  <a:moveTo>
                    <a:pt x="60" y="87"/>
                  </a:moveTo>
                  <a:cubicBezTo>
                    <a:pt x="60" y="87"/>
                    <a:pt x="60" y="87"/>
                    <a:pt x="80" y="87"/>
                  </a:cubicBezTo>
                  <a:cubicBezTo>
                    <a:pt x="80" y="78"/>
                    <a:pt x="80" y="78"/>
                    <a:pt x="80" y="78"/>
                  </a:cubicBezTo>
                  <a:cubicBezTo>
                    <a:pt x="74" y="78"/>
                    <a:pt x="67" y="78"/>
                    <a:pt x="60" y="78"/>
                  </a:cubicBezTo>
                  <a:lnTo>
                    <a:pt x="60" y="87"/>
                  </a:lnTo>
                  <a:close/>
                  <a:moveTo>
                    <a:pt x="113" y="66"/>
                  </a:moveTo>
                  <a:cubicBezTo>
                    <a:pt x="113" y="66"/>
                    <a:pt x="114" y="66"/>
                    <a:pt x="185" y="66"/>
                  </a:cubicBezTo>
                  <a:cubicBezTo>
                    <a:pt x="186" y="65"/>
                    <a:pt x="187" y="65"/>
                    <a:pt x="188" y="64"/>
                  </a:cubicBezTo>
                  <a:cubicBezTo>
                    <a:pt x="188" y="63"/>
                    <a:pt x="188" y="61"/>
                    <a:pt x="188" y="57"/>
                  </a:cubicBezTo>
                  <a:cubicBezTo>
                    <a:pt x="188" y="57"/>
                    <a:pt x="188" y="57"/>
                    <a:pt x="113" y="57"/>
                  </a:cubicBezTo>
                  <a:lnTo>
                    <a:pt x="113" y="66"/>
                  </a:lnTo>
                  <a:close/>
                  <a:moveTo>
                    <a:pt x="98" y="97"/>
                  </a:moveTo>
                  <a:cubicBezTo>
                    <a:pt x="98" y="45"/>
                    <a:pt x="98" y="45"/>
                    <a:pt x="98" y="45"/>
                  </a:cubicBezTo>
                  <a:cubicBezTo>
                    <a:pt x="98" y="37"/>
                    <a:pt x="105" y="30"/>
                    <a:pt x="114" y="30"/>
                  </a:cubicBezTo>
                  <a:cubicBezTo>
                    <a:pt x="188" y="30"/>
                    <a:pt x="188" y="30"/>
                    <a:pt x="188" y="30"/>
                  </a:cubicBezTo>
                  <a:cubicBezTo>
                    <a:pt x="197" y="30"/>
                    <a:pt x="205" y="37"/>
                    <a:pt x="205" y="45"/>
                  </a:cubicBezTo>
                  <a:cubicBezTo>
                    <a:pt x="205" y="60"/>
                    <a:pt x="205" y="60"/>
                    <a:pt x="205" y="60"/>
                  </a:cubicBezTo>
                  <a:cubicBezTo>
                    <a:pt x="207" y="60"/>
                    <a:pt x="210" y="59"/>
                    <a:pt x="213" y="59"/>
                  </a:cubicBezTo>
                  <a:cubicBezTo>
                    <a:pt x="214" y="59"/>
                    <a:pt x="214" y="59"/>
                    <a:pt x="214" y="59"/>
                  </a:cubicBezTo>
                  <a:cubicBezTo>
                    <a:pt x="214" y="45"/>
                    <a:pt x="214" y="45"/>
                    <a:pt x="214" y="45"/>
                  </a:cubicBezTo>
                  <a:cubicBezTo>
                    <a:pt x="214" y="32"/>
                    <a:pt x="202" y="21"/>
                    <a:pt x="188" y="21"/>
                  </a:cubicBezTo>
                  <a:cubicBezTo>
                    <a:pt x="114" y="21"/>
                    <a:pt x="114" y="21"/>
                    <a:pt x="114" y="21"/>
                  </a:cubicBezTo>
                  <a:cubicBezTo>
                    <a:pt x="100" y="21"/>
                    <a:pt x="88" y="32"/>
                    <a:pt x="88" y="45"/>
                  </a:cubicBezTo>
                  <a:cubicBezTo>
                    <a:pt x="88" y="67"/>
                    <a:pt x="88" y="84"/>
                    <a:pt x="88" y="97"/>
                  </a:cubicBezTo>
                  <a:lnTo>
                    <a:pt x="98" y="97"/>
                  </a:lnTo>
                  <a:close/>
                  <a:moveTo>
                    <a:pt x="113" y="87"/>
                  </a:moveTo>
                  <a:cubicBezTo>
                    <a:pt x="113" y="87"/>
                    <a:pt x="114" y="87"/>
                    <a:pt x="167" y="87"/>
                  </a:cubicBezTo>
                  <a:cubicBezTo>
                    <a:pt x="168" y="84"/>
                    <a:pt x="170" y="81"/>
                    <a:pt x="171" y="78"/>
                  </a:cubicBezTo>
                  <a:cubicBezTo>
                    <a:pt x="161" y="78"/>
                    <a:pt x="143" y="78"/>
                    <a:pt x="113" y="78"/>
                  </a:cubicBezTo>
                  <a:lnTo>
                    <a:pt x="113" y="87"/>
                  </a:lnTo>
                  <a:close/>
                  <a:moveTo>
                    <a:pt x="44" y="97"/>
                  </a:moveTo>
                  <a:cubicBezTo>
                    <a:pt x="44" y="24"/>
                    <a:pt x="44" y="24"/>
                    <a:pt x="44" y="24"/>
                  </a:cubicBezTo>
                  <a:cubicBezTo>
                    <a:pt x="44" y="16"/>
                    <a:pt x="52" y="8"/>
                    <a:pt x="61" y="8"/>
                  </a:cubicBezTo>
                  <a:cubicBezTo>
                    <a:pt x="135" y="8"/>
                    <a:pt x="135" y="8"/>
                    <a:pt x="135" y="8"/>
                  </a:cubicBezTo>
                  <a:cubicBezTo>
                    <a:pt x="139" y="8"/>
                    <a:pt x="143" y="10"/>
                    <a:pt x="146" y="13"/>
                  </a:cubicBezTo>
                  <a:cubicBezTo>
                    <a:pt x="158" y="13"/>
                    <a:pt x="158" y="13"/>
                    <a:pt x="158" y="13"/>
                  </a:cubicBezTo>
                  <a:cubicBezTo>
                    <a:pt x="153" y="5"/>
                    <a:pt x="144" y="0"/>
                    <a:pt x="135" y="0"/>
                  </a:cubicBezTo>
                  <a:cubicBezTo>
                    <a:pt x="61" y="0"/>
                    <a:pt x="61" y="0"/>
                    <a:pt x="61" y="0"/>
                  </a:cubicBezTo>
                  <a:cubicBezTo>
                    <a:pt x="47" y="0"/>
                    <a:pt x="35" y="11"/>
                    <a:pt x="35" y="24"/>
                  </a:cubicBezTo>
                  <a:cubicBezTo>
                    <a:pt x="35" y="62"/>
                    <a:pt x="35" y="84"/>
                    <a:pt x="35" y="98"/>
                  </a:cubicBezTo>
                  <a:cubicBezTo>
                    <a:pt x="36" y="97"/>
                    <a:pt x="37" y="97"/>
                    <a:pt x="37" y="97"/>
                  </a:cubicBezTo>
                  <a:lnTo>
                    <a:pt x="44" y="97"/>
                  </a:lnTo>
                  <a:close/>
                  <a:moveTo>
                    <a:pt x="304" y="105"/>
                  </a:moveTo>
                  <a:cubicBezTo>
                    <a:pt x="304" y="230"/>
                    <a:pt x="304" y="237"/>
                    <a:pt x="304" y="238"/>
                  </a:cubicBezTo>
                  <a:cubicBezTo>
                    <a:pt x="304" y="257"/>
                    <a:pt x="291" y="274"/>
                    <a:pt x="269" y="274"/>
                  </a:cubicBezTo>
                  <a:cubicBezTo>
                    <a:pt x="37" y="274"/>
                    <a:pt x="37" y="274"/>
                    <a:pt x="37" y="274"/>
                  </a:cubicBezTo>
                  <a:cubicBezTo>
                    <a:pt x="16" y="274"/>
                    <a:pt x="0" y="257"/>
                    <a:pt x="0" y="238"/>
                  </a:cubicBezTo>
                  <a:cubicBezTo>
                    <a:pt x="0" y="180"/>
                    <a:pt x="0" y="154"/>
                    <a:pt x="0" y="143"/>
                  </a:cubicBezTo>
                  <a:cubicBezTo>
                    <a:pt x="0" y="124"/>
                    <a:pt x="16" y="109"/>
                    <a:pt x="37" y="109"/>
                  </a:cubicBezTo>
                  <a:cubicBezTo>
                    <a:pt x="176" y="109"/>
                    <a:pt x="176" y="109"/>
                    <a:pt x="176" y="109"/>
                  </a:cubicBezTo>
                  <a:cubicBezTo>
                    <a:pt x="176" y="105"/>
                    <a:pt x="176" y="105"/>
                    <a:pt x="176" y="105"/>
                  </a:cubicBezTo>
                  <a:cubicBezTo>
                    <a:pt x="176" y="84"/>
                    <a:pt x="189" y="71"/>
                    <a:pt x="213" y="71"/>
                  </a:cubicBezTo>
                  <a:cubicBezTo>
                    <a:pt x="255" y="71"/>
                    <a:pt x="265" y="71"/>
                    <a:pt x="267" y="71"/>
                  </a:cubicBezTo>
                  <a:cubicBezTo>
                    <a:pt x="289" y="71"/>
                    <a:pt x="304" y="84"/>
                    <a:pt x="304" y="105"/>
                  </a:cubicBezTo>
                  <a:close/>
                  <a:moveTo>
                    <a:pt x="12" y="143"/>
                  </a:moveTo>
                  <a:cubicBezTo>
                    <a:pt x="12" y="149"/>
                    <a:pt x="12" y="149"/>
                    <a:pt x="12" y="149"/>
                  </a:cubicBezTo>
                  <a:cubicBezTo>
                    <a:pt x="292" y="149"/>
                    <a:pt x="292" y="149"/>
                    <a:pt x="292" y="149"/>
                  </a:cubicBezTo>
                  <a:cubicBezTo>
                    <a:pt x="292" y="149"/>
                    <a:pt x="292" y="149"/>
                    <a:pt x="292" y="149"/>
                  </a:cubicBezTo>
                  <a:cubicBezTo>
                    <a:pt x="292" y="105"/>
                    <a:pt x="292" y="105"/>
                    <a:pt x="292" y="105"/>
                  </a:cubicBezTo>
                  <a:cubicBezTo>
                    <a:pt x="292" y="86"/>
                    <a:pt x="274" y="83"/>
                    <a:pt x="267" y="83"/>
                  </a:cubicBezTo>
                  <a:cubicBezTo>
                    <a:pt x="213" y="83"/>
                    <a:pt x="213" y="83"/>
                    <a:pt x="213" y="83"/>
                  </a:cubicBezTo>
                  <a:cubicBezTo>
                    <a:pt x="190" y="83"/>
                    <a:pt x="188" y="96"/>
                    <a:pt x="188" y="105"/>
                  </a:cubicBezTo>
                  <a:cubicBezTo>
                    <a:pt x="188" y="109"/>
                    <a:pt x="188" y="109"/>
                    <a:pt x="188" y="109"/>
                  </a:cubicBezTo>
                  <a:cubicBezTo>
                    <a:pt x="188" y="121"/>
                    <a:pt x="188" y="121"/>
                    <a:pt x="188" y="121"/>
                  </a:cubicBezTo>
                  <a:cubicBezTo>
                    <a:pt x="176" y="121"/>
                    <a:pt x="176" y="121"/>
                    <a:pt x="176" y="121"/>
                  </a:cubicBezTo>
                  <a:cubicBezTo>
                    <a:pt x="37" y="121"/>
                    <a:pt x="37" y="121"/>
                    <a:pt x="37" y="121"/>
                  </a:cubicBezTo>
                  <a:cubicBezTo>
                    <a:pt x="23" y="121"/>
                    <a:pt x="12" y="130"/>
                    <a:pt x="12" y="143"/>
                  </a:cubicBezTo>
                  <a:close/>
                  <a:moveTo>
                    <a:pt x="292" y="238"/>
                  </a:moveTo>
                  <a:cubicBezTo>
                    <a:pt x="292" y="161"/>
                    <a:pt x="292" y="161"/>
                    <a:pt x="292" y="161"/>
                  </a:cubicBezTo>
                  <a:cubicBezTo>
                    <a:pt x="292" y="161"/>
                    <a:pt x="292" y="161"/>
                    <a:pt x="292" y="161"/>
                  </a:cubicBezTo>
                  <a:cubicBezTo>
                    <a:pt x="12" y="161"/>
                    <a:pt x="12" y="161"/>
                    <a:pt x="12" y="161"/>
                  </a:cubicBezTo>
                  <a:cubicBezTo>
                    <a:pt x="12" y="238"/>
                    <a:pt x="12" y="238"/>
                    <a:pt x="12" y="238"/>
                  </a:cubicBezTo>
                  <a:cubicBezTo>
                    <a:pt x="12" y="250"/>
                    <a:pt x="22" y="262"/>
                    <a:pt x="37" y="262"/>
                  </a:cubicBezTo>
                  <a:cubicBezTo>
                    <a:pt x="269" y="262"/>
                    <a:pt x="269" y="262"/>
                    <a:pt x="269" y="262"/>
                  </a:cubicBezTo>
                  <a:cubicBezTo>
                    <a:pt x="285" y="262"/>
                    <a:pt x="292" y="250"/>
                    <a:pt x="292" y="238"/>
                  </a:cubicBezTo>
                  <a:close/>
                </a:path>
              </a:pathLst>
            </a:custGeom>
            <a:solidFill>
              <a:schemeClr val="bg1"/>
            </a:solidFill>
            <a:ln w="0">
              <a:solidFill>
                <a:schemeClr val="bg1"/>
              </a:solidFill>
            </a:ln>
            <a:extLst/>
          </p:spPr>
          <p:txBody>
            <a:bodyPr vert="horz" wrap="square" lIns="93260" tIns="46630" rIns="93260" bIns="46630" numCol="1" anchor="t" anchorCtr="0" compatLnSpc="1">
              <a:prstTxWarp prst="textNoShape">
                <a:avLst/>
              </a:prstTxWarp>
            </a:bodyPr>
            <a:lstStyle/>
            <a:p>
              <a:pPr defTabSz="914225"/>
              <a:endParaRPr lang="en-US" sz="1800" dirty="0">
                <a:solidFill>
                  <a:srgbClr val="505050"/>
                </a:solidFill>
              </a:endParaRPr>
            </a:p>
          </p:txBody>
        </p:sp>
      </p:grpSp>
      <p:grpSp>
        <p:nvGrpSpPr>
          <p:cNvPr id="221" name="Group 220"/>
          <p:cNvGrpSpPr/>
          <p:nvPr userDrawn="1"/>
        </p:nvGrpSpPr>
        <p:grpSpPr>
          <a:xfrm>
            <a:off x="10736934" y="4748271"/>
            <a:ext cx="947285" cy="947419"/>
            <a:chOff x="10028237" y="5085083"/>
            <a:chExt cx="1295400" cy="1295400"/>
          </a:xfrm>
        </p:grpSpPr>
        <p:sp>
          <p:nvSpPr>
            <p:cNvPr id="222" name="Oval 221"/>
            <p:cNvSpPr/>
            <p:nvPr userDrawn="1"/>
          </p:nvSpPr>
          <p:spPr bwMode="auto">
            <a:xfrm>
              <a:off x="10028237" y="5085083"/>
              <a:ext cx="1295400" cy="1295400"/>
            </a:xfrm>
            <a:prstGeom prst="ellipse">
              <a:avLst/>
            </a:prstGeom>
            <a:solidFill>
              <a:schemeClr val="accent1">
                <a:alpha val="80000"/>
              </a:scheme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pic>
          <p:nvPicPr>
            <p:cNvPr id="223" name="Picture 222"/>
            <p:cNvPicPr>
              <a:picLocks noChangeAspect="1"/>
            </p:cNvPicPr>
            <p:nvPr userDrawn="1"/>
          </p:nvPicPr>
          <p:blipFill>
            <a:blip r:embed="rId5" cstate="email">
              <a:lum bright="100000"/>
              <a:extLst>
                <a:ext uri="{28A0092B-C50C-407E-A947-70E740481C1C}">
                  <a14:useLocalDpi xmlns:a14="http://schemas.microsoft.com/office/drawing/2010/main"/>
                </a:ext>
              </a:extLst>
            </a:blip>
            <a:stretch>
              <a:fillRect/>
            </a:stretch>
          </p:blipFill>
          <p:spPr>
            <a:xfrm>
              <a:off x="10292121" y="5424420"/>
              <a:ext cx="689126" cy="582784"/>
            </a:xfrm>
            <a:prstGeom prst="rect">
              <a:avLst/>
            </a:prstGeom>
          </p:spPr>
        </p:pic>
      </p:grpSp>
      <p:pic>
        <p:nvPicPr>
          <p:cNvPr id="79" name="Picture 78"/>
          <p:cNvPicPr>
            <a:picLocks noChangeAspect="1"/>
          </p:cNvPicPr>
          <p:nvPr userDrawn="1"/>
        </p:nvPicPr>
        <p:blipFill>
          <a:blip r:embed="rId6">
            <a:biLevel thresh="25000"/>
          </a:blip>
          <a:stretch>
            <a:fillRect/>
          </a:stretch>
        </p:blipFill>
        <p:spPr>
          <a:xfrm>
            <a:off x="5062621" y="579023"/>
            <a:ext cx="385380" cy="212666"/>
          </a:xfrm>
          <a:prstGeom prst="rect">
            <a:avLst/>
          </a:prstGeom>
        </p:spPr>
      </p:pic>
      <p:grpSp>
        <p:nvGrpSpPr>
          <p:cNvPr id="224" name="Group 223"/>
          <p:cNvGrpSpPr/>
          <p:nvPr userDrawn="1"/>
        </p:nvGrpSpPr>
        <p:grpSpPr>
          <a:xfrm>
            <a:off x="7047819" y="2645772"/>
            <a:ext cx="1506970" cy="1507184"/>
            <a:chOff x="10180637" y="601662"/>
            <a:chExt cx="1295400" cy="1295400"/>
          </a:xfrm>
        </p:grpSpPr>
        <p:sp>
          <p:nvSpPr>
            <p:cNvPr id="225" name="Oval 224"/>
            <p:cNvSpPr/>
            <p:nvPr userDrawn="1"/>
          </p:nvSpPr>
          <p:spPr bwMode="auto">
            <a:xfrm>
              <a:off x="10180637" y="601662"/>
              <a:ext cx="1295400" cy="1295400"/>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grpSp>
          <p:nvGrpSpPr>
            <p:cNvPr id="226" name="Group 225"/>
            <p:cNvGrpSpPr/>
            <p:nvPr userDrawn="1"/>
          </p:nvGrpSpPr>
          <p:grpSpPr>
            <a:xfrm>
              <a:off x="10558144" y="895344"/>
              <a:ext cx="540386" cy="601630"/>
              <a:chOff x="3262313" y="582613"/>
              <a:chExt cx="238125" cy="265113"/>
            </a:xfrm>
            <a:solidFill>
              <a:schemeClr val="bg1"/>
            </a:solidFill>
          </p:grpSpPr>
          <p:sp>
            <p:nvSpPr>
              <p:cNvPr id="227" name="Freeform 81"/>
              <p:cNvSpPr>
                <a:spLocks/>
              </p:cNvSpPr>
              <p:nvPr userDrawn="1"/>
            </p:nvSpPr>
            <p:spPr bwMode="auto">
              <a:xfrm>
                <a:off x="3298826" y="582613"/>
                <a:ext cx="165100" cy="153988"/>
              </a:xfrm>
              <a:custGeom>
                <a:avLst/>
                <a:gdLst>
                  <a:gd name="T0" fmla="*/ 8 w 72"/>
                  <a:gd name="T1" fmla="*/ 36 h 67"/>
                  <a:gd name="T2" fmla="*/ 36 w 72"/>
                  <a:gd name="T3" fmla="*/ 8 h 67"/>
                  <a:gd name="T4" fmla="*/ 64 w 72"/>
                  <a:gd name="T5" fmla="*/ 36 h 67"/>
                  <a:gd name="T6" fmla="*/ 36 w 72"/>
                  <a:gd name="T7" fmla="*/ 64 h 67"/>
                  <a:gd name="T8" fmla="*/ 54 w 72"/>
                  <a:gd name="T9" fmla="*/ 67 h 67"/>
                  <a:gd name="T10" fmla="*/ 72 w 72"/>
                  <a:gd name="T11" fmla="*/ 36 h 67"/>
                  <a:gd name="T12" fmla="*/ 36 w 72"/>
                  <a:gd name="T13" fmla="*/ 0 h 67"/>
                  <a:gd name="T14" fmla="*/ 0 w 72"/>
                  <a:gd name="T15" fmla="*/ 36 h 67"/>
                  <a:gd name="T16" fmla="*/ 18 w 72"/>
                  <a:gd name="T17" fmla="*/ 67 h 67"/>
                  <a:gd name="T18" fmla="*/ 36 w 72"/>
                  <a:gd name="T19" fmla="*/ 64 h 67"/>
                  <a:gd name="T20" fmla="*/ 8 w 72"/>
                  <a:gd name="T21"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67">
                    <a:moveTo>
                      <a:pt x="8" y="36"/>
                    </a:moveTo>
                    <a:cubicBezTo>
                      <a:pt x="8" y="21"/>
                      <a:pt x="21" y="8"/>
                      <a:pt x="36" y="8"/>
                    </a:cubicBezTo>
                    <a:cubicBezTo>
                      <a:pt x="51" y="8"/>
                      <a:pt x="64" y="21"/>
                      <a:pt x="64" y="36"/>
                    </a:cubicBezTo>
                    <a:cubicBezTo>
                      <a:pt x="64" y="52"/>
                      <a:pt x="51" y="64"/>
                      <a:pt x="36" y="64"/>
                    </a:cubicBezTo>
                    <a:cubicBezTo>
                      <a:pt x="42" y="64"/>
                      <a:pt x="48" y="65"/>
                      <a:pt x="54" y="67"/>
                    </a:cubicBezTo>
                    <a:cubicBezTo>
                      <a:pt x="65" y="61"/>
                      <a:pt x="72" y="50"/>
                      <a:pt x="72" y="36"/>
                    </a:cubicBezTo>
                    <a:cubicBezTo>
                      <a:pt x="72" y="16"/>
                      <a:pt x="56" y="0"/>
                      <a:pt x="36" y="0"/>
                    </a:cubicBezTo>
                    <a:cubicBezTo>
                      <a:pt x="16" y="0"/>
                      <a:pt x="0" y="16"/>
                      <a:pt x="0" y="36"/>
                    </a:cubicBezTo>
                    <a:cubicBezTo>
                      <a:pt x="0" y="50"/>
                      <a:pt x="7" y="61"/>
                      <a:pt x="18" y="67"/>
                    </a:cubicBezTo>
                    <a:cubicBezTo>
                      <a:pt x="24" y="65"/>
                      <a:pt x="30" y="64"/>
                      <a:pt x="36" y="64"/>
                    </a:cubicBezTo>
                    <a:cubicBezTo>
                      <a:pt x="21" y="64"/>
                      <a:pt x="8" y="52"/>
                      <a:pt x="8"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8" name="Freeform 82"/>
              <p:cNvSpPr>
                <a:spLocks/>
              </p:cNvSpPr>
              <p:nvPr userDrawn="1"/>
            </p:nvSpPr>
            <p:spPr bwMode="auto">
              <a:xfrm>
                <a:off x="3262313" y="728663"/>
                <a:ext cx="238125" cy="119063"/>
              </a:xfrm>
              <a:custGeom>
                <a:avLst/>
                <a:gdLst>
                  <a:gd name="T0" fmla="*/ 52 w 104"/>
                  <a:gd name="T1" fmla="*/ 8 h 52"/>
                  <a:gd name="T2" fmla="*/ 96 w 104"/>
                  <a:gd name="T3" fmla="*/ 52 h 52"/>
                  <a:gd name="T4" fmla="*/ 104 w 104"/>
                  <a:gd name="T5" fmla="*/ 52 h 52"/>
                  <a:gd name="T6" fmla="*/ 70 w 104"/>
                  <a:gd name="T7" fmla="*/ 3 h 52"/>
                  <a:gd name="T8" fmla="*/ 52 w 104"/>
                  <a:gd name="T9" fmla="*/ 0 h 52"/>
                  <a:gd name="T10" fmla="*/ 34 w 104"/>
                  <a:gd name="T11" fmla="*/ 3 h 52"/>
                  <a:gd name="T12" fmla="*/ 0 w 104"/>
                  <a:gd name="T13" fmla="*/ 52 h 52"/>
                  <a:gd name="T14" fmla="*/ 8 w 104"/>
                  <a:gd name="T15" fmla="*/ 52 h 52"/>
                  <a:gd name="T16" fmla="*/ 52 w 104"/>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52">
                    <a:moveTo>
                      <a:pt x="52" y="8"/>
                    </a:moveTo>
                    <a:cubicBezTo>
                      <a:pt x="76" y="8"/>
                      <a:pt x="96" y="28"/>
                      <a:pt x="96" y="52"/>
                    </a:cubicBezTo>
                    <a:cubicBezTo>
                      <a:pt x="104" y="52"/>
                      <a:pt x="104" y="52"/>
                      <a:pt x="104" y="52"/>
                    </a:cubicBezTo>
                    <a:cubicBezTo>
                      <a:pt x="104" y="30"/>
                      <a:pt x="90" y="11"/>
                      <a:pt x="70" y="3"/>
                    </a:cubicBezTo>
                    <a:cubicBezTo>
                      <a:pt x="64" y="1"/>
                      <a:pt x="58" y="0"/>
                      <a:pt x="52" y="0"/>
                    </a:cubicBezTo>
                    <a:cubicBezTo>
                      <a:pt x="46" y="0"/>
                      <a:pt x="40" y="1"/>
                      <a:pt x="34" y="3"/>
                    </a:cubicBezTo>
                    <a:cubicBezTo>
                      <a:pt x="14" y="11"/>
                      <a:pt x="0" y="30"/>
                      <a:pt x="0" y="52"/>
                    </a:cubicBezTo>
                    <a:cubicBezTo>
                      <a:pt x="8" y="52"/>
                      <a:pt x="8" y="52"/>
                      <a:pt x="8" y="52"/>
                    </a:cubicBezTo>
                    <a:cubicBezTo>
                      <a:pt x="8" y="28"/>
                      <a:pt x="28" y="8"/>
                      <a:pt x="5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grpSp>
        <p:nvGrpSpPr>
          <p:cNvPr id="207" name="Group 206"/>
          <p:cNvGrpSpPr/>
          <p:nvPr userDrawn="1"/>
        </p:nvGrpSpPr>
        <p:grpSpPr>
          <a:xfrm>
            <a:off x="9334645" y="2611077"/>
            <a:ext cx="544704" cy="544781"/>
            <a:chOff x="7018337" y="1592262"/>
            <a:chExt cx="1295400" cy="1295400"/>
          </a:xfrm>
        </p:grpSpPr>
        <p:sp>
          <p:nvSpPr>
            <p:cNvPr id="208" name="Oval 207"/>
            <p:cNvSpPr/>
            <p:nvPr userDrawn="1"/>
          </p:nvSpPr>
          <p:spPr bwMode="auto">
            <a:xfrm>
              <a:off x="7018337" y="1592262"/>
              <a:ext cx="1295400" cy="1295400"/>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sp>
          <p:nvSpPr>
            <p:cNvPr id="209" name="Freeform 65"/>
            <p:cNvSpPr>
              <a:spLocks noEditPoints="1"/>
            </p:cNvSpPr>
            <p:nvPr userDrawn="1"/>
          </p:nvSpPr>
          <p:spPr bwMode="auto">
            <a:xfrm>
              <a:off x="7290140" y="1865096"/>
              <a:ext cx="751794" cy="75588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4 w 128"/>
                <a:gd name="T11" fmla="*/ 40 h 128"/>
                <a:gd name="T12" fmla="*/ 89 w 128"/>
                <a:gd name="T13" fmla="*/ 40 h 128"/>
                <a:gd name="T14" fmla="*/ 79 w 128"/>
                <a:gd name="T15" fmla="*/ 10 h 128"/>
                <a:gd name="T16" fmla="*/ 114 w 128"/>
                <a:gd name="T17" fmla="*/ 40 h 128"/>
                <a:gd name="T18" fmla="*/ 120 w 128"/>
                <a:gd name="T19" fmla="*/ 64 h 128"/>
                <a:gd name="T20" fmla="*/ 117 w 128"/>
                <a:gd name="T21" fmla="*/ 80 h 128"/>
                <a:gd name="T22" fmla="*/ 90 w 128"/>
                <a:gd name="T23" fmla="*/ 80 h 128"/>
                <a:gd name="T24" fmla="*/ 91 w 128"/>
                <a:gd name="T25" fmla="*/ 64 h 128"/>
                <a:gd name="T26" fmla="*/ 90 w 128"/>
                <a:gd name="T27" fmla="*/ 48 h 128"/>
                <a:gd name="T28" fmla="*/ 117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5 w 128"/>
                <a:gd name="T41" fmla="*/ 80 h 128"/>
                <a:gd name="T42" fmla="*/ 45 w 128"/>
                <a:gd name="T43" fmla="*/ 64 h 128"/>
                <a:gd name="T44" fmla="*/ 45 w 128"/>
                <a:gd name="T45" fmla="*/ 48 h 128"/>
                <a:gd name="T46" fmla="*/ 82 w 128"/>
                <a:gd name="T47" fmla="*/ 48 h 128"/>
                <a:gd name="T48" fmla="*/ 83 w 128"/>
                <a:gd name="T49" fmla="*/ 64 h 128"/>
                <a:gd name="T50" fmla="*/ 82 w 128"/>
                <a:gd name="T51" fmla="*/ 80 h 128"/>
                <a:gd name="T52" fmla="*/ 45 w 128"/>
                <a:gd name="T53" fmla="*/ 80 h 128"/>
                <a:gd name="T54" fmla="*/ 8 w 128"/>
                <a:gd name="T55" fmla="*/ 64 h 128"/>
                <a:gd name="T56" fmla="*/ 10 w 128"/>
                <a:gd name="T57" fmla="*/ 48 h 128"/>
                <a:gd name="T58" fmla="*/ 37 w 128"/>
                <a:gd name="T59" fmla="*/ 48 h 128"/>
                <a:gd name="T60" fmla="*/ 37 w 128"/>
                <a:gd name="T61" fmla="*/ 64 h 128"/>
                <a:gd name="T62" fmla="*/ 37 w 128"/>
                <a:gd name="T63" fmla="*/ 80 h 128"/>
                <a:gd name="T64" fmla="*/ 10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0 h 128"/>
                <a:gd name="T78" fmla="*/ 39 w 128"/>
                <a:gd name="T79" fmla="*/ 40 h 128"/>
                <a:gd name="T80" fmla="*/ 13 w 128"/>
                <a:gd name="T81" fmla="*/ 40 h 128"/>
                <a:gd name="T82" fmla="*/ 49 w 128"/>
                <a:gd name="T83" fmla="*/ 10 h 128"/>
                <a:gd name="T84" fmla="*/ 13 w 128"/>
                <a:gd name="T85" fmla="*/ 88 h 128"/>
                <a:gd name="T86" fmla="*/ 39 w 128"/>
                <a:gd name="T87" fmla="*/ 88 h 128"/>
                <a:gd name="T88" fmla="*/ 49 w 128"/>
                <a:gd name="T89" fmla="*/ 118 h 128"/>
                <a:gd name="T90" fmla="*/ 13 w 128"/>
                <a:gd name="T91" fmla="*/ 88 h 128"/>
                <a:gd name="T92" fmla="*/ 79 w 128"/>
                <a:gd name="T93" fmla="*/ 118 h 128"/>
                <a:gd name="T94" fmla="*/ 89 w 128"/>
                <a:gd name="T95" fmla="*/ 88 h 128"/>
                <a:gd name="T96" fmla="*/ 114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moveTo>
                    <a:pt x="114" y="40"/>
                  </a:moveTo>
                  <a:cubicBezTo>
                    <a:pt x="89" y="40"/>
                    <a:pt x="89" y="40"/>
                    <a:pt x="89" y="40"/>
                  </a:cubicBezTo>
                  <a:cubicBezTo>
                    <a:pt x="87" y="28"/>
                    <a:pt x="83" y="18"/>
                    <a:pt x="79" y="10"/>
                  </a:cubicBezTo>
                  <a:cubicBezTo>
                    <a:pt x="94" y="15"/>
                    <a:pt x="107" y="26"/>
                    <a:pt x="114" y="40"/>
                  </a:cubicBezTo>
                  <a:moveTo>
                    <a:pt x="120" y="64"/>
                  </a:moveTo>
                  <a:cubicBezTo>
                    <a:pt x="120" y="70"/>
                    <a:pt x="119" y="75"/>
                    <a:pt x="117" y="80"/>
                  </a:cubicBezTo>
                  <a:cubicBezTo>
                    <a:pt x="90" y="80"/>
                    <a:pt x="90" y="80"/>
                    <a:pt x="90" y="80"/>
                  </a:cubicBezTo>
                  <a:cubicBezTo>
                    <a:pt x="90" y="75"/>
                    <a:pt x="91" y="70"/>
                    <a:pt x="91" y="64"/>
                  </a:cubicBezTo>
                  <a:cubicBezTo>
                    <a:pt x="91" y="59"/>
                    <a:pt x="90" y="53"/>
                    <a:pt x="90" y="48"/>
                  </a:cubicBezTo>
                  <a:cubicBezTo>
                    <a:pt x="117" y="48"/>
                    <a:pt x="117" y="48"/>
                    <a:pt x="117" y="48"/>
                  </a:cubicBezTo>
                  <a:cubicBezTo>
                    <a:pt x="119" y="53"/>
                    <a:pt x="120" y="59"/>
                    <a:pt x="120" y="64"/>
                  </a:cubicBezTo>
                  <a:moveTo>
                    <a:pt x="64" y="120"/>
                  </a:moveTo>
                  <a:cubicBezTo>
                    <a:pt x="57" y="120"/>
                    <a:pt x="50" y="107"/>
                    <a:pt x="47" y="88"/>
                  </a:cubicBezTo>
                  <a:cubicBezTo>
                    <a:pt x="81" y="88"/>
                    <a:pt x="81" y="88"/>
                    <a:pt x="81" y="88"/>
                  </a:cubicBezTo>
                  <a:cubicBezTo>
                    <a:pt x="77" y="107"/>
                    <a:pt x="70" y="120"/>
                    <a:pt x="64" y="120"/>
                  </a:cubicBezTo>
                  <a:moveTo>
                    <a:pt x="45" y="80"/>
                  </a:moveTo>
                  <a:cubicBezTo>
                    <a:pt x="45" y="75"/>
                    <a:pt x="45" y="70"/>
                    <a:pt x="45" y="64"/>
                  </a:cubicBezTo>
                  <a:cubicBezTo>
                    <a:pt x="45" y="59"/>
                    <a:pt x="45" y="53"/>
                    <a:pt x="45" y="48"/>
                  </a:cubicBezTo>
                  <a:cubicBezTo>
                    <a:pt x="82" y="48"/>
                    <a:pt x="82" y="48"/>
                    <a:pt x="82" y="48"/>
                  </a:cubicBezTo>
                  <a:cubicBezTo>
                    <a:pt x="82" y="53"/>
                    <a:pt x="83" y="59"/>
                    <a:pt x="83" y="64"/>
                  </a:cubicBezTo>
                  <a:cubicBezTo>
                    <a:pt x="83" y="70"/>
                    <a:pt x="82" y="75"/>
                    <a:pt x="82" y="80"/>
                  </a:cubicBezTo>
                  <a:lnTo>
                    <a:pt x="45" y="80"/>
                  </a:lnTo>
                  <a:close/>
                  <a:moveTo>
                    <a:pt x="8" y="64"/>
                  </a:moveTo>
                  <a:cubicBezTo>
                    <a:pt x="8" y="59"/>
                    <a:pt x="9" y="53"/>
                    <a:pt x="10" y="48"/>
                  </a:cubicBezTo>
                  <a:cubicBezTo>
                    <a:pt x="37" y="48"/>
                    <a:pt x="37" y="48"/>
                    <a:pt x="37" y="48"/>
                  </a:cubicBezTo>
                  <a:cubicBezTo>
                    <a:pt x="37" y="53"/>
                    <a:pt x="37" y="59"/>
                    <a:pt x="37" y="64"/>
                  </a:cubicBezTo>
                  <a:cubicBezTo>
                    <a:pt x="37" y="70"/>
                    <a:pt x="37" y="75"/>
                    <a:pt x="37" y="80"/>
                  </a:cubicBezTo>
                  <a:cubicBezTo>
                    <a:pt x="10" y="80"/>
                    <a:pt x="10" y="80"/>
                    <a:pt x="10" y="80"/>
                  </a:cubicBezTo>
                  <a:cubicBezTo>
                    <a:pt x="9" y="75"/>
                    <a:pt x="8" y="70"/>
                    <a:pt x="8" y="64"/>
                  </a:cubicBezTo>
                  <a:moveTo>
                    <a:pt x="64" y="8"/>
                  </a:moveTo>
                  <a:cubicBezTo>
                    <a:pt x="70" y="8"/>
                    <a:pt x="77" y="21"/>
                    <a:pt x="81" y="40"/>
                  </a:cubicBezTo>
                  <a:cubicBezTo>
                    <a:pt x="47" y="40"/>
                    <a:pt x="47" y="40"/>
                    <a:pt x="47" y="40"/>
                  </a:cubicBezTo>
                  <a:cubicBezTo>
                    <a:pt x="50" y="21"/>
                    <a:pt x="57" y="8"/>
                    <a:pt x="64" y="8"/>
                  </a:cubicBezTo>
                  <a:moveTo>
                    <a:pt x="49" y="10"/>
                  </a:moveTo>
                  <a:cubicBezTo>
                    <a:pt x="44" y="18"/>
                    <a:pt x="40" y="28"/>
                    <a:pt x="39" y="40"/>
                  </a:cubicBezTo>
                  <a:cubicBezTo>
                    <a:pt x="13" y="40"/>
                    <a:pt x="13" y="40"/>
                    <a:pt x="13" y="40"/>
                  </a:cubicBezTo>
                  <a:cubicBezTo>
                    <a:pt x="20" y="26"/>
                    <a:pt x="33" y="15"/>
                    <a:pt x="49" y="10"/>
                  </a:cubicBezTo>
                  <a:moveTo>
                    <a:pt x="13" y="88"/>
                  </a:moveTo>
                  <a:cubicBezTo>
                    <a:pt x="39" y="88"/>
                    <a:pt x="39" y="88"/>
                    <a:pt x="39" y="88"/>
                  </a:cubicBezTo>
                  <a:cubicBezTo>
                    <a:pt x="40" y="100"/>
                    <a:pt x="44" y="111"/>
                    <a:pt x="49" y="118"/>
                  </a:cubicBezTo>
                  <a:cubicBezTo>
                    <a:pt x="33" y="114"/>
                    <a:pt x="20" y="103"/>
                    <a:pt x="13" y="88"/>
                  </a:cubicBezTo>
                  <a:moveTo>
                    <a:pt x="79" y="118"/>
                  </a:moveTo>
                  <a:cubicBezTo>
                    <a:pt x="83" y="111"/>
                    <a:pt x="87" y="100"/>
                    <a:pt x="89" y="88"/>
                  </a:cubicBezTo>
                  <a:cubicBezTo>
                    <a:pt x="114" y="88"/>
                    <a:pt x="114" y="88"/>
                    <a:pt x="114" y="88"/>
                  </a:cubicBezTo>
                  <a:cubicBezTo>
                    <a:pt x="107" y="103"/>
                    <a:pt x="94" y="114"/>
                    <a:pt x="79" y="118"/>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78" name="Group 277"/>
          <p:cNvGrpSpPr/>
          <p:nvPr userDrawn="1"/>
        </p:nvGrpSpPr>
        <p:grpSpPr>
          <a:xfrm>
            <a:off x="10221705" y="5909773"/>
            <a:ext cx="627117" cy="627204"/>
            <a:chOff x="6313389" y="812415"/>
            <a:chExt cx="914400" cy="914400"/>
          </a:xfrm>
        </p:grpSpPr>
        <p:sp>
          <p:nvSpPr>
            <p:cNvPr id="279" name="Oval 278"/>
            <p:cNvSpPr/>
            <p:nvPr/>
          </p:nvSpPr>
          <p:spPr bwMode="auto">
            <a:xfrm>
              <a:off x="6313389" y="812415"/>
              <a:ext cx="914400" cy="914400"/>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13572"/>
              <a:endParaRPr lang="en-US" sz="1800" kern="0" dirty="0">
                <a:solidFill>
                  <a:srgbClr val="FFFFFF"/>
                </a:solidFill>
              </a:endParaRPr>
            </a:p>
          </p:txBody>
        </p:sp>
        <p:sp>
          <p:nvSpPr>
            <p:cNvPr id="280" name="Freeform 13"/>
            <p:cNvSpPr>
              <a:spLocks noEditPoints="1"/>
            </p:cNvSpPr>
            <p:nvPr/>
          </p:nvSpPr>
          <p:spPr bwMode="auto">
            <a:xfrm>
              <a:off x="6525585" y="1094242"/>
              <a:ext cx="490008" cy="336382"/>
            </a:xfrm>
            <a:custGeom>
              <a:avLst/>
              <a:gdLst>
                <a:gd name="T0" fmla="*/ 0 w 185"/>
                <a:gd name="T1" fmla="*/ 127 h 127"/>
                <a:gd name="T2" fmla="*/ 185 w 185"/>
                <a:gd name="T3" fmla="*/ 127 h 127"/>
                <a:gd name="T4" fmla="*/ 185 w 185"/>
                <a:gd name="T5" fmla="*/ 0 h 127"/>
                <a:gd name="T6" fmla="*/ 0 w 185"/>
                <a:gd name="T7" fmla="*/ 0 h 127"/>
                <a:gd name="T8" fmla="*/ 0 w 185"/>
                <a:gd name="T9" fmla="*/ 127 h 127"/>
                <a:gd name="T10" fmla="*/ 160 w 185"/>
                <a:gd name="T11" fmla="*/ 11 h 127"/>
                <a:gd name="T12" fmla="*/ 92 w 185"/>
                <a:gd name="T13" fmla="*/ 56 h 127"/>
                <a:gd name="T14" fmla="*/ 25 w 185"/>
                <a:gd name="T15" fmla="*/ 11 h 127"/>
                <a:gd name="T16" fmla="*/ 160 w 185"/>
                <a:gd name="T17" fmla="*/ 11 h 127"/>
                <a:gd name="T18" fmla="*/ 12 w 185"/>
                <a:gd name="T19" fmla="*/ 17 h 127"/>
                <a:gd name="T20" fmla="*/ 92 w 185"/>
                <a:gd name="T21" fmla="*/ 71 h 127"/>
                <a:gd name="T22" fmla="*/ 173 w 185"/>
                <a:gd name="T23" fmla="*/ 17 h 127"/>
                <a:gd name="T24" fmla="*/ 173 w 185"/>
                <a:gd name="T25" fmla="*/ 115 h 127"/>
                <a:gd name="T26" fmla="*/ 12 w 185"/>
                <a:gd name="T27" fmla="*/ 115 h 127"/>
                <a:gd name="T28" fmla="*/ 12 w 185"/>
                <a:gd name="T29" fmla="*/ 1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127">
                  <a:moveTo>
                    <a:pt x="0" y="127"/>
                  </a:moveTo>
                  <a:lnTo>
                    <a:pt x="185" y="127"/>
                  </a:lnTo>
                  <a:lnTo>
                    <a:pt x="185" y="0"/>
                  </a:lnTo>
                  <a:lnTo>
                    <a:pt x="0" y="0"/>
                  </a:lnTo>
                  <a:lnTo>
                    <a:pt x="0" y="127"/>
                  </a:lnTo>
                  <a:close/>
                  <a:moveTo>
                    <a:pt x="160" y="11"/>
                  </a:moveTo>
                  <a:lnTo>
                    <a:pt x="92" y="56"/>
                  </a:lnTo>
                  <a:lnTo>
                    <a:pt x="25" y="11"/>
                  </a:lnTo>
                  <a:lnTo>
                    <a:pt x="160" y="11"/>
                  </a:lnTo>
                  <a:close/>
                  <a:moveTo>
                    <a:pt x="12" y="17"/>
                  </a:moveTo>
                  <a:lnTo>
                    <a:pt x="92" y="71"/>
                  </a:lnTo>
                  <a:lnTo>
                    <a:pt x="173" y="17"/>
                  </a:lnTo>
                  <a:lnTo>
                    <a:pt x="173" y="115"/>
                  </a:lnTo>
                  <a:lnTo>
                    <a:pt x="12" y="115"/>
                  </a:lnTo>
                  <a:lnTo>
                    <a:pt x="12" y="1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89616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367"/>
            <a:fld id="{0BD2A5BE-1C05-4FF1-85AD-D292C96C0504}" type="datetimeFigureOut">
              <a:rPr lang="en-US">
                <a:solidFill>
                  <a:srgbClr val="505050"/>
                </a:solidFill>
              </a:rPr>
              <a:pPr defTabSz="914367"/>
              <a:t>3/10/2017</a:t>
            </a:fld>
            <a:endParaRPr lang="en-US">
              <a:solidFill>
                <a:srgbClr val="505050"/>
              </a:solidFill>
            </a:endParaRPr>
          </a:p>
        </p:txBody>
      </p:sp>
      <p:sp>
        <p:nvSpPr>
          <p:cNvPr id="3" name="Footer Placeholder 2"/>
          <p:cNvSpPr>
            <a:spLocks noGrp="1"/>
          </p:cNvSpPr>
          <p:nvPr>
            <p:ph type="ftr" sz="quarter" idx="11"/>
          </p:nvPr>
        </p:nvSpPr>
        <p:spPr/>
        <p:txBody>
          <a:bodyPr/>
          <a:lstStyle/>
          <a:p>
            <a:pPr defTabSz="914367"/>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367"/>
            <a:fld id="{69B891F0-0536-4CF7-A8E8-CB46A520F2A2}" type="slidenum">
              <a:rPr lang="en-US">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2679116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166592726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70576117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67970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1659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97835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1546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4653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62131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8318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9474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14446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410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26746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5922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1" y="289511"/>
            <a:ext cx="4482123" cy="179466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2084171"/>
            <a:ext cx="4482124"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1800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stretch>
            <a:fillRect/>
          </a:stretch>
        </p:blipFill>
        <p:spPr>
          <a:xfrm>
            <a:off x="7604953" y="298255"/>
            <a:ext cx="4322760" cy="6275864"/>
          </a:xfrm>
          <a:prstGeom prst="rect">
            <a:avLst/>
          </a:prstGeom>
        </p:spPr>
      </p:pic>
      <p:sp>
        <p:nvSpPr>
          <p:cNvPr id="8"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62287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p:nvPicPr>
        <p:blipFill>
          <a:blip r:embed="rId2"/>
          <a:stretch>
            <a:fillRect/>
          </a:stretch>
        </p:blipFill>
        <p:spPr>
          <a:xfrm>
            <a:off x="623" y="3343634"/>
            <a:ext cx="12191377" cy="3043622"/>
          </a:xfrm>
          <a:prstGeom prst="rect">
            <a:avLst/>
          </a:prstGeom>
        </p:spPr>
      </p:pic>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35821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5180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9860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78505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99786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017423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0556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8309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16544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6592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530524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9640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AB4816D-DD10-BB4C-8C10-C89D91103868}" type="datetimeFigureOut">
              <a:rPr lang="en-US" smtClean="0"/>
              <a:t>3/10/2017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F2CE3BB-2FFD-9F44-A36E-29649D18B2CC}" type="slidenum">
              <a:rPr lang="en-US" smtClean="0"/>
              <a:t>‹#›</a:t>
            </a:fld>
            <a:endParaRPr lang="en-US"/>
          </a:p>
        </p:txBody>
      </p:sp>
    </p:spTree>
    <p:extLst>
      <p:ext uri="{BB962C8B-B14F-4D97-AF65-F5344CB8AC3E}">
        <p14:creationId xmlns:p14="http://schemas.microsoft.com/office/powerpoint/2010/main" val="24599924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Tree>
    <p:extLst>
      <p:ext uri="{BB962C8B-B14F-4D97-AF65-F5344CB8AC3E}">
        <p14:creationId xmlns:p14="http://schemas.microsoft.com/office/powerpoint/2010/main" val="22836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3142976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4109243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26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611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590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8381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586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4425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9997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3027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71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395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972502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36861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76457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0012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1956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9934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973212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787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149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070318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710824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91554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0" y="100250"/>
            <a:ext cx="12193200" cy="6757750"/>
          </a:xfrm>
          <a:prstGeom prst="rect">
            <a:avLst/>
          </a:prstGeom>
        </p:spPr>
      </p:pic>
    </p:spTree>
    <p:extLst>
      <p:ext uri="{BB962C8B-B14F-4D97-AF65-F5344CB8AC3E}">
        <p14:creationId xmlns:p14="http://schemas.microsoft.com/office/powerpoint/2010/main" val="40012334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26974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2"/>
          <a:stretch>
            <a:fillRect/>
          </a:stretch>
        </p:blipFill>
        <p:spPr>
          <a:xfrm>
            <a:off x="-241655" y="1927276"/>
            <a:ext cx="7744259" cy="2106897"/>
          </a:xfrm>
          <a:prstGeom prst="rect">
            <a:avLst/>
          </a:prstGeom>
        </p:spPr>
      </p:pic>
      <p:sp>
        <p:nvSpPr>
          <p:cNvPr id="6" name="Rectangle 5"/>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771406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4093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328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097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7271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1034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8485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7001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016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1354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268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77465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Drag picture to placeholder or click icon to add</a:t>
            </a:r>
            <a:endParaRPr lang="en-US" dirty="0"/>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89428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4797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9018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465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0819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6657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569587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019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285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03183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22832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75136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3.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theme" Target="../theme/theme5.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theme" Target="../theme/theme7.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35823854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851"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36578686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135587772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9" r:id="rId24"/>
    <p:sldLayoutId id="2147483740"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17330726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38427506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4" r:id="rId24"/>
    <p:sldLayoutId id="2147483795" r:id="rId25"/>
    <p:sldLayoutId id="2147483796" r:id="rId26"/>
    <p:sldLayoutId id="2147483797"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215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3" y="-216"/>
            <a:ext cx="940152" cy="5654620"/>
            <a:chOff x="12614198" y="-221"/>
            <a:chExt cx="959004" cy="5767187"/>
          </a:xfrm>
        </p:grpSpPr>
        <p:grpSp>
          <p:nvGrpSpPr>
            <p:cNvPr id="37" name="Group 36"/>
            <p:cNvGrpSpPr/>
            <p:nvPr userDrawn="1"/>
          </p:nvGrpSpPr>
          <p:grpSpPr>
            <a:xfrm>
              <a:off x="12614198" y="-221"/>
              <a:ext cx="959004" cy="5716009"/>
              <a:chOff x="12614198" y="-221"/>
              <a:chExt cx="959004" cy="571600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4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4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4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394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46"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3946"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4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394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4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4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4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4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9"/>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0" y="4228745"/>
                <a:ext cx="2647252" cy="326834"/>
              </a:xfrm>
              <a:prstGeom prst="rect">
                <a:avLst/>
              </a:prstGeom>
              <a:noFill/>
            </p:spPr>
            <p:txBody>
              <a:bodyPr wrap="none" lIns="0" tIns="91440" rIns="182880" bIns="91440" rtlCol="0">
                <a:spAutoFit/>
              </a:bodyPr>
              <a:lstStyle/>
              <a:p>
                <a:pPr>
                  <a:lnSpc>
                    <a:spcPct val="90000"/>
                  </a:lnSpc>
                  <a:spcAft>
                    <a:spcPts val="589"/>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46"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3946"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4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94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46"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3946"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401354309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Lst>
  <p:transition>
    <p:fade/>
  </p:transition>
  <p:txStyles>
    <p:titleStyle>
      <a:lvl1pPr algn="l" defTabSz="91421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7" marR="0" indent="-336087" algn="l" defTabSz="914210"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93" marR="0" indent="-236506" algn="l" defTabSz="9142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04" marR="0" indent="-224059" algn="l" defTabSz="914210"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263" marR="0" indent="-224059" algn="l" defTabSz="9142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20" marR="0" indent="-224059" algn="l" defTabSz="9142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79" indent="-228553" algn="l" defTabSz="914210"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1184" indent="-228553" algn="l" defTabSz="914210"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8291" indent="-228553" algn="l" defTabSz="914210"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5397" indent="-228553" algn="l" defTabSz="914210"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210" rtl="0" eaLnBrk="1" latinLnBrk="0" hangingPunct="1">
        <a:defRPr sz="1765" kern="1200">
          <a:solidFill>
            <a:schemeClr val="tx1"/>
          </a:solidFill>
          <a:latin typeface="+mn-lt"/>
          <a:ea typeface="+mn-ea"/>
          <a:cs typeface="+mn-cs"/>
        </a:defRPr>
      </a:lvl1pPr>
      <a:lvl2pPr marL="457105" algn="l" defTabSz="914210" rtl="0" eaLnBrk="1" latinLnBrk="0" hangingPunct="1">
        <a:defRPr sz="1765" kern="1200">
          <a:solidFill>
            <a:schemeClr val="tx1"/>
          </a:solidFill>
          <a:latin typeface="+mn-lt"/>
          <a:ea typeface="+mn-ea"/>
          <a:cs typeface="+mn-cs"/>
        </a:defRPr>
      </a:lvl2pPr>
      <a:lvl3pPr marL="914210" algn="l" defTabSz="914210" rtl="0" eaLnBrk="1" latinLnBrk="0" hangingPunct="1">
        <a:defRPr sz="1765" kern="1200">
          <a:solidFill>
            <a:schemeClr val="tx1"/>
          </a:solidFill>
          <a:latin typeface="+mn-lt"/>
          <a:ea typeface="+mn-ea"/>
          <a:cs typeface="+mn-cs"/>
        </a:defRPr>
      </a:lvl3pPr>
      <a:lvl4pPr marL="1371316" algn="l" defTabSz="914210" rtl="0" eaLnBrk="1" latinLnBrk="0" hangingPunct="1">
        <a:defRPr sz="1765" kern="1200">
          <a:solidFill>
            <a:schemeClr val="tx1"/>
          </a:solidFill>
          <a:latin typeface="+mn-lt"/>
          <a:ea typeface="+mn-ea"/>
          <a:cs typeface="+mn-cs"/>
        </a:defRPr>
      </a:lvl4pPr>
      <a:lvl5pPr marL="1828421" algn="l" defTabSz="914210" rtl="0" eaLnBrk="1" latinLnBrk="0" hangingPunct="1">
        <a:defRPr sz="1765" kern="1200">
          <a:solidFill>
            <a:schemeClr val="tx1"/>
          </a:solidFill>
          <a:latin typeface="+mn-lt"/>
          <a:ea typeface="+mn-ea"/>
          <a:cs typeface="+mn-cs"/>
        </a:defRPr>
      </a:lvl5pPr>
      <a:lvl6pPr marL="2285528" algn="l" defTabSz="914210" rtl="0" eaLnBrk="1" latinLnBrk="0" hangingPunct="1">
        <a:defRPr sz="1765" kern="1200">
          <a:solidFill>
            <a:schemeClr val="tx1"/>
          </a:solidFill>
          <a:latin typeface="+mn-lt"/>
          <a:ea typeface="+mn-ea"/>
          <a:cs typeface="+mn-cs"/>
        </a:defRPr>
      </a:lvl6pPr>
      <a:lvl7pPr marL="2742631" algn="l" defTabSz="914210" rtl="0" eaLnBrk="1" latinLnBrk="0" hangingPunct="1">
        <a:defRPr sz="1765" kern="1200">
          <a:solidFill>
            <a:schemeClr val="tx1"/>
          </a:solidFill>
          <a:latin typeface="+mn-lt"/>
          <a:ea typeface="+mn-ea"/>
          <a:cs typeface="+mn-cs"/>
        </a:defRPr>
      </a:lvl7pPr>
      <a:lvl8pPr marL="3199736" algn="l" defTabSz="914210" rtl="0" eaLnBrk="1" latinLnBrk="0" hangingPunct="1">
        <a:defRPr sz="1765" kern="1200">
          <a:solidFill>
            <a:schemeClr val="tx1"/>
          </a:solidFill>
          <a:latin typeface="+mn-lt"/>
          <a:ea typeface="+mn-ea"/>
          <a:cs typeface="+mn-cs"/>
        </a:defRPr>
      </a:lvl8pPr>
      <a:lvl9pPr marL="3656843" algn="l" defTabSz="91421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83">
          <p15:clr>
            <a:srgbClr val="C35EA4"/>
          </p15:clr>
        </p15:guide>
        <p15:guide id="26" orient="horz" pos="4123">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124469707"/>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73.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9.png"/><Relationship Id="rId18" Type="http://schemas.microsoft.com/office/2007/relationships/hdphoto" Target="../media/hdphoto4.wdp"/><Relationship Id="rId3" Type="http://schemas.openxmlformats.org/officeDocument/2006/relationships/image" Target="../media/image52.png"/><Relationship Id="rId21" Type="http://schemas.openxmlformats.org/officeDocument/2006/relationships/image" Target="../media/image72.png"/><Relationship Id="rId7" Type="http://schemas.openxmlformats.org/officeDocument/2006/relationships/image" Target="../media/image61.png"/><Relationship Id="rId12" Type="http://schemas.openxmlformats.org/officeDocument/2006/relationships/image" Target="../media/image76.png"/><Relationship Id="rId17" Type="http://schemas.openxmlformats.org/officeDocument/2006/relationships/image" Target="../media/image78.pn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80.png"/><Relationship Id="rId1" Type="http://schemas.openxmlformats.org/officeDocument/2006/relationships/slideLayout" Target="../slideLayouts/slideLayout24.xml"/><Relationship Id="rId6" Type="http://schemas.openxmlformats.org/officeDocument/2006/relationships/image" Target="../media/image59.png"/><Relationship Id="rId11" Type="http://schemas.openxmlformats.org/officeDocument/2006/relationships/image" Target="../media/image75.pn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63.png"/><Relationship Id="rId19"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64.png"/><Relationship Id="rId14" Type="http://schemas.openxmlformats.org/officeDocument/2006/relationships/image" Target="../media/image77.png"/><Relationship Id="rId22"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1.png"/><Relationship Id="rId17" Type="http://schemas.openxmlformats.org/officeDocument/2006/relationships/image" Target="../media/image51.png"/><Relationship Id="rId2" Type="http://schemas.openxmlformats.org/officeDocument/2006/relationships/image" Target="../media/image82.png"/><Relationship Id="rId16"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86.png"/><Relationship Id="rId11" Type="http://schemas.openxmlformats.org/officeDocument/2006/relationships/image" Target="../media/image90.png"/><Relationship Id="rId5" Type="http://schemas.openxmlformats.org/officeDocument/2006/relationships/image" Target="../media/image85.png"/><Relationship Id="rId15" Type="http://schemas.openxmlformats.org/officeDocument/2006/relationships/image" Target="../media/image94.emf"/><Relationship Id="rId10" Type="http://schemas.openxmlformats.org/officeDocument/2006/relationships/image" Target="../media/image52.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02.tiff"/><Relationship Id="rId13" Type="http://schemas.openxmlformats.org/officeDocument/2006/relationships/image" Target="../media/image107.png"/><Relationship Id="rId3" Type="http://schemas.openxmlformats.org/officeDocument/2006/relationships/image" Target="../media/image97.emf"/><Relationship Id="rId7" Type="http://schemas.openxmlformats.org/officeDocument/2006/relationships/image" Target="../media/image101.png"/><Relationship Id="rId12" Type="http://schemas.openxmlformats.org/officeDocument/2006/relationships/image" Target="../media/image106.emf"/><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100.png"/><Relationship Id="rId11" Type="http://schemas.openxmlformats.org/officeDocument/2006/relationships/image" Target="../media/image105.emf"/><Relationship Id="rId5" Type="http://schemas.openxmlformats.org/officeDocument/2006/relationships/image" Target="../media/image99.emf"/><Relationship Id="rId10" Type="http://schemas.openxmlformats.org/officeDocument/2006/relationships/image" Target="../media/image104.tiff"/><Relationship Id="rId4" Type="http://schemas.openxmlformats.org/officeDocument/2006/relationships/image" Target="../media/image98.emf"/><Relationship Id="rId9" Type="http://schemas.openxmlformats.org/officeDocument/2006/relationships/image" Target="../media/image103.png"/><Relationship Id="rId14" Type="http://schemas.openxmlformats.org/officeDocument/2006/relationships/image" Target="../media/image96.png"/></Relationships>
</file>

<file path=ppt/slides/_rels/slide1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3.png"/><Relationship Id="rId3" Type="http://schemas.openxmlformats.org/officeDocument/2006/relationships/image" Target="../media/image90.png"/><Relationship Id="rId7" Type="http://schemas.openxmlformats.org/officeDocument/2006/relationships/image" Target="../media/image88.png"/><Relationship Id="rId12" Type="http://schemas.openxmlformats.org/officeDocument/2006/relationships/image" Target="../media/image84.png"/><Relationship Id="rId2" Type="http://schemas.openxmlformats.org/officeDocument/2006/relationships/image" Target="../media/image89.png"/><Relationship Id="rId16"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8.png"/><Relationship Id="rId11" Type="http://schemas.openxmlformats.org/officeDocument/2006/relationships/image" Target="../media/image79.png"/><Relationship Id="rId5" Type="http://schemas.openxmlformats.org/officeDocument/2006/relationships/image" Target="../media/image82.png"/><Relationship Id="rId15" Type="http://schemas.openxmlformats.org/officeDocument/2006/relationships/image" Target="../media/image110.png"/><Relationship Id="rId10" Type="http://schemas.microsoft.com/office/2007/relationships/hdphoto" Target="../media/hdphoto5.wdp"/><Relationship Id="rId4" Type="http://schemas.openxmlformats.org/officeDocument/2006/relationships/image" Target="../media/image75.png"/><Relationship Id="rId9" Type="http://schemas.openxmlformats.org/officeDocument/2006/relationships/image" Target="../media/image78.png"/><Relationship Id="rId14" Type="http://schemas.openxmlformats.org/officeDocument/2006/relationships/image" Target="../media/image1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slides/_rels/slide24.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9.emf"/></Relationships>
</file>

<file path=ppt/slides/_rels/slide36.xml.rels><?xml version="1.0" encoding="UTF-8" standalone="yes"?>
<Relationships xmlns="http://schemas.openxmlformats.org/package/2006/relationships"><Relationship Id="rId8" Type="http://schemas.openxmlformats.org/officeDocument/2006/relationships/hyperlink" Target="http://aka.ms/biztalkblog" TargetMode="External"/><Relationship Id="rId3" Type="http://schemas.openxmlformats.org/officeDocument/2006/relationships/hyperlink" Target="https://msdn.microsoft.com/biztalk" TargetMode="External"/><Relationship Id="rId7" Type="http://schemas.openxmlformats.org/officeDocument/2006/relationships/hyperlink" Target="http://aka.ms/logicappsblog"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aka.ms/logicapps-docs" TargetMode="External"/><Relationship Id="rId11" Type="http://schemas.openxmlformats.org/officeDocument/2006/relationships/hyperlink" Target="http://twitter.com/azureapimgmt" TargetMode="External"/><Relationship Id="rId5" Type="http://schemas.openxmlformats.org/officeDocument/2006/relationships/hyperlink" Target="http://aka.ms/logicapps-wish" TargetMode="External"/><Relationship Id="rId10" Type="http://schemas.openxmlformats.org/officeDocument/2006/relationships/hyperlink" Target="mailto:biztalkintegration@microsoft.com" TargetMode="External"/><Relationship Id="rId4" Type="http://schemas.openxmlformats.org/officeDocument/2006/relationships/hyperlink" Target="http://aka.ms/logicapps-try" TargetMode="External"/><Relationship Id="rId9" Type="http://schemas.openxmlformats.org/officeDocument/2006/relationships/hyperlink" Target="http://aka.ms/logicappsliv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 Id="rId5" Type="http://schemas.openxmlformats.org/officeDocument/2006/relationships/image" Target="../media/image133.jpeg"/><Relationship Id="rId4" Type="http://schemas.openxmlformats.org/officeDocument/2006/relationships/image" Target="../media/image1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www2.deloitte.com/content/dam/Deloitte/us/Documents/financial-services/us-fsi-api-economy.pdf" TargetMode="External"/><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8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52.png"/><Relationship Id="rId21" Type="http://schemas.openxmlformats.org/officeDocument/2006/relationships/image" Target="../media/image66.png"/><Relationship Id="rId7" Type="http://schemas.microsoft.com/office/2007/relationships/hdphoto" Target="../media/hdphoto1.wdp"/><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notesSlide" Target="../notesSlides/notesSlide6.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167.xml"/><Relationship Id="rId6" Type="http://schemas.openxmlformats.org/officeDocument/2006/relationships/image" Target="../media/image54.png"/><Relationship Id="rId11" Type="http://schemas.microsoft.com/office/2007/relationships/hdphoto" Target="../media/hdphoto3.wdp"/><Relationship Id="rId24" Type="http://schemas.openxmlformats.org/officeDocument/2006/relationships/image" Target="../media/image69.png"/><Relationship Id="rId5" Type="http://schemas.openxmlformats.org/officeDocument/2006/relationships/image" Target="../media/image9.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6.png"/><Relationship Id="rId19" Type="http://schemas.openxmlformats.org/officeDocument/2006/relationships/image" Target="../media/image64.png"/><Relationship Id="rId4" Type="http://schemas.openxmlformats.org/officeDocument/2006/relationships/image" Target="../media/image53.png"/><Relationship Id="rId9" Type="http://schemas.microsoft.com/office/2007/relationships/hdphoto" Target="../media/hdphoto2.wdp"/><Relationship Id="rId14" Type="http://schemas.openxmlformats.org/officeDocument/2006/relationships/image" Target="../media/image59.png"/><Relationship Id="rId22"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977662" cy="1793090"/>
          </a:xfrm>
        </p:spPr>
        <p:txBody>
          <a:bodyPr/>
          <a:lstStyle/>
          <a:p>
            <a:r>
              <a:rPr lang="en-US" dirty="0" smtClean="0"/>
              <a:t>Microsoft Hybrid Integration Platform</a:t>
            </a:r>
            <a:br>
              <a:rPr lang="en-US" dirty="0" smtClean="0"/>
            </a:br>
            <a:r>
              <a:rPr lang="en-US" dirty="0" smtClean="0"/>
              <a:t>Enterprise </a:t>
            </a:r>
            <a:r>
              <a:rPr lang="en-US" dirty="0"/>
              <a:t>Integration</a:t>
            </a:r>
          </a:p>
        </p:txBody>
      </p:sp>
      <p:sp>
        <p:nvSpPr>
          <p:cNvPr id="3" name="Subtitle 2"/>
          <p:cNvSpPr>
            <a:spLocks noGrp="1"/>
          </p:cNvSpPr>
          <p:nvPr>
            <p:ph type="body" sz="quarter" idx="12"/>
          </p:nvPr>
        </p:nvSpPr>
        <p:spPr/>
        <p:txBody>
          <a:bodyPr/>
          <a:lstStyle/>
          <a:p>
            <a:r>
              <a:rPr lang="en-US" dirty="0"/>
              <a:t>Technical data </a:t>
            </a:r>
            <a:r>
              <a:rPr lang="en-US" dirty="0" smtClean="0"/>
              <a:t>deck</a:t>
            </a:r>
          </a:p>
          <a:p>
            <a:endParaRPr lang="en-US" dirty="0"/>
          </a:p>
          <a:p>
            <a:r>
              <a:rPr lang="en-US" dirty="0" smtClean="0"/>
              <a:t>Jon Fancey</a:t>
            </a:r>
          </a:p>
          <a:p>
            <a:r>
              <a:rPr lang="en-US" dirty="0" smtClean="0"/>
              <a:t>Principal Program Manager</a:t>
            </a:r>
            <a:endParaRPr lang="en-US" dirty="0"/>
          </a:p>
        </p:txBody>
      </p:sp>
    </p:spTree>
    <p:extLst>
      <p:ext uri="{BB962C8B-B14F-4D97-AF65-F5344CB8AC3E}">
        <p14:creationId xmlns:p14="http://schemas.microsoft.com/office/powerpoint/2010/main" val="18619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5072876" y="292406"/>
            <a:ext cx="6446968" cy="3139316"/>
          </a:xfrm>
          <a:prstGeom prst="rect">
            <a:avLst/>
          </a:prstGeom>
        </p:spPr>
        <p:txBody>
          <a:bodyPr lIns="179234" tIns="143387" rIns="179234"/>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sz="3137" dirty="0">
                <a:gradFill>
                  <a:gsLst>
                    <a:gs pos="1250">
                      <a:schemeClr val="tx2"/>
                    </a:gs>
                    <a:gs pos="99000">
                      <a:schemeClr val="tx2"/>
                    </a:gs>
                  </a:gsLst>
                  <a:lin ang="5400000" scaled="0"/>
                </a:gradFill>
              </a:rPr>
              <a:t>Cloud APIs and </a:t>
            </a:r>
            <a:br>
              <a:rPr sz="3137" dirty="0">
                <a:gradFill>
                  <a:gsLst>
                    <a:gs pos="1250">
                      <a:schemeClr val="tx2"/>
                    </a:gs>
                    <a:gs pos="99000">
                      <a:schemeClr val="tx2"/>
                    </a:gs>
                  </a:gsLst>
                  <a:lin ang="5400000" scaled="0"/>
                </a:gradFill>
              </a:rPr>
            </a:br>
            <a:r>
              <a:rPr sz="3137" dirty="0">
                <a:gradFill>
                  <a:gsLst>
                    <a:gs pos="1250">
                      <a:schemeClr val="tx2"/>
                    </a:gs>
                    <a:gs pos="99000">
                      <a:schemeClr val="tx2"/>
                    </a:gs>
                  </a:gsLst>
                  <a:lin ang="5400000" scaled="0"/>
                </a:gradFill>
              </a:rPr>
              <a:t>platform functionality</a:t>
            </a:r>
          </a:p>
          <a:p>
            <a:pPr marL="224011" lvl="1" indent="-224011">
              <a:spcBef>
                <a:spcPts val="1174"/>
              </a:spcBef>
            </a:pPr>
            <a:r>
              <a:rPr sz="1961" dirty="0">
                <a:gradFill>
                  <a:gsLst>
                    <a:gs pos="18841">
                      <a:srgbClr val="505050"/>
                    </a:gs>
                    <a:gs pos="64000">
                      <a:srgbClr val="505050"/>
                    </a:gs>
                  </a:gsLst>
                  <a:lin ang="5400000" scaled="0"/>
                </a:gradFill>
              </a:rPr>
              <a:t>Dozens of built-in connectors</a:t>
            </a:r>
          </a:p>
          <a:p>
            <a:pPr marL="224011" lvl="1" indent="-224011">
              <a:spcBef>
                <a:spcPts val="1174"/>
              </a:spcBef>
            </a:pPr>
            <a:r>
              <a:rPr sz="1961" dirty="0">
                <a:gradFill>
                  <a:gsLst>
                    <a:gs pos="18841">
                      <a:srgbClr val="505050"/>
                    </a:gs>
                    <a:gs pos="64000">
                      <a:srgbClr val="505050"/>
                    </a:gs>
                  </a:gsLst>
                  <a:lin ang="5400000" scaled="0"/>
                </a:gradFill>
              </a:rPr>
              <a:t>Hosted and managed within the platform</a:t>
            </a:r>
          </a:p>
          <a:p>
            <a:pPr marL="224011" lvl="1" indent="-224011">
              <a:spcBef>
                <a:spcPts val="1174"/>
              </a:spcBef>
            </a:pPr>
            <a:r>
              <a:rPr sz="1961" dirty="0">
                <a:gradFill>
                  <a:gsLst>
                    <a:gs pos="18841">
                      <a:srgbClr val="505050"/>
                    </a:gs>
                    <a:gs pos="64000">
                      <a:srgbClr val="505050"/>
                    </a:gs>
                  </a:gsLst>
                  <a:lin ang="5400000" scaled="0"/>
                </a:gradFill>
              </a:rPr>
              <a:t>Scales to meet your needs </a:t>
            </a:r>
          </a:p>
          <a:p>
            <a:pPr marL="224011" lvl="1" indent="-224011">
              <a:spcBef>
                <a:spcPts val="1174"/>
              </a:spcBef>
            </a:pPr>
            <a:r>
              <a:rPr sz="1961" dirty="0">
                <a:gradFill>
                  <a:gsLst>
                    <a:gs pos="18841">
                      <a:srgbClr val="505050"/>
                    </a:gs>
                    <a:gs pos="64000">
                      <a:srgbClr val="505050"/>
                    </a:gs>
                  </a:gsLst>
                  <a:lin ang="5400000" scaled="0"/>
                </a:gradFill>
              </a:rPr>
              <a:t>First class designer experience</a:t>
            </a:r>
          </a:p>
          <a:p>
            <a:pPr marL="224011" lvl="1" indent="-224011">
              <a:spcBef>
                <a:spcPts val="1174"/>
              </a:spcBef>
            </a:pPr>
            <a:r>
              <a:rPr sz="1961" dirty="0">
                <a:gradFill>
                  <a:gsLst>
                    <a:gs pos="18841">
                      <a:srgbClr val="505050"/>
                    </a:gs>
                    <a:gs pos="64000">
                      <a:srgbClr val="505050"/>
                    </a:gs>
                  </a:gsLst>
                  <a:lin ang="5400000" scaled="0"/>
                </a:gradFill>
              </a:rPr>
              <a:t>Rapid development</a:t>
            </a:r>
          </a:p>
        </p:txBody>
      </p:sp>
      <p:sp>
        <p:nvSpPr>
          <p:cNvPr id="12" name="Text Placeholder 2"/>
          <p:cNvSpPr txBox="1">
            <a:spLocks/>
          </p:cNvSpPr>
          <p:nvPr/>
        </p:nvSpPr>
        <p:spPr>
          <a:xfrm>
            <a:off x="5072878" y="3727723"/>
            <a:ext cx="5898953" cy="2371492"/>
          </a:xfrm>
          <a:prstGeom prst="rect">
            <a:avLst/>
          </a:prstGeom>
        </p:spPr>
        <p:txBody>
          <a:bodyPr vert="horz" wrap="square" lIns="179234" tIns="143387" rIns="179234" bIns="89604"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spcBef>
                <a:spcPct val="20000"/>
              </a:spcBef>
              <a:buClrTx/>
              <a:buNone/>
            </a:pPr>
            <a:r>
              <a:rPr lang="en-US" sz="3137" dirty="0">
                <a:gradFill>
                  <a:gsLst>
                    <a:gs pos="1250">
                      <a:schemeClr val="tx2"/>
                    </a:gs>
                    <a:gs pos="99000">
                      <a:schemeClr val="tx2"/>
                    </a:gs>
                  </a:gsLst>
                  <a:lin ang="5400000" scaled="0"/>
                </a:gradFill>
              </a:rPr>
              <a:t>API connections</a:t>
            </a:r>
          </a:p>
          <a:p>
            <a:pPr marL="224011" lvl="1" indent="-224011" defTabSz="896009">
              <a:spcBef>
                <a:spcPts val="1174"/>
              </a:spcBef>
            </a:pPr>
            <a:r>
              <a:rPr sz="1961" dirty="0">
                <a:gradFill>
                  <a:gsLst>
                    <a:gs pos="18841">
                      <a:srgbClr val="505050"/>
                    </a:gs>
                    <a:gs pos="64000">
                      <a:srgbClr val="505050"/>
                    </a:gs>
                  </a:gsLst>
                  <a:lin ang="5400000" scaled="0"/>
                </a:gradFill>
              </a:rPr>
              <a:t>Authenticate once and reuse</a:t>
            </a:r>
          </a:p>
          <a:p>
            <a:pPr marL="224011" lvl="1" indent="-224011" defTabSz="896009">
              <a:spcBef>
                <a:spcPts val="1174"/>
              </a:spcBef>
            </a:pPr>
            <a:r>
              <a:rPr sz="1961" dirty="0">
                <a:gradFill>
                  <a:gsLst>
                    <a:gs pos="18841">
                      <a:srgbClr val="505050"/>
                    </a:gs>
                    <a:gs pos="64000">
                      <a:srgbClr val="505050"/>
                    </a:gs>
                  </a:gsLst>
                  <a:lin ang="5400000" scaled="0"/>
                </a:gradFill>
              </a:rPr>
              <a:t>Differentiate connection configuration</a:t>
            </a:r>
          </a:p>
          <a:p>
            <a:pPr marL="224011" lvl="1" indent="-224011" defTabSz="896009">
              <a:spcBef>
                <a:spcPts val="1174"/>
              </a:spcBef>
            </a:pPr>
            <a:r>
              <a:rPr sz="1961" dirty="0">
                <a:gradFill>
                  <a:gsLst>
                    <a:gs pos="18841">
                      <a:srgbClr val="505050"/>
                    </a:gs>
                    <a:gs pos="64000">
                      <a:srgbClr val="505050"/>
                    </a:gs>
                  </a:gsLst>
                  <a:lin ang="5400000" scaled="0"/>
                </a:gradFill>
              </a:rPr>
              <a:t>Simple to deploy</a:t>
            </a:r>
          </a:p>
          <a:p>
            <a:pPr marL="224011" lvl="1" indent="-224011" defTabSz="896009">
              <a:spcBef>
                <a:spcPts val="1174"/>
              </a:spcBef>
            </a:pPr>
            <a:r>
              <a:rPr lang="en-US" sz="1961" dirty="0">
                <a:gradFill>
                  <a:gsLst>
                    <a:gs pos="18841">
                      <a:srgbClr val="505050"/>
                    </a:gs>
                    <a:gs pos="64000">
                      <a:srgbClr val="505050"/>
                    </a:gs>
                  </a:gsLst>
                  <a:lin ang="5400000" scaled="0"/>
                </a:gradFill>
              </a:rPr>
              <a:t>Portal experience for managing API Connections</a:t>
            </a:r>
            <a:endParaRPr sz="1961" dirty="0">
              <a:gradFill>
                <a:gsLst>
                  <a:gs pos="18841">
                    <a:srgbClr val="505050"/>
                  </a:gs>
                  <a:gs pos="64000">
                    <a:srgbClr val="505050"/>
                  </a:gs>
                </a:gsLst>
                <a:lin ang="5400000" scaled="0"/>
              </a:gradFill>
            </a:endParaRPr>
          </a:p>
        </p:txBody>
      </p:sp>
      <p:sp>
        <p:nvSpPr>
          <p:cNvPr id="2" name="Title 1"/>
          <p:cNvSpPr>
            <a:spLocks noGrp="1"/>
          </p:cNvSpPr>
          <p:nvPr>
            <p:ph type="title"/>
          </p:nvPr>
        </p:nvSpPr>
        <p:spPr/>
        <p:txBody>
          <a:bodyPr/>
          <a:lstStyle/>
          <a:p>
            <a:r>
              <a:rPr lang="en-US" dirty="0"/>
              <a:t>Managed connectors</a:t>
            </a:r>
            <a:br>
              <a:rPr lang="en-US" dirty="0"/>
            </a:br>
            <a:endParaRPr lang="en-US" dirty="0"/>
          </a:p>
        </p:txBody>
      </p:sp>
      <p:pic>
        <p:nvPicPr>
          <p:cNvPr id="13" name="Picture 12"/>
          <p:cNvPicPr>
            <a:picLocks noChangeAspect="1"/>
          </p:cNvPicPr>
          <p:nvPr/>
        </p:nvPicPr>
        <p:blipFill>
          <a:blip r:embed="rId3"/>
          <a:stretch>
            <a:fillRect/>
          </a:stretch>
        </p:blipFill>
        <p:spPr>
          <a:xfrm>
            <a:off x="586358" y="2575399"/>
            <a:ext cx="3472745" cy="3462764"/>
          </a:xfrm>
          <a:prstGeom prst="rect">
            <a:avLst/>
          </a:prstGeom>
        </p:spPr>
      </p:pic>
      <p:grpSp>
        <p:nvGrpSpPr>
          <p:cNvPr id="6" name="Group 5"/>
          <p:cNvGrpSpPr/>
          <p:nvPr/>
        </p:nvGrpSpPr>
        <p:grpSpPr>
          <a:xfrm>
            <a:off x="1289302" y="3236269"/>
            <a:ext cx="2103274" cy="2031685"/>
            <a:chOff x="4955432" y="2841876"/>
            <a:chExt cx="2513616" cy="2513616"/>
          </a:xfrm>
        </p:grpSpPr>
        <p:pic>
          <p:nvPicPr>
            <p:cNvPr id="7" name="Picture 6"/>
            <p:cNvPicPr>
              <a:picLocks noChangeAspect="1"/>
            </p:cNvPicPr>
            <p:nvPr/>
          </p:nvPicPr>
          <p:blipFill>
            <a:blip r:embed="rId4"/>
            <a:stretch>
              <a:fillRect/>
            </a:stretch>
          </p:blipFill>
          <p:spPr>
            <a:xfrm>
              <a:off x="4955432" y="2841876"/>
              <a:ext cx="2513616" cy="2513616"/>
            </a:xfrm>
            <a:prstGeom prst="rect">
              <a:avLst/>
            </a:prstGeom>
          </p:spPr>
        </p:pic>
        <p:pic>
          <p:nvPicPr>
            <p:cNvPr id="9" name="Picture 8"/>
            <p:cNvPicPr>
              <a:picLocks noChangeAspect="1"/>
            </p:cNvPicPr>
            <p:nvPr/>
          </p:nvPicPr>
          <p:blipFill>
            <a:blip r:embed="rId5"/>
            <a:stretch>
              <a:fillRect/>
            </a:stretch>
          </p:blipFill>
          <p:spPr>
            <a:xfrm>
              <a:off x="5553506" y="3693499"/>
              <a:ext cx="716688" cy="716688"/>
            </a:xfrm>
            <a:prstGeom prst="rect">
              <a:avLst/>
            </a:prstGeom>
          </p:spPr>
        </p:pic>
      </p:grpSp>
    </p:spTree>
    <p:extLst>
      <p:ext uri="{BB962C8B-B14F-4D97-AF65-F5344CB8AC3E}">
        <p14:creationId xmlns:p14="http://schemas.microsoft.com/office/powerpoint/2010/main" val="33363306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750"/>
                                  </p:stCondLst>
                                  <p:childTnLst>
                                    <p:animMotion origin="layout" path="M 1.73602E-6 4.72084E-6 L 1.73602E-6 0.0665 " pathEditMode="relative" rAng="0" ptsTypes="AA">
                                      <p:cBhvr>
                                        <p:cTn id="9" dur="700" spd="-100000" fill="hold"/>
                                        <p:tgtEl>
                                          <p:spTgt spid="8"/>
                                        </p:tgtEl>
                                        <p:attrNameLst>
                                          <p:attrName>ppt_x</p:attrName>
                                          <p:attrName>ppt_y</p:attrName>
                                        </p:attrNameLst>
                                      </p:cBhvr>
                                      <p:rCtr x="0" y="3314"/>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4552E-6 -8.71539E-7 L -1.4552E-6 0.0665 " pathEditMode="relative" rAng="0" ptsTypes="AA">
                                      <p:cBhvr>
                                        <p:cTn id="16" dur="700" spd="-100000" fill="hold"/>
                                        <p:tgtEl>
                                          <p:spTgt spid="12"/>
                                        </p:tgtEl>
                                        <p:attrNameLst>
                                          <p:attrName>ppt_x</p:attrName>
                                          <p:attrName>ppt_y</p:attrName>
                                        </p:attrNameLst>
                                      </p:cBhvr>
                                      <p:rCtr x="0" y="33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016107" y="272016"/>
            <a:ext cx="2089124" cy="1981564"/>
            <a:chOff x="274639" y="4613736"/>
            <a:chExt cx="2132223" cy="2022446"/>
          </a:xfrm>
        </p:grpSpPr>
        <p:sp>
          <p:nvSpPr>
            <p:cNvPr id="11" name="Rectangle 10"/>
            <p:cNvSpPr/>
            <p:nvPr/>
          </p:nvSpPr>
          <p:spPr>
            <a:xfrm>
              <a:off x="274639" y="4933237"/>
              <a:ext cx="2132223" cy="1702945"/>
            </a:xfrm>
            <a:prstGeom prst="rect">
              <a:avLst/>
            </a:prstGeom>
          </p:spPr>
          <p:txBody>
            <a:bodyPr wrap="square" lIns="179183" tIns="89592" bIns="89592">
              <a:spAutoFit/>
            </a:bodyPr>
            <a:lstStyle/>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HTTP, HTTPS</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HTTP </a:t>
              </a:r>
              <a:r>
                <a:rPr lang="en-US" sz="1000" kern="0" err="1">
                  <a:gradFill>
                    <a:gsLst>
                      <a:gs pos="10145">
                        <a:srgbClr val="505050"/>
                      </a:gs>
                      <a:gs pos="30000">
                        <a:srgbClr val="505050"/>
                      </a:gs>
                    </a:gsLst>
                    <a:lin ang="5400000" scaled="0"/>
                  </a:gradFill>
                </a:rPr>
                <a:t>Webhook</a:t>
              </a:r>
              <a:r>
                <a:rPr lang="en-US" sz="1000" kern="0">
                  <a:gradFill>
                    <a:gsLst>
                      <a:gs pos="10145">
                        <a:srgbClr val="505050"/>
                      </a:gs>
                      <a:gs pos="30000">
                        <a:srgbClr val="505050"/>
                      </a:gs>
                    </a:gsLst>
                    <a:lin ang="5400000" scaled="0"/>
                  </a:gradFill>
                </a:rPr>
                <a:t> </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FTP, SFTP</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SMTP</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RSS</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Compose, Query, Parse JSON</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Wait</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Terminate</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Workflow</a:t>
              </a:r>
            </a:p>
          </p:txBody>
        </p:sp>
        <p:sp>
          <p:nvSpPr>
            <p:cNvPr id="13" name="Rectangle 12"/>
            <p:cNvSpPr/>
            <p:nvPr/>
          </p:nvSpPr>
          <p:spPr>
            <a:xfrm>
              <a:off x="274639" y="4613736"/>
              <a:ext cx="2103322" cy="439202"/>
            </a:xfrm>
            <a:prstGeom prst="rect">
              <a:avLst/>
            </a:prstGeom>
          </p:spPr>
          <p:txBody>
            <a:bodyPr wrap="none" lIns="179183" tIns="89592" rIns="179183" bIns="89592">
              <a:spAutoFit/>
            </a:bodyPr>
            <a:lstStyle/>
            <a:p>
              <a:pPr defTabSz="913604">
                <a:lnSpc>
                  <a:spcPct val="90000"/>
                </a:lnSpc>
              </a:pPr>
              <a:r>
                <a:rPr lang="en-US" sz="1766" kern="0">
                  <a:solidFill>
                    <a:srgbClr val="7030A0"/>
                  </a:solidFill>
                </a:rPr>
                <a:t>Protocols/Native</a:t>
              </a:r>
            </a:p>
          </p:txBody>
        </p:sp>
      </p:grpSp>
      <p:grpSp>
        <p:nvGrpSpPr>
          <p:cNvPr id="6" name="Group 5"/>
          <p:cNvGrpSpPr/>
          <p:nvPr/>
        </p:nvGrpSpPr>
        <p:grpSpPr>
          <a:xfrm>
            <a:off x="10012082" y="2361680"/>
            <a:ext cx="2610941" cy="1968739"/>
            <a:chOff x="2557958" y="4613736"/>
            <a:chExt cx="2664809" cy="2009359"/>
          </a:xfrm>
        </p:grpSpPr>
        <p:sp>
          <p:nvSpPr>
            <p:cNvPr id="16" name="Rectangle 15"/>
            <p:cNvSpPr/>
            <p:nvPr/>
          </p:nvSpPr>
          <p:spPr>
            <a:xfrm>
              <a:off x="2557958" y="4933237"/>
              <a:ext cx="2122361" cy="1689858"/>
            </a:xfrm>
            <a:prstGeom prst="rect">
              <a:avLst/>
            </a:prstGeom>
          </p:spPr>
          <p:txBody>
            <a:bodyPr wrap="square" lIns="179183" tIns="89592" bIns="89592">
              <a:spAutoFit/>
            </a:bodyPr>
            <a:lstStyle/>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XML Validation</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Transform XML (+Mapper)</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Flat File Encode</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Flat File Decode</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X12</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EDIFACT</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AS2</a:t>
              </a:r>
            </a:p>
            <a:p>
              <a:pPr marL="169520" indent="-169520" defTabSz="913604">
                <a:spcAft>
                  <a:spcPts val="147"/>
                </a:spcAft>
                <a:buFont typeface="Arial" panose="020B0604020202020204" pitchFamily="34" charset="0"/>
                <a:buChar char="•"/>
              </a:pPr>
              <a:r>
                <a:rPr lang="en-US" sz="1000" kern="0">
                  <a:gradFill>
                    <a:gsLst>
                      <a:gs pos="10145">
                        <a:srgbClr val="505050"/>
                      </a:gs>
                      <a:gs pos="30000">
                        <a:srgbClr val="505050"/>
                      </a:gs>
                    </a:gsLst>
                    <a:lin ang="5400000" scaled="0"/>
                  </a:gradFill>
                </a:rPr>
                <a:t>Integration Account Artifact Lookup</a:t>
              </a:r>
            </a:p>
          </p:txBody>
        </p:sp>
        <p:sp>
          <p:nvSpPr>
            <p:cNvPr id="17" name="Rectangle 16"/>
            <p:cNvSpPr/>
            <p:nvPr/>
          </p:nvSpPr>
          <p:spPr>
            <a:xfrm>
              <a:off x="2563000" y="4613736"/>
              <a:ext cx="2659767" cy="439203"/>
            </a:xfrm>
            <a:prstGeom prst="rect">
              <a:avLst/>
            </a:prstGeom>
          </p:spPr>
          <p:txBody>
            <a:bodyPr wrap="square" lIns="179183" tIns="89592" rIns="179183" bIns="89592">
              <a:spAutoFit/>
            </a:bodyPr>
            <a:lstStyle/>
            <a:p>
              <a:pPr defTabSz="913604">
                <a:lnSpc>
                  <a:spcPct val="90000"/>
                </a:lnSpc>
              </a:pPr>
              <a:r>
                <a:rPr lang="en-US" sz="1766" kern="0">
                  <a:solidFill>
                    <a:srgbClr val="7030A0"/>
                  </a:solidFill>
                </a:rPr>
                <a:t>XML &amp; EDI</a:t>
              </a:r>
            </a:p>
          </p:txBody>
        </p:sp>
      </p:grpSp>
      <p:grpSp>
        <p:nvGrpSpPr>
          <p:cNvPr id="7" name="Group 6"/>
          <p:cNvGrpSpPr/>
          <p:nvPr/>
        </p:nvGrpSpPr>
        <p:grpSpPr>
          <a:xfrm>
            <a:off x="10012082" y="4364940"/>
            <a:ext cx="1814019" cy="2111626"/>
            <a:chOff x="4870166" y="4613736"/>
            <a:chExt cx="1851442" cy="2155186"/>
          </a:xfrm>
        </p:grpSpPr>
        <p:sp>
          <p:nvSpPr>
            <p:cNvPr id="18" name="Rectangle 17"/>
            <p:cNvSpPr/>
            <p:nvPr/>
          </p:nvSpPr>
          <p:spPr>
            <a:xfrm>
              <a:off x="4983816" y="4613736"/>
              <a:ext cx="1067835" cy="439201"/>
            </a:xfrm>
            <a:prstGeom prst="rect">
              <a:avLst/>
            </a:prstGeom>
          </p:spPr>
          <p:txBody>
            <a:bodyPr wrap="none" lIns="179183" tIns="89592" rIns="179183" bIns="89592">
              <a:spAutoFit/>
            </a:bodyPr>
            <a:lstStyle/>
            <a:p>
              <a:pPr defTabSz="913604">
                <a:lnSpc>
                  <a:spcPct val="90000"/>
                </a:lnSpc>
              </a:pPr>
              <a:r>
                <a:rPr lang="en-US" sz="1766" kern="0">
                  <a:solidFill>
                    <a:srgbClr val="7030A0"/>
                  </a:solidFill>
                </a:rPr>
                <a:t>Hybrid</a:t>
              </a:r>
            </a:p>
          </p:txBody>
        </p:sp>
        <p:sp>
          <p:nvSpPr>
            <p:cNvPr id="19" name="TextBox 18"/>
            <p:cNvSpPr txBox="1"/>
            <p:nvPr/>
          </p:nvSpPr>
          <p:spPr>
            <a:xfrm>
              <a:off x="4870166" y="4933237"/>
              <a:ext cx="1851442" cy="1835685"/>
            </a:xfrm>
            <a:prstGeom prst="rect">
              <a:avLst/>
            </a:prstGeom>
          </p:spPr>
          <p:txBody>
            <a:bodyPr wrap="square" lIns="179183" tIns="89592" bIns="89592">
              <a:spAutoFit/>
            </a:bodyPr>
            <a:lstStyle>
              <a:defPPr>
                <a:defRPr lang="en-US"/>
              </a:defPPr>
              <a:lvl1pPr marL="173038" indent="-173038" defTabSz="932563">
                <a:spcAft>
                  <a:spcPts val="150"/>
                </a:spcAft>
                <a:buFont typeface="Arial" panose="020B0604020202020204" pitchFamily="34" charset="0"/>
                <a:buChar char="•"/>
                <a:defRPr sz="1400">
                  <a:gradFill>
                    <a:gsLst>
                      <a:gs pos="10145">
                        <a:schemeClr val="tx1"/>
                      </a:gs>
                      <a:gs pos="30000">
                        <a:schemeClr val="tx1"/>
                      </a:gs>
                    </a:gsLst>
                    <a:lin ang="5400000" scaled="0"/>
                  </a:gradFill>
                </a:defRPr>
              </a:lvl1pPr>
            </a:lstStyle>
            <a:p>
              <a:pPr marL="173004" indent="-173004" defTabSz="932384"/>
              <a:r>
                <a:rPr lang="en-US" sz="1000" kern="0">
                  <a:gradFill>
                    <a:gsLst>
                      <a:gs pos="10145">
                        <a:srgbClr val="505050"/>
                      </a:gs>
                      <a:gs pos="30000">
                        <a:srgbClr val="505050"/>
                      </a:gs>
                    </a:gsLst>
                    <a:lin ang="5400000" scaled="0"/>
                  </a:gradFill>
                </a:rPr>
                <a:t>BizTalk Server</a:t>
              </a:r>
            </a:p>
            <a:p>
              <a:pPr marL="173004" indent="-173004" defTabSz="932384"/>
              <a:r>
                <a:rPr lang="en-US" sz="1000" kern="0">
                  <a:gradFill>
                    <a:gsLst>
                      <a:gs pos="10145">
                        <a:srgbClr val="505050"/>
                      </a:gs>
                      <a:gs pos="30000">
                        <a:srgbClr val="505050"/>
                      </a:gs>
                    </a:gsLst>
                    <a:lin ang="5400000" scaled="0"/>
                  </a:gradFill>
                </a:rPr>
                <a:t>File System</a:t>
              </a:r>
            </a:p>
            <a:p>
              <a:pPr marL="173004" indent="-173004" defTabSz="932384"/>
              <a:r>
                <a:rPr lang="en-US" sz="1000" kern="0">
                  <a:gradFill>
                    <a:gsLst>
                      <a:gs pos="10145">
                        <a:srgbClr val="505050"/>
                      </a:gs>
                      <a:gs pos="30000">
                        <a:srgbClr val="505050"/>
                      </a:gs>
                    </a:gsLst>
                    <a:lin ang="5400000" scaled="0"/>
                  </a:gradFill>
                </a:rPr>
                <a:t>IBM DB2</a:t>
              </a:r>
            </a:p>
            <a:p>
              <a:pPr marL="173004" indent="-173004" defTabSz="932384"/>
              <a:r>
                <a:rPr lang="en-US" sz="1000" kern="0">
                  <a:gradFill>
                    <a:gsLst>
                      <a:gs pos="10145">
                        <a:srgbClr val="505050"/>
                      </a:gs>
                      <a:gs pos="30000">
                        <a:srgbClr val="505050"/>
                      </a:gs>
                    </a:gsLst>
                    <a:lin ang="5400000" scaled="0"/>
                  </a:gradFill>
                </a:rPr>
                <a:t>Informix</a:t>
              </a:r>
            </a:p>
            <a:p>
              <a:pPr marL="173004" indent="-173004" defTabSz="932384"/>
              <a:r>
                <a:rPr lang="en-US" sz="1000" kern="0">
                  <a:gradFill>
                    <a:gsLst>
                      <a:gs pos="10145">
                        <a:srgbClr val="505050"/>
                      </a:gs>
                      <a:gs pos="30000">
                        <a:srgbClr val="505050"/>
                      </a:gs>
                    </a:gsLst>
                    <a:lin ang="5400000" scaled="0"/>
                  </a:gradFill>
                </a:rPr>
                <a:t>SharePoint Server</a:t>
              </a:r>
            </a:p>
            <a:p>
              <a:pPr marL="173004" indent="-173004" defTabSz="932384"/>
              <a:r>
                <a:rPr lang="en-US" sz="1000" kern="0">
                  <a:gradFill>
                    <a:gsLst>
                      <a:gs pos="10145">
                        <a:srgbClr val="505050"/>
                      </a:gs>
                      <a:gs pos="30000">
                        <a:srgbClr val="505050"/>
                      </a:gs>
                    </a:gsLst>
                    <a:lin ang="5400000" scaled="0"/>
                  </a:gradFill>
                </a:rPr>
                <a:t>SQL Server</a:t>
              </a:r>
            </a:p>
            <a:p>
              <a:pPr marL="173004" indent="-173004" defTabSz="932384"/>
              <a:r>
                <a:rPr lang="en-US" sz="1000" kern="0">
                  <a:gradFill>
                    <a:gsLst>
                      <a:gs pos="10145">
                        <a:srgbClr val="505050"/>
                      </a:gs>
                      <a:gs pos="30000">
                        <a:srgbClr val="505050"/>
                      </a:gs>
                    </a:gsLst>
                    <a:lin ang="5400000" scaled="0"/>
                  </a:gradFill>
                </a:rPr>
                <a:t>SAP</a:t>
              </a:r>
            </a:p>
            <a:p>
              <a:pPr marL="173004" indent="-173004" defTabSz="932384"/>
              <a:r>
                <a:rPr lang="en-US" sz="1000" kern="0" err="1">
                  <a:gradFill>
                    <a:gsLst>
                      <a:gs pos="10145">
                        <a:srgbClr val="505050"/>
                      </a:gs>
                      <a:gs pos="30000">
                        <a:srgbClr val="505050"/>
                      </a:gs>
                    </a:gsLst>
                    <a:lin ang="5400000" scaled="0"/>
                  </a:gradFill>
                </a:rPr>
                <a:t>Websphere</a:t>
              </a:r>
              <a:r>
                <a:rPr lang="en-US" sz="1000" kern="0">
                  <a:gradFill>
                    <a:gsLst>
                      <a:gs pos="10145">
                        <a:srgbClr val="505050"/>
                      </a:gs>
                      <a:gs pos="30000">
                        <a:srgbClr val="505050"/>
                      </a:gs>
                    </a:gsLst>
                    <a:lin ang="5400000" scaled="0"/>
                  </a:gradFill>
                </a:rPr>
                <a:t> MQ</a:t>
              </a:r>
            </a:p>
            <a:p>
              <a:pPr marL="0" indent="0" defTabSz="932384">
                <a:buNone/>
              </a:pPr>
              <a:endParaRPr lang="en-US" sz="1000" kern="0">
                <a:gradFill>
                  <a:gsLst>
                    <a:gs pos="10145">
                      <a:srgbClr val="505050"/>
                    </a:gs>
                    <a:gs pos="30000">
                      <a:srgbClr val="505050"/>
                    </a:gs>
                  </a:gsLst>
                  <a:lin ang="5400000" scaled="0"/>
                </a:gradFill>
              </a:endParaRPr>
            </a:p>
          </p:txBody>
        </p:sp>
      </p:grpSp>
      <p:pic>
        <p:nvPicPr>
          <p:cNvPr id="20" name="Picture 19"/>
          <p:cNvPicPr>
            <a:picLocks noChangeAspect="1"/>
          </p:cNvPicPr>
          <p:nvPr/>
        </p:nvPicPr>
        <p:blipFill>
          <a:blip r:embed="rId3"/>
          <a:stretch>
            <a:fillRect/>
          </a:stretch>
        </p:blipFill>
        <p:spPr>
          <a:xfrm>
            <a:off x="587924" y="2575643"/>
            <a:ext cx="3471761" cy="3461782"/>
          </a:xfrm>
          <a:prstGeom prst="rect">
            <a:avLst/>
          </a:prstGeom>
        </p:spPr>
      </p:pic>
      <p:sp>
        <p:nvSpPr>
          <p:cNvPr id="21" name="Title 1"/>
          <p:cNvSpPr>
            <a:spLocks noGrp="1"/>
          </p:cNvSpPr>
          <p:nvPr>
            <p:ph type="title"/>
          </p:nvPr>
        </p:nvSpPr>
        <p:spPr>
          <a:xfrm>
            <a:off x="269241" y="289957"/>
            <a:ext cx="3790444" cy="899537"/>
          </a:xfrm>
        </p:spPr>
        <p:txBody>
          <a:bodyPr/>
          <a:lstStyle/>
          <a:p>
            <a:r>
              <a:rPr lang="en-US"/>
              <a:t>Spectrum of connectors</a:t>
            </a:r>
          </a:p>
        </p:txBody>
      </p:sp>
      <p:grpSp>
        <p:nvGrpSpPr>
          <p:cNvPr id="69" name="Group 68"/>
          <p:cNvGrpSpPr/>
          <p:nvPr/>
        </p:nvGrpSpPr>
        <p:grpSpPr>
          <a:xfrm>
            <a:off x="1290667" y="3236326"/>
            <a:ext cx="2102677" cy="2031109"/>
            <a:chOff x="4955432" y="2841876"/>
            <a:chExt cx="2513616" cy="2513616"/>
          </a:xfrm>
        </p:grpSpPr>
        <p:pic>
          <p:nvPicPr>
            <p:cNvPr id="70" name="Picture 69"/>
            <p:cNvPicPr>
              <a:picLocks noChangeAspect="1"/>
            </p:cNvPicPr>
            <p:nvPr/>
          </p:nvPicPr>
          <p:blipFill>
            <a:blip r:embed="rId4"/>
            <a:stretch>
              <a:fillRect/>
            </a:stretch>
          </p:blipFill>
          <p:spPr>
            <a:xfrm>
              <a:off x="4955432" y="2841876"/>
              <a:ext cx="2513616" cy="2513616"/>
            </a:xfrm>
            <a:prstGeom prst="rect">
              <a:avLst/>
            </a:prstGeom>
          </p:spPr>
        </p:pic>
        <p:pic>
          <p:nvPicPr>
            <p:cNvPr id="71" name="Picture 70"/>
            <p:cNvPicPr>
              <a:picLocks noChangeAspect="1"/>
            </p:cNvPicPr>
            <p:nvPr/>
          </p:nvPicPr>
          <p:blipFill>
            <a:blip r:embed="rId5"/>
            <a:stretch>
              <a:fillRect/>
            </a:stretch>
          </p:blipFill>
          <p:spPr>
            <a:xfrm>
              <a:off x="5553506" y="3693499"/>
              <a:ext cx="716688" cy="716688"/>
            </a:xfrm>
            <a:prstGeom prst="rect">
              <a:avLst/>
            </a:prstGeom>
          </p:spPr>
        </p:pic>
      </p:grpSp>
      <p:grpSp>
        <p:nvGrpSpPr>
          <p:cNvPr id="3" name="Group 2"/>
          <p:cNvGrpSpPr/>
          <p:nvPr/>
        </p:nvGrpSpPr>
        <p:grpSpPr>
          <a:xfrm>
            <a:off x="4290439" y="291293"/>
            <a:ext cx="6362388" cy="5379847"/>
            <a:chOff x="-1065106" y="-40762"/>
            <a:chExt cx="6529420" cy="4146299"/>
          </a:xfrm>
        </p:grpSpPr>
        <p:sp>
          <p:nvSpPr>
            <p:cNvPr id="8" name="Rectangle 7"/>
            <p:cNvSpPr/>
            <p:nvPr/>
          </p:nvSpPr>
          <p:spPr>
            <a:xfrm>
              <a:off x="-999945" y="-40762"/>
              <a:ext cx="864821" cy="331655"/>
            </a:xfrm>
            <a:prstGeom prst="rect">
              <a:avLst/>
            </a:prstGeom>
          </p:spPr>
          <p:txBody>
            <a:bodyPr wrap="none" lIns="179183" tIns="89592" rIns="179183" bIns="89592">
              <a:spAutoFit/>
            </a:bodyPr>
            <a:lstStyle/>
            <a:p>
              <a:pPr defTabSz="913604">
                <a:lnSpc>
                  <a:spcPct val="90000"/>
                </a:lnSpc>
              </a:pPr>
              <a:r>
                <a:rPr lang="en-US" sz="1766" kern="0">
                  <a:solidFill>
                    <a:srgbClr val="7030A0"/>
                  </a:solidFill>
                </a:rPr>
                <a:t>SaaS</a:t>
              </a:r>
            </a:p>
          </p:txBody>
        </p:sp>
        <p:sp>
          <p:nvSpPr>
            <p:cNvPr id="5" name="TextBox 4"/>
            <p:cNvSpPr txBox="1">
              <a:spLocks/>
            </p:cNvSpPr>
            <p:nvPr/>
          </p:nvSpPr>
          <p:spPr>
            <a:xfrm>
              <a:off x="-1065106" y="196135"/>
              <a:ext cx="6529420" cy="3909402"/>
            </a:xfrm>
            <a:prstGeom prst="rect">
              <a:avLst/>
            </a:prstGeom>
            <a:noFill/>
          </p:spPr>
          <p:txBody>
            <a:bodyPr wrap="square" lIns="179158" tIns="143327" rIns="179158" bIns="0" numCol="3" rtlCol="0">
              <a:noAutofit/>
            </a:bodyPr>
            <a:lstStyle/>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appFigures</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Asana</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API Management</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App Services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Automation</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Cognitive Face API</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Cognitive LUIS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Cognitive Text Analytics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Data Lake Store</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Document DB</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Functions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Machine Learning</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Resource Manager</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Service Bus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SQL</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Storage Blob</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Azure Storage Queues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Basecamp</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Bing Search</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BitBucket</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Bitly</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Blogger</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Box</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Buffer</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Campfire</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Chatter</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Common Data Service</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Disqus</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DocuSign</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Dropbox</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Dynamics AX Online</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Dynamics CRM Online</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Dynamics CRM Service Bus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Dynamics Financials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Dynamics Operations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Easy </a:t>
              </a:r>
              <a:r>
                <a:rPr lang="en-US" sz="1000" kern="0" dirty="0" err="1">
                  <a:gradFill>
                    <a:gsLst>
                      <a:gs pos="10145">
                        <a:srgbClr val="505050"/>
                      </a:gs>
                      <a:gs pos="30000">
                        <a:srgbClr val="505050"/>
                      </a:gs>
                    </a:gsLst>
                    <a:lin ang="5400000" scaled="0"/>
                  </a:gradFill>
                </a:rPr>
                <a:t>Redmine</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Eventbrite</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Facebook</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Freshdesk</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GitHub</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Gmail</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Google Calendar</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Google Contacts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Google Drive</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Google Sheets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Google Tasks</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GoTo</a:t>
              </a:r>
              <a:r>
                <a:rPr lang="en-US" sz="1000" kern="0" dirty="0">
                  <a:gradFill>
                    <a:gsLst>
                      <a:gs pos="10145">
                        <a:srgbClr val="505050"/>
                      </a:gs>
                      <a:gs pos="30000">
                        <a:srgbClr val="505050"/>
                      </a:gs>
                    </a:gsLst>
                    <a:lin ang="5400000" scaled="0"/>
                  </a:gradFill>
                </a:rPr>
                <a:t> Meeting</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GoTo</a:t>
              </a:r>
              <a:r>
                <a:rPr lang="en-US" sz="1000" kern="0" dirty="0">
                  <a:gradFill>
                    <a:gsLst>
                      <a:gs pos="10145">
                        <a:srgbClr val="505050"/>
                      </a:gs>
                      <a:gs pos="30000">
                        <a:srgbClr val="505050"/>
                      </a:gs>
                    </a:gsLst>
                    <a:lin ang="5400000" scaled="0"/>
                  </a:gradFill>
                </a:rPr>
                <a:t> Training</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GoTo</a:t>
              </a:r>
              <a:r>
                <a:rPr lang="en-US" sz="1000" kern="0" dirty="0">
                  <a:gradFill>
                    <a:gsLst>
                      <a:gs pos="10145">
                        <a:srgbClr val="505050"/>
                      </a:gs>
                      <a:gs pos="30000">
                        <a:srgbClr val="505050"/>
                      </a:gs>
                    </a:gsLst>
                    <a:lin ang="5400000" scaled="0"/>
                  </a:gradFill>
                </a:rPr>
                <a:t> Webinar</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Harvest</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HelloSign</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Infusionsoft</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JIRA</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Insightly</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Instagram</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Instapaper</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MailChimp</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Mandrill</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Medium</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Microsoft Project Online</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Microsoft Translator</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MSN Weather</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Office 365</a:t>
              </a:r>
            </a:p>
            <a:p>
              <a:pPr marL="169520" indent="-169520" defTabSz="913604">
                <a:spcAft>
                  <a:spcPts val="147"/>
                </a:spcAft>
                <a:buFont typeface="Arial" panose="020B0604020202020204" pitchFamily="34" charset="0"/>
                <a:buChar char="•"/>
              </a:pPr>
              <a:r>
                <a:rPr lang="en-US" altLang="ja-JP" sz="1000" kern="0" dirty="0">
                  <a:gradFill>
                    <a:gsLst>
                      <a:gs pos="10145">
                        <a:srgbClr val="505050"/>
                      </a:gs>
                      <a:gs pos="30000">
                        <a:srgbClr val="505050"/>
                      </a:gs>
                    </a:gsLst>
                    <a:lin ang="5400000" scaled="0"/>
                  </a:gradFill>
                </a:rPr>
                <a:t>Office</a:t>
              </a:r>
              <a:r>
                <a:rPr lang="ja-JP" altLang="en-US" sz="1000" kern="0" dirty="0">
                  <a:gradFill>
                    <a:gsLst>
                      <a:gs pos="10145">
                        <a:srgbClr val="505050"/>
                      </a:gs>
                      <a:gs pos="30000">
                        <a:srgbClr val="505050"/>
                      </a:gs>
                    </a:gsLst>
                    <a:lin ang="5400000" scaled="0"/>
                  </a:gradFill>
                </a:rPr>
                <a:t> </a:t>
              </a:r>
              <a:r>
                <a:rPr lang="en-US" altLang="ja-JP" sz="1000" kern="0" dirty="0">
                  <a:gradFill>
                    <a:gsLst>
                      <a:gs pos="10145">
                        <a:srgbClr val="505050"/>
                      </a:gs>
                      <a:gs pos="30000">
                        <a:srgbClr val="505050"/>
                      </a:gs>
                    </a:gsLst>
                    <a:lin ang="5400000" scaled="0"/>
                  </a:gradFill>
                </a:rPr>
                <a:t>365</a:t>
              </a:r>
              <a:r>
                <a:rPr lang="ja-JP" altLang="en-US" sz="1000" kern="0" dirty="0">
                  <a:gradFill>
                    <a:gsLst>
                      <a:gs pos="10145">
                        <a:srgbClr val="505050"/>
                      </a:gs>
                      <a:gs pos="30000">
                        <a:srgbClr val="505050"/>
                      </a:gs>
                    </a:gsLst>
                    <a:lin ang="5400000" scaled="0"/>
                  </a:gradFill>
                </a:rPr>
                <a:t> </a:t>
              </a:r>
              <a:r>
                <a:rPr lang="en-US" altLang="ja-JP" sz="1000" kern="0" dirty="0">
                  <a:gradFill>
                    <a:gsLst>
                      <a:gs pos="10145">
                        <a:srgbClr val="505050"/>
                      </a:gs>
                      <a:gs pos="30000">
                        <a:srgbClr val="505050"/>
                      </a:gs>
                    </a:gsLst>
                    <a:lin ang="5400000" scaled="0"/>
                  </a:gradFill>
                </a:rPr>
                <a:t>Users</a:t>
              </a:r>
            </a:p>
            <a:p>
              <a:pPr marL="169520" indent="-169520" defTabSz="913604">
                <a:spcAft>
                  <a:spcPts val="147"/>
                </a:spcAft>
                <a:buFont typeface="Arial" panose="020B0604020202020204" pitchFamily="34" charset="0"/>
                <a:buChar char="•"/>
              </a:pPr>
              <a:r>
                <a:rPr lang="en-US" altLang="ja-JP" sz="1000" kern="0" dirty="0">
                  <a:gradFill>
                    <a:gsLst>
                      <a:gs pos="10145">
                        <a:srgbClr val="505050"/>
                      </a:gs>
                      <a:gs pos="30000">
                        <a:srgbClr val="505050"/>
                      </a:gs>
                    </a:gsLst>
                    <a:lin ang="5400000" scaled="0"/>
                  </a:gradFill>
                </a:rPr>
                <a:t>Office 365 Video</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OneDrive</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OneDrive for Business</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OneNote</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Outlook.com</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Outlook Tasks</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PagerDuty</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Pinterest</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Pipedrive</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Power BI</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Project Online</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Redmine</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Salesforce</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Salesforce Chatter</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SendGrid</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SharePoint Online </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Slack</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SmartSheet</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SparkPost</a:t>
              </a:r>
              <a:r>
                <a:rPr lang="en-US" sz="1000" kern="0" dirty="0">
                  <a:gradFill>
                    <a:gsLst>
                      <a:gs pos="10145">
                        <a:srgbClr val="505050"/>
                      </a:gs>
                      <a:gs pos="30000">
                        <a:srgbClr val="505050"/>
                      </a:gs>
                    </a:gsLst>
                    <a:lin ang="5400000" scaled="0"/>
                  </a:gradFill>
                </a:rPr>
                <a:t> </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Stripe</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Survey Monkey</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Todoist</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Trello</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Twilio</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Twitter</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Typeform</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UserVoice</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VS Team Services</a:t>
              </a:r>
            </a:p>
            <a:p>
              <a:pPr marL="169520" indent="-169520" defTabSz="913604">
                <a:spcAft>
                  <a:spcPts val="147"/>
                </a:spcAft>
                <a:buFont typeface="Arial" panose="020B0604020202020204" pitchFamily="34" charset="0"/>
                <a:buChar char="•"/>
              </a:pPr>
              <a:r>
                <a:rPr lang="en-US" sz="1000" kern="0" dirty="0" err="1">
                  <a:gradFill>
                    <a:gsLst>
                      <a:gs pos="10145">
                        <a:srgbClr val="505050"/>
                      </a:gs>
                      <a:gs pos="30000">
                        <a:srgbClr val="505050"/>
                      </a:gs>
                    </a:gsLst>
                    <a:lin ang="5400000" scaled="0"/>
                  </a:gradFill>
                </a:rPr>
                <a:t>Wordpress</a:t>
              </a:r>
              <a:endParaRPr lang="en-US" sz="1000" kern="0" dirty="0">
                <a:gradFill>
                  <a:gsLst>
                    <a:gs pos="10145">
                      <a:srgbClr val="505050"/>
                    </a:gs>
                    <a:gs pos="30000">
                      <a:srgbClr val="505050"/>
                    </a:gs>
                  </a:gsLst>
                  <a:lin ang="5400000" scaled="0"/>
                </a:gradFill>
              </a:endParaRP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Wunderlist</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Yammer</a:t>
              </a:r>
            </a:p>
            <a:p>
              <a:pPr marL="169520" indent="-169520" defTabSz="913604">
                <a:spcAft>
                  <a:spcPts val="147"/>
                </a:spcAft>
                <a:buFont typeface="Arial" panose="020B0604020202020204" pitchFamily="34" charset="0"/>
                <a:buChar char="•"/>
              </a:pPr>
              <a:r>
                <a:rPr lang="en-US" sz="1000" kern="0" dirty="0">
                  <a:gradFill>
                    <a:gsLst>
                      <a:gs pos="10145">
                        <a:srgbClr val="505050"/>
                      </a:gs>
                      <a:gs pos="30000">
                        <a:srgbClr val="505050"/>
                      </a:gs>
                    </a:gsLst>
                    <a:lin ang="5400000" scaled="0"/>
                  </a:gradFill>
                </a:rPr>
                <a:t>YouTube</a:t>
              </a:r>
            </a:p>
          </p:txBody>
        </p:sp>
      </p:grpSp>
      <p:sp>
        <p:nvSpPr>
          <p:cNvPr id="22" name="Rectangle 21"/>
          <p:cNvSpPr/>
          <p:nvPr/>
        </p:nvSpPr>
        <p:spPr bwMode="auto">
          <a:xfrm>
            <a:off x="4353932" y="1057987"/>
            <a:ext cx="2071871" cy="250152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4353932" y="3699624"/>
            <a:ext cx="1953845" cy="164864"/>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4353932" y="5026690"/>
            <a:ext cx="1953845" cy="190211"/>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4353932" y="5686772"/>
            <a:ext cx="1953845" cy="339856"/>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6425803" y="702338"/>
            <a:ext cx="1858564" cy="564331"/>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445590" y="5186922"/>
            <a:ext cx="1858564" cy="884676"/>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8423558" y="704342"/>
            <a:ext cx="1699878" cy="1015269"/>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48260" y="2222191"/>
            <a:ext cx="1675175" cy="339856"/>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8448260" y="3234624"/>
            <a:ext cx="1675175" cy="15250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436506" y="5216901"/>
            <a:ext cx="1675175" cy="15250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446090" y="5515532"/>
            <a:ext cx="1675175" cy="331616"/>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0332100" y="4755034"/>
            <a:ext cx="1675175" cy="156408"/>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0332100" y="5453697"/>
            <a:ext cx="1675175" cy="38191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37864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400"/>
                                  </p:stCondLst>
                                  <p:childTnLst>
                                    <p:animMotion origin="layout" path="M -1.4603E-6 -4.5892E-6 L -1.4603E-6 0.0665 " pathEditMode="relative" rAng="0" ptsTypes="AA">
                                      <p:cBhvr>
                                        <p:cTn id="9" dur="700" spd="-100000" fill="hold"/>
                                        <p:tgtEl>
                                          <p:spTgt spid="3"/>
                                        </p:tgtEl>
                                        <p:attrNameLst>
                                          <p:attrName>ppt_x</p:attrName>
                                          <p:attrName>ppt_y</p:attrName>
                                        </p:attrNameLst>
                                      </p:cBhvr>
                                      <p:rCtr x="0" y="3314"/>
                                    </p:animMotion>
                                  </p:childTnLst>
                                </p:cTn>
                              </p:par>
                              <p:par>
                                <p:cTn id="10" presetID="10" presetClass="entr" presetSubtype="0" fill="hold" nodeType="withEffect">
                                  <p:stCondLst>
                                    <p:cond delay="4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400"/>
                                  </p:stCondLst>
                                  <p:childTnLst>
                                    <p:animMotion origin="layout" path="M 2.38448E-6 -6.71811E-7 L 2.38448E-6 0.0665 " pathEditMode="relative" rAng="0" ptsTypes="AA">
                                      <p:cBhvr>
                                        <p:cTn id="14" dur="700" spd="-100000" fill="hold"/>
                                        <p:tgtEl>
                                          <p:spTgt spid="4"/>
                                        </p:tgtEl>
                                        <p:attrNameLst>
                                          <p:attrName>ppt_x</p:attrName>
                                          <p:attrName>ppt_y</p:attrName>
                                        </p:attrNameLst>
                                      </p:cBhvr>
                                      <p:rCtr x="0" y="3314"/>
                                    </p:animMotion>
                                  </p:childTnLst>
                                </p:cTn>
                              </p:par>
                              <p:par>
                                <p:cTn id="15" presetID="10" presetClass="entr" presetSubtype="0" fill="hold"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400"/>
                                  </p:stCondLst>
                                  <p:childTnLst>
                                    <p:animMotion origin="layout" path="M 3.33333E-6 4.07407E-6 L 3.33333E-6 0.06643 " pathEditMode="relative" rAng="0" ptsTypes="AA">
                                      <p:cBhvr>
                                        <p:cTn id="19" dur="700" spd="-100000" fill="hold"/>
                                        <p:tgtEl>
                                          <p:spTgt spid="6"/>
                                        </p:tgtEl>
                                        <p:attrNameLst>
                                          <p:attrName>ppt_x</p:attrName>
                                          <p:attrName>ppt_y</p:attrName>
                                        </p:attrNameLst>
                                      </p:cBhvr>
                                      <p:rCtr x="0" y="3310"/>
                                    </p:animMotion>
                                  </p:childTnLst>
                                </p:cTn>
                              </p:par>
                              <p:par>
                                <p:cTn id="20" presetID="10" presetClass="entr" presetSubtype="0" fill="hold" nodeType="withEffect">
                                  <p:stCondLst>
                                    <p:cond delay="4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400"/>
                                  </p:stCondLst>
                                  <p:childTnLst>
                                    <p:animMotion origin="layout" path="M -1.66667E-6 2.96296E-6 L -1.66667E-6 0.06643 " pathEditMode="relative" rAng="0" ptsTypes="AA">
                                      <p:cBhvr>
                                        <p:cTn id="24" dur="700" spd="-100000" fill="hold"/>
                                        <p:tgtEl>
                                          <p:spTgt spid="7"/>
                                        </p:tgtEl>
                                        <p:attrNameLst>
                                          <p:attrName>ppt_x</p:attrName>
                                          <p:attrName>ppt_y</p:attrName>
                                        </p:attrNameLst>
                                      </p:cBhvr>
                                      <p:rCtr x="0" y="331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752610" y="1460"/>
            <a:ext cx="7438527" cy="34275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0896" y="290402"/>
            <a:ext cx="4224135" cy="796114"/>
          </a:xfrm>
        </p:spPr>
        <p:txBody>
          <a:bodyPr/>
          <a:lstStyle/>
          <a:p>
            <a:r>
              <a:rPr lang="en-US" dirty="0"/>
              <a:t>Breadth of Azure services</a:t>
            </a:r>
          </a:p>
        </p:txBody>
      </p:sp>
      <p:sp>
        <p:nvSpPr>
          <p:cNvPr id="30" name="Rectangle 29"/>
          <p:cNvSpPr/>
          <p:nvPr/>
        </p:nvSpPr>
        <p:spPr bwMode="auto">
          <a:xfrm>
            <a:off x="7194113" y="794492"/>
            <a:ext cx="2417795" cy="244398"/>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765" b="1" kern="0" spc="-49" dirty="0">
                <a:gradFill>
                  <a:gsLst>
                    <a:gs pos="6522">
                      <a:srgbClr val="71BFFF"/>
                    </a:gs>
                    <a:gs pos="24000">
                      <a:srgbClr val="71BFFF"/>
                    </a:gs>
                  </a:gsLst>
                  <a:lin ang="5400000" scaled="1"/>
                </a:gradFill>
                <a:latin typeface="Segoe UI"/>
                <a:ea typeface="Segoe UI" pitchFamily="34" charset="0"/>
                <a:cs typeface="Segoe UI" pitchFamily="34" charset="0"/>
              </a:rPr>
              <a:t>Azure Machine Learning</a:t>
            </a:r>
          </a:p>
        </p:txBody>
      </p:sp>
      <p:sp>
        <p:nvSpPr>
          <p:cNvPr id="33" name="Rectangle 32"/>
          <p:cNvSpPr/>
          <p:nvPr/>
        </p:nvSpPr>
        <p:spPr bwMode="auto">
          <a:xfrm>
            <a:off x="10460542" y="2809062"/>
            <a:ext cx="1297072" cy="244398"/>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1765" kern="0" spc="-49" dirty="0">
                <a:gradFill>
                  <a:gsLst>
                    <a:gs pos="93233">
                      <a:srgbClr val="FFFFFF"/>
                    </a:gs>
                    <a:gs pos="76000">
                      <a:srgbClr val="FFFFFF"/>
                    </a:gs>
                  </a:gsLst>
                  <a:lin ang="5400000" scaled="1"/>
                </a:gradFill>
                <a:latin typeface="Segoe UI"/>
                <a:ea typeface="Segoe UI" pitchFamily="34" charset="0"/>
                <a:cs typeface="Segoe UI" pitchFamily="34" charset="0"/>
              </a:rPr>
              <a:t>BLOB Storage</a:t>
            </a:r>
          </a:p>
        </p:txBody>
      </p:sp>
      <p:sp>
        <p:nvSpPr>
          <p:cNvPr id="34" name="Rectangle 33"/>
          <p:cNvSpPr/>
          <p:nvPr/>
        </p:nvSpPr>
        <p:spPr bwMode="auto">
          <a:xfrm>
            <a:off x="6709248" y="2686817"/>
            <a:ext cx="1331460" cy="48885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765" kern="0" spc="-49" dirty="0">
                <a:gradFill>
                  <a:gsLst>
                    <a:gs pos="93233">
                      <a:srgbClr val="FFFFFF"/>
                    </a:gs>
                    <a:gs pos="76000">
                      <a:srgbClr val="FFFFFF"/>
                    </a:gs>
                  </a:gsLst>
                  <a:lin ang="5400000" scaled="1"/>
                </a:gradFill>
                <a:latin typeface="Segoe UI"/>
                <a:ea typeface="Segoe UI" pitchFamily="34" charset="0"/>
                <a:cs typeface="Segoe UI" pitchFamily="34" charset="0"/>
              </a:rPr>
              <a:t>IoT/Event Hub</a:t>
            </a:r>
          </a:p>
        </p:txBody>
      </p:sp>
      <p:sp>
        <p:nvSpPr>
          <p:cNvPr id="35" name="Rectangle 34"/>
          <p:cNvSpPr/>
          <p:nvPr/>
        </p:nvSpPr>
        <p:spPr bwMode="auto">
          <a:xfrm>
            <a:off x="8344296" y="2809062"/>
            <a:ext cx="1812659" cy="244398"/>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1765" b="1" kern="0" spc="-49" dirty="0">
                <a:gradFill>
                  <a:gsLst>
                    <a:gs pos="6522">
                      <a:srgbClr val="71BFFF"/>
                    </a:gs>
                    <a:gs pos="24000">
                      <a:srgbClr val="71BFFF"/>
                    </a:gs>
                  </a:gsLst>
                  <a:lin ang="5400000" scaled="1"/>
                </a:gradFill>
                <a:latin typeface="Segoe UI"/>
                <a:ea typeface="Segoe UI" pitchFamily="34" charset="0"/>
                <a:cs typeface="Segoe UI" pitchFamily="34" charset="0"/>
              </a:rPr>
              <a:t>Cognitive Services</a:t>
            </a:r>
          </a:p>
        </p:txBody>
      </p:sp>
      <p:sp>
        <p:nvSpPr>
          <p:cNvPr id="36" name="Rectangle 35"/>
          <p:cNvSpPr/>
          <p:nvPr/>
        </p:nvSpPr>
        <p:spPr bwMode="auto">
          <a:xfrm>
            <a:off x="5192583" y="2809062"/>
            <a:ext cx="1213077" cy="48885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1765" kern="0" spc="-49" dirty="0">
                <a:gradFill>
                  <a:gsLst>
                    <a:gs pos="93233">
                      <a:srgbClr val="FFFFFF"/>
                    </a:gs>
                    <a:gs pos="76000">
                      <a:srgbClr val="FFFFFF"/>
                    </a:gs>
                  </a:gsLst>
                  <a:lin ang="5400000" scaled="1"/>
                </a:gradFill>
                <a:latin typeface="Segoe UI"/>
                <a:ea typeface="Segoe UI" pitchFamily="34" charset="0"/>
                <a:cs typeface="Segoe UI" pitchFamily="34" charset="0"/>
              </a:rPr>
              <a:t>Azure Search</a:t>
            </a:r>
          </a:p>
        </p:txBody>
      </p:sp>
      <p:sp>
        <p:nvSpPr>
          <p:cNvPr id="32" name="Rectangle 31"/>
          <p:cNvSpPr/>
          <p:nvPr/>
        </p:nvSpPr>
        <p:spPr bwMode="auto">
          <a:xfrm>
            <a:off x="10122267" y="1822493"/>
            <a:ext cx="1635347" cy="244398"/>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1765" kern="0" spc="-49" dirty="0">
                <a:gradFill>
                  <a:gsLst>
                    <a:gs pos="93233">
                      <a:srgbClr val="FFFFFF"/>
                    </a:gs>
                    <a:gs pos="76000">
                      <a:srgbClr val="FFFFFF"/>
                    </a:gs>
                  </a:gsLst>
                  <a:lin ang="5400000" scaled="1"/>
                </a:gradFill>
                <a:latin typeface="Segoe UI"/>
                <a:ea typeface="Segoe UI" pitchFamily="34" charset="0"/>
                <a:cs typeface="Segoe UI" pitchFamily="34" charset="0"/>
              </a:rPr>
              <a:t>Azure Service Bus</a:t>
            </a:r>
          </a:p>
        </p:txBody>
      </p:sp>
      <p:sp>
        <p:nvSpPr>
          <p:cNvPr id="37" name="Rectangle 36"/>
          <p:cNvSpPr/>
          <p:nvPr/>
        </p:nvSpPr>
        <p:spPr bwMode="auto">
          <a:xfrm>
            <a:off x="5192584" y="1822493"/>
            <a:ext cx="970329" cy="244398"/>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1765" b="1" kern="0" spc="-49" dirty="0">
                <a:gradFill>
                  <a:gsLst>
                    <a:gs pos="6522">
                      <a:srgbClr val="71BFFF"/>
                    </a:gs>
                    <a:gs pos="24000">
                      <a:srgbClr val="71BFFF"/>
                    </a:gs>
                  </a:gsLst>
                  <a:lin ang="5400000" scaled="1"/>
                </a:gradFill>
                <a:latin typeface="Segoe UI"/>
                <a:ea typeface="Segoe UI" pitchFamily="34" charset="0"/>
                <a:cs typeface="Segoe UI" pitchFamily="34" charset="0"/>
              </a:rPr>
              <a:t>Functions</a:t>
            </a:r>
          </a:p>
        </p:txBody>
      </p:sp>
      <p:sp>
        <p:nvSpPr>
          <p:cNvPr id="38" name="Rectangle 37"/>
          <p:cNvSpPr/>
          <p:nvPr/>
        </p:nvSpPr>
        <p:spPr bwMode="auto">
          <a:xfrm>
            <a:off x="8829012" y="1822463"/>
            <a:ext cx="660875" cy="244426"/>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765" kern="0" spc="-49" dirty="0">
                <a:gradFill>
                  <a:gsLst>
                    <a:gs pos="93233">
                      <a:srgbClr val="FFFFFF"/>
                    </a:gs>
                    <a:gs pos="76000">
                      <a:srgbClr val="FFFFFF"/>
                    </a:gs>
                  </a:gsLst>
                  <a:lin ang="5400000" scaled="1"/>
                </a:gradFill>
                <a:latin typeface="Segoe UI"/>
                <a:ea typeface="Segoe UI" pitchFamily="34" charset="0"/>
                <a:cs typeface="Segoe UI" pitchFamily="34" charset="0"/>
              </a:rPr>
              <a:t>DocDB</a:t>
            </a:r>
          </a:p>
        </p:txBody>
      </p:sp>
      <p:sp>
        <p:nvSpPr>
          <p:cNvPr id="25" name="Rectangle 24"/>
          <p:cNvSpPr/>
          <p:nvPr/>
        </p:nvSpPr>
        <p:spPr bwMode="auto">
          <a:xfrm>
            <a:off x="10118990" y="794511"/>
            <a:ext cx="1638624" cy="244398"/>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1765" kern="0" spc="-49" dirty="0">
                <a:gradFill>
                  <a:gsLst>
                    <a:gs pos="93233">
                      <a:srgbClr val="FFFFFF"/>
                    </a:gs>
                    <a:gs pos="76000">
                      <a:srgbClr val="FFFFFF"/>
                    </a:gs>
                  </a:gsLst>
                  <a:lin ang="5400000" scaled="1"/>
                </a:gradFill>
                <a:latin typeface="Segoe UI"/>
                <a:ea typeface="Segoe UI" pitchFamily="34" charset="0"/>
                <a:cs typeface="Segoe UI" pitchFamily="34" charset="0"/>
              </a:rPr>
              <a:t>API Management</a:t>
            </a:r>
          </a:p>
        </p:txBody>
      </p:sp>
      <p:grpSp>
        <p:nvGrpSpPr>
          <p:cNvPr id="83" name="Group 82" hidden="1"/>
          <p:cNvGrpSpPr/>
          <p:nvPr/>
        </p:nvGrpSpPr>
        <p:grpSpPr>
          <a:xfrm>
            <a:off x="-5556735" y="2136583"/>
            <a:ext cx="4141900" cy="4061373"/>
            <a:chOff x="178882" y="2178741"/>
            <a:chExt cx="4225554" cy="4143400"/>
          </a:xfrm>
        </p:grpSpPr>
        <p:grpSp>
          <p:nvGrpSpPr>
            <p:cNvPr id="84" name="Connect/AS/B2B"/>
            <p:cNvGrpSpPr/>
            <p:nvPr/>
          </p:nvGrpSpPr>
          <p:grpSpPr>
            <a:xfrm>
              <a:off x="178882" y="2178741"/>
              <a:ext cx="4225554" cy="4143400"/>
              <a:chOff x="4405849" y="2478624"/>
              <a:chExt cx="3617003" cy="3617631"/>
            </a:xfrm>
            <a:solidFill>
              <a:schemeClr val="tx2"/>
            </a:solidFill>
          </p:grpSpPr>
          <p:grpSp>
            <p:nvGrpSpPr>
              <p:cNvPr id="94" name="Group 93"/>
              <p:cNvGrpSpPr/>
              <p:nvPr/>
            </p:nvGrpSpPr>
            <p:grpSpPr>
              <a:xfrm>
                <a:off x="4405849" y="2478624"/>
                <a:ext cx="3617003" cy="3616117"/>
                <a:chOff x="4103281" y="1840647"/>
                <a:chExt cx="4207291" cy="4206260"/>
              </a:xfrm>
              <a:grpFill/>
            </p:grpSpPr>
            <p:sp>
              <p:nvSpPr>
                <p:cNvPr id="101" name="Rectangle 100"/>
                <p:cNvSpPr/>
                <p:nvPr/>
              </p:nvSpPr>
              <p:spPr>
                <a:xfrm>
                  <a:off x="5691496" y="5487454"/>
                  <a:ext cx="964612" cy="358190"/>
                </a:xfrm>
                <a:prstGeom prst="rect">
                  <a:avLst/>
                </a:prstGeom>
                <a:grpFill/>
              </p:spPr>
              <p:txBody>
                <a:bodyPr wrap="none">
                  <a:prstTxWarp prst="textArchDown">
                    <a:avLst/>
                  </a:prstTxWarp>
                  <a:spAutoFit/>
                </a:bodyPr>
                <a:lstStyle/>
                <a:p>
                  <a:pPr algn="ctr" defTabSz="896214"/>
                  <a:r>
                    <a:rPr lang="en-US" sz="1961" kern="0" spc="98" dirty="0">
                      <a:ln w="0"/>
                      <a:solidFill>
                        <a:schemeClr val="bg1"/>
                      </a:solidFill>
                      <a:latin typeface="Segoe UI Semibold" panose="020B0702040204020203" pitchFamily="34" charset="0"/>
                      <a:cs typeface="Segoe UI Semibold" panose="020B0702040204020203" pitchFamily="34" charset="0"/>
                    </a:rPr>
                    <a:t>B2B/EDI</a:t>
                  </a:r>
                </a:p>
              </p:txBody>
            </p:sp>
            <p:sp>
              <p:nvSpPr>
                <p:cNvPr id="102" name="Pie 48"/>
                <p:cNvSpPr/>
                <p:nvPr/>
              </p:nvSpPr>
              <p:spPr>
                <a:xfrm rot="10800000" flipH="1">
                  <a:off x="4103281" y="1840647"/>
                  <a:ext cx="4207291" cy="4201660"/>
                </a:xfrm>
                <a:prstGeom prst="pie">
                  <a:avLst>
                    <a:gd name="adj1" fmla="val 16257255"/>
                    <a:gd name="adj2" fmla="val 20501924"/>
                  </a:avLst>
                </a:prstGeom>
                <a:solidFill>
                  <a:schemeClr val="tx1">
                    <a:lumMod val="20000"/>
                    <a:lumOff val="80000"/>
                  </a:schemeClr>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61" kern="0" spc="98" dirty="0">
                    <a:solidFill>
                      <a:schemeClr val="bg1"/>
                    </a:solidFill>
                    <a:latin typeface="Segoe UI Semibold" panose="020B0702040204020203" pitchFamily="34" charset="0"/>
                    <a:cs typeface="Segoe UI Semibold" panose="020B0702040204020203" pitchFamily="34" charset="0"/>
                  </a:endParaRPr>
                </a:p>
              </p:txBody>
            </p:sp>
            <p:sp>
              <p:nvSpPr>
                <p:cNvPr id="103" name="Pie 49"/>
                <p:cNvSpPr/>
                <p:nvPr/>
              </p:nvSpPr>
              <p:spPr>
                <a:xfrm rot="16817660" flipH="1">
                  <a:off x="4126078" y="1874181"/>
                  <a:ext cx="4172726" cy="4172725"/>
                </a:xfrm>
                <a:prstGeom prst="pie">
                  <a:avLst>
                    <a:gd name="adj1" fmla="val 18000048"/>
                    <a:gd name="adj2" fmla="val 688254"/>
                  </a:avLst>
                </a:prstGeom>
                <a:solidFill>
                  <a:schemeClr val="tx1">
                    <a:lumMod val="20000"/>
                    <a:lumOff val="80000"/>
                  </a:schemeClr>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61" kern="0" spc="98" dirty="0">
                    <a:solidFill>
                      <a:schemeClr val="bg1"/>
                    </a:solidFill>
                    <a:latin typeface="Segoe UI Semibold" panose="020B0702040204020203" pitchFamily="34" charset="0"/>
                    <a:cs typeface="Segoe UI Semibold" panose="020B0702040204020203" pitchFamily="34" charset="0"/>
                  </a:endParaRPr>
                </a:p>
              </p:txBody>
            </p:sp>
          </p:grpSp>
          <p:sp>
            <p:nvSpPr>
              <p:cNvPr id="95" name="Pie 36"/>
              <p:cNvSpPr/>
              <p:nvPr/>
            </p:nvSpPr>
            <p:spPr>
              <a:xfrm rot="10800000">
                <a:off x="4430457" y="2505936"/>
                <a:ext cx="3590317" cy="3590319"/>
              </a:xfrm>
              <a:prstGeom prst="pie">
                <a:avLst>
                  <a:gd name="adj1" fmla="val 5381504"/>
                  <a:gd name="adj2" fmla="val 11866110"/>
                </a:avLst>
              </a:prstGeom>
              <a:solidFill>
                <a:schemeClr val="tx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61" kern="0" spc="98" dirty="0">
                  <a:solidFill>
                    <a:schemeClr val="bg1"/>
                  </a:solidFill>
                  <a:latin typeface="Segoe UI Semibold" panose="020B0702040204020203" pitchFamily="34" charset="0"/>
                  <a:cs typeface="Segoe UI Semibold" panose="020B0702040204020203" pitchFamily="34" charset="0"/>
                </a:endParaRPr>
              </a:p>
            </p:txBody>
          </p:sp>
          <p:sp>
            <p:nvSpPr>
              <p:cNvPr id="96" name="Rectangle 95"/>
              <p:cNvSpPr/>
              <p:nvPr/>
            </p:nvSpPr>
            <p:spPr>
              <a:xfrm rot="3366369">
                <a:off x="5668686" y="3191605"/>
                <a:ext cx="2182816" cy="1491972"/>
              </a:xfrm>
              <a:prstGeom prst="rect">
                <a:avLst/>
              </a:prstGeom>
              <a:noFill/>
            </p:spPr>
            <p:txBody>
              <a:bodyPr spcFirstLastPara="1" wrap="none" lIns="91401" tIns="45700" rIns="91401" bIns="45700" numCol="1">
                <a:prstTxWarp prst="textArchUp">
                  <a:avLst>
                    <a:gd name="adj" fmla="val 11970409"/>
                  </a:avLst>
                </a:prstTxWarp>
                <a:spAutoFit/>
              </a:bodyPr>
              <a:lstStyle/>
              <a:p>
                <a:pPr algn="ctr" defTabSz="896214"/>
                <a:r>
                  <a:rPr lang="en-US" sz="1961" kern="0" spc="98" dirty="0">
                    <a:ln w="0"/>
                    <a:solidFill>
                      <a:schemeClr val="bg1"/>
                    </a:solidFill>
                    <a:latin typeface="Segoe UI Semibold" panose="020B0702040204020203" pitchFamily="34" charset="0"/>
                    <a:cs typeface="Segoe UI Semibold" panose="020B0702040204020203" pitchFamily="34" charset="0"/>
                  </a:rPr>
                  <a:t>AZURE SERVICES</a:t>
                </a:r>
              </a:p>
            </p:txBody>
          </p:sp>
          <p:grpSp>
            <p:nvGrpSpPr>
              <p:cNvPr id="97" name="Group 96"/>
              <p:cNvGrpSpPr/>
              <p:nvPr/>
            </p:nvGrpSpPr>
            <p:grpSpPr>
              <a:xfrm>
                <a:off x="4430455" y="2505936"/>
                <a:ext cx="3590318" cy="3590319"/>
                <a:chOff x="4430455" y="2505936"/>
                <a:chExt cx="3590318" cy="3590319"/>
              </a:xfrm>
              <a:grpFill/>
            </p:grpSpPr>
            <p:sp>
              <p:nvSpPr>
                <p:cNvPr id="99" name="Pie 44"/>
                <p:cNvSpPr/>
                <p:nvPr/>
              </p:nvSpPr>
              <p:spPr>
                <a:xfrm rot="10800000">
                  <a:off x="4430455" y="2505936"/>
                  <a:ext cx="3590318" cy="3590319"/>
                </a:xfrm>
                <a:prstGeom prst="pie">
                  <a:avLst>
                    <a:gd name="adj1" fmla="val 20430767"/>
                    <a:gd name="adj2" fmla="val 5381137"/>
                  </a:avLst>
                </a:prstGeom>
                <a:solidFill>
                  <a:schemeClr val="tx1">
                    <a:lumMod val="20000"/>
                    <a:lumOff val="80000"/>
                  </a:schemeClr>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61" kern="0" spc="98" dirty="0">
                    <a:solidFill>
                      <a:schemeClr val="bg1"/>
                    </a:solidFill>
                    <a:latin typeface="Segoe UI Semibold" panose="020B0702040204020203" pitchFamily="34" charset="0"/>
                    <a:cs typeface="Segoe UI Semibold" panose="020B0702040204020203" pitchFamily="34" charset="0"/>
                  </a:endParaRPr>
                </a:p>
              </p:txBody>
            </p:sp>
            <p:sp>
              <p:nvSpPr>
                <p:cNvPr id="100" name="Rectangle 99"/>
                <p:cNvSpPr/>
                <p:nvPr/>
              </p:nvSpPr>
              <p:spPr>
                <a:xfrm rot="18220985">
                  <a:off x="4576465" y="3162020"/>
                  <a:ext cx="2453710" cy="1769721"/>
                </a:xfrm>
                <a:prstGeom prst="rect">
                  <a:avLst/>
                </a:prstGeom>
                <a:noFill/>
              </p:spPr>
              <p:txBody>
                <a:bodyPr spcFirstLastPara="1" wrap="none" lIns="91401" tIns="45700" rIns="91401" bIns="45700" numCol="1">
                  <a:prstTxWarp prst="textArchUp">
                    <a:avLst>
                      <a:gd name="adj" fmla="val 11970409"/>
                    </a:avLst>
                  </a:prstTxWarp>
                  <a:spAutoFit/>
                </a:bodyPr>
                <a:lstStyle/>
                <a:p>
                  <a:pPr algn="ctr" defTabSz="896214"/>
                  <a:r>
                    <a:rPr lang="en-US" sz="1961" kern="0" spc="98" dirty="0">
                      <a:ln w="0"/>
                      <a:solidFill>
                        <a:schemeClr val="bg1"/>
                      </a:solidFill>
                      <a:latin typeface="Segoe UI Semibold" panose="020B0702040204020203" pitchFamily="34" charset="0"/>
                      <a:cs typeface="Segoe UI Semibold" panose="020B0702040204020203" pitchFamily="34" charset="0"/>
                    </a:rPr>
                    <a:t>CONNECTORS</a:t>
                  </a:r>
                </a:p>
              </p:txBody>
            </p:sp>
          </p:grpSp>
          <p:sp>
            <p:nvSpPr>
              <p:cNvPr id="98" name="Rectangle 97"/>
              <p:cNvSpPr/>
              <p:nvPr/>
            </p:nvSpPr>
            <p:spPr>
              <a:xfrm rot="2165793">
                <a:off x="4944615" y="4961653"/>
                <a:ext cx="1298994" cy="482236"/>
              </a:xfrm>
              <a:prstGeom prst="rect">
                <a:avLst/>
              </a:prstGeom>
              <a:noFill/>
            </p:spPr>
            <p:txBody>
              <a:bodyPr wrap="none">
                <a:prstTxWarp prst="textArchDown">
                  <a:avLst/>
                </a:prstTxWarp>
                <a:spAutoFit/>
              </a:bodyPr>
              <a:lstStyle/>
              <a:p>
                <a:pPr algn="ctr" defTabSz="896214">
                  <a:lnSpc>
                    <a:spcPct val="90000"/>
                  </a:lnSpc>
                </a:pPr>
                <a:r>
                  <a:rPr lang="en-US" sz="5881" kern="0" spc="98" dirty="0">
                    <a:ln w="0"/>
                    <a:solidFill>
                      <a:schemeClr val="bg1"/>
                    </a:solidFill>
                    <a:latin typeface="Segoe UI Semibold" panose="020B0702040204020203" pitchFamily="34" charset="0"/>
                    <a:cs typeface="Segoe UI Semibold" panose="020B0702040204020203" pitchFamily="34" charset="0"/>
                  </a:rPr>
                  <a:t>API</a:t>
                </a:r>
                <a:br>
                  <a:rPr lang="en-US" sz="5881" kern="0" spc="98" dirty="0">
                    <a:ln w="0"/>
                    <a:solidFill>
                      <a:schemeClr val="bg1"/>
                    </a:solidFill>
                    <a:latin typeface="Segoe UI Semibold" panose="020B0702040204020203" pitchFamily="34" charset="0"/>
                    <a:cs typeface="Segoe UI Semibold" panose="020B0702040204020203" pitchFamily="34" charset="0"/>
                  </a:rPr>
                </a:br>
                <a:r>
                  <a:rPr lang="en-US" sz="5881" kern="0" spc="98" dirty="0">
                    <a:ln w="0"/>
                    <a:solidFill>
                      <a:schemeClr val="bg1"/>
                    </a:solidFill>
                    <a:latin typeface="Segoe UI Semibold" panose="020B0702040204020203" pitchFamily="34" charset="0"/>
                    <a:cs typeface="Segoe UI Semibold" panose="020B0702040204020203" pitchFamily="34" charset="0"/>
                  </a:rPr>
                  <a:t>MANAGMENT</a:t>
                </a:r>
              </a:p>
            </p:txBody>
          </p:sp>
        </p:grpSp>
        <p:sp>
          <p:nvSpPr>
            <p:cNvPr id="85" name="ASB Smaller text"/>
            <p:cNvSpPr/>
            <p:nvPr/>
          </p:nvSpPr>
          <p:spPr>
            <a:xfrm rot="19175868">
              <a:off x="982364" y="3073510"/>
              <a:ext cx="2875690" cy="2757882"/>
            </a:xfrm>
            <a:prstGeom prst="rect">
              <a:avLst/>
            </a:prstGeom>
            <a:grpFill/>
          </p:spPr>
          <p:txBody>
            <a:bodyPr spcFirstLastPara="1" wrap="none" numCol="1">
              <a:prstTxWarp prst="textArchDown">
                <a:avLst/>
              </a:prstTxWarp>
              <a:spAutoFit/>
            </a:bodyPr>
            <a:lstStyle/>
            <a:p>
              <a:pPr algn="ctr" defTabSz="896214">
                <a:lnSpc>
                  <a:spcPct val="90000"/>
                </a:lnSpc>
              </a:pPr>
              <a:r>
                <a:rPr lang="en-US" sz="1961" kern="0" spc="98" dirty="0">
                  <a:ln w="0"/>
                  <a:solidFill>
                    <a:schemeClr val="bg1"/>
                  </a:solidFill>
                  <a:latin typeface="Segoe UI Semibold" panose="020B0702040204020203" pitchFamily="34" charset="0"/>
                  <a:cs typeface="Segoe UI Semibold" panose="020B0702040204020203" pitchFamily="34" charset="0"/>
                </a:rPr>
                <a:t>AZURE </a:t>
              </a:r>
              <a:br>
                <a:rPr lang="en-US" sz="1961" kern="0" spc="98" dirty="0">
                  <a:ln w="0"/>
                  <a:solidFill>
                    <a:schemeClr val="bg1"/>
                  </a:solidFill>
                  <a:latin typeface="Segoe UI Semibold" panose="020B0702040204020203" pitchFamily="34" charset="0"/>
                  <a:cs typeface="Segoe UI Semibold" panose="020B0702040204020203" pitchFamily="34" charset="0"/>
                </a:rPr>
              </a:br>
              <a:r>
                <a:rPr lang="en-US" sz="1961" kern="0" spc="98" dirty="0">
                  <a:ln w="0"/>
                  <a:solidFill>
                    <a:schemeClr val="bg1"/>
                  </a:solidFill>
                  <a:latin typeface="Segoe UI Semibold" panose="020B0702040204020203" pitchFamily="34" charset="0"/>
                  <a:cs typeface="Segoe UI Semibold" panose="020B0702040204020203" pitchFamily="34" charset="0"/>
                </a:rPr>
                <a:t>SERVICE BUS</a:t>
              </a:r>
            </a:p>
          </p:txBody>
        </p:sp>
        <p:grpSp>
          <p:nvGrpSpPr>
            <p:cNvPr id="86" name="Group 85"/>
            <p:cNvGrpSpPr/>
            <p:nvPr/>
          </p:nvGrpSpPr>
          <p:grpSpPr>
            <a:xfrm>
              <a:off x="1070925" y="2951801"/>
              <a:ext cx="2533265" cy="2533263"/>
              <a:chOff x="4699966" y="2450182"/>
              <a:chExt cx="2533265" cy="2533263"/>
            </a:xfrm>
          </p:grpSpPr>
          <p:grpSp>
            <p:nvGrpSpPr>
              <p:cNvPr id="87" name="Group 86"/>
              <p:cNvGrpSpPr/>
              <p:nvPr/>
            </p:nvGrpSpPr>
            <p:grpSpPr>
              <a:xfrm>
                <a:off x="4699966" y="2450182"/>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91" name="Oval 90"/>
                <p:cNvSpPr/>
                <p:nvPr/>
              </p:nvSpPr>
              <p:spPr>
                <a:xfrm>
                  <a:off x="4654938" y="2498817"/>
                  <a:ext cx="2584062" cy="2584060"/>
                </a:xfrm>
                <a:prstGeom prst="ellipse">
                  <a:avLst/>
                </a:prstGeom>
                <a:grp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21" kern="0" spc="96" dirty="0">
                    <a:solidFill>
                      <a:schemeClr val="bg1"/>
                    </a:solidFill>
                    <a:latin typeface="Segoe UI Semibold" panose="020B0702040204020203" pitchFamily="34" charset="0"/>
                    <a:cs typeface="Segoe UI Semibold" panose="020B0702040204020203" pitchFamily="34" charset="0"/>
                  </a:endParaRPr>
                </a:p>
              </p:txBody>
            </p:sp>
            <p:sp>
              <p:nvSpPr>
                <p:cNvPr id="92" name="TextBox 91"/>
                <p:cNvSpPr txBox="1"/>
                <p:nvPr/>
              </p:nvSpPr>
              <p:spPr>
                <a:xfrm>
                  <a:off x="5011245" y="4195294"/>
                  <a:ext cx="1871079" cy="409912"/>
                </a:xfrm>
                <a:prstGeom prst="rect">
                  <a:avLst/>
                </a:prstGeom>
                <a:grpFill/>
                <a:effectLst/>
              </p:spPr>
              <p:txBody>
                <a:bodyPr wrap="square" rtlCol="0">
                  <a:spAutoFit/>
                </a:bodyPr>
                <a:lstStyle/>
                <a:p>
                  <a:pPr algn="ctr" defTabSz="896214"/>
                  <a:r>
                    <a:rPr lang="en-US" sz="1921" kern="0" spc="96" dirty="0">
                      <a:ln w="0"/>
                      <a:gradFill>
                        <a:gsLst>
                          <a:gs pos="5263">
                            <a:schemeClr val="bg1"/>
                          </a:gs>
                          <a:gs pos="35000">
                            <a:schemeClr val="bg1"/>
                          </a:gs>
                        </a:gsLst>
                        <a:lin ang="5400000" scaled="0"/>
                      </a:gradFill>
                      <a:latin typeface="Segoe UI Semibold" panose="020B0702040204020203" pitchFamily="34" charset="0"/>
                      <a:cs typeface="Segoe UI Semibold" panose="020B0702040204020203" pitchFamily="34" charset="0"/>
                    </a:rPr>
                    <a:t>BIZTALK</a:t>
                  </a:r>
                </a:p>
              </p:txBody>
            </p:sp>
            <p:sp>
              <p:nvSpPr>
                <p:cNvPr id="93" name="TextBox 92"/>
                <p:cNvSpPr txBox="1"/>
                <p:nvPr/>
              </p:nvSpPr>
              <p:spPr>
                <a:xfrm>
                  <a:off x="5011245" y="3063584"/>
                  <a:ext cx="1871079" cy="409912"/>
                </a:xfrm>
                <a:prstGeom prst="rect">
                  <a:avLst/>
                </a:prstGeom>
                <a:grpFill/>
                <a:effectLst/>
              </p:spPr>
              <p:txBody>
                <a:bodyPr wrap="square" rtlCol="0">
                  <a:spAutoFit/>
                </a:bodyPr>
                <a:lstStyle/>
                <a:p>
                  <a:pPr algn="ctr" defTabSz="896214"/>
                  <a:r>
                    <a:rPr lang="en-US" sz="1921" kern="0" spc="96" dirty="0">
                      <a:ln w="0"/>
                      <a:gradFill>
                        <a:gsLst>
                          <a:gs pos="5263">
                            <a:schemeClr val="bg1"/>
                          </a:gs>
                          <a:gs pos="35000">
                            <a:schemeClr val="bg1"/>
                          </a:gs>
                        </a:gsLst>
                        <a:lin ang="5400000" scaled="0"/>
                      </a:gradFill>
                      <a:latin typeface="Segoe UI Semibold" panose="020B0702040204020203" pitchFamily="34" charset="0"/>
                      <a:cs typeface="Segoe UI Semibold" panose="020B0702040204020203" pitchFamily="34" charset="0"/>
                    </a:rPr>
                    <a:t>LOGIC APPS</a:t>
                  </a:r>
                </a:p>
              </p:txBody>
            </p:sp>
          </p:grpSp>
          <p:grpSp>
            <p:nvGrpSpPr>
              <p:cNvPr id="88" name="Group 87"/>
              <p:cNvGrpSpPr/>
              <p:nvPr/>
            </p:nvGrpSpPr>
            <p:grpSpPr>
              <a:xfrm>
                <a:off x="5466431" y="3532885"/>
                <a:ext cx="964089" cy="425176"/>
                <a:chOff x="5466431" y="3532885"/>
                <a:chExt cx="964089" cy="425176"/>
              </a:xfrm>
            </p:grpSpPr>
            <p:pic>
              <p:nvPicPr>
                <p:cNvPr id="89" name="Picture 88"/>
                <p:cNvPicPr>
                  <a:picLocks noChangeAspect="1"/>
                </p:cNvPicPr>
                <p:nvPr/>
              </p:nvPicPr>
              <p:blipFill>
                <a:blip r:embed="rId3">
                  <a:biLevel thresh="25000"/>
                </a:blip>
                <a:stretch>
                  <a:fillRect/>
                </a:stretch>
              </p:blipFill>
              <p:spPr>
                <a:xfrm>
                  <a:off x="5466431" y="3532885"/>
                  <a:ext cx="400969" cy="400969"/>
                </a:xfrm>
                <a:prstGeom prst="rect">
                  <a:avLst/>
                </a:prstGeom>
              </p:spPr>
            </p:pic>
            <p:pic>
              <p:nvPicPr>
                <p:cNvPr id="90" name="Picture 89"/>
                <p:cNvPicPr>
                  <a:picLocks noChangeAspect="1"/>
                </p:cNvPicPr>
                <p:nvPr/>
              </p:nvPicPr>
              <p:blipFill>
                <a:blip r:embed="rId4">
                  <a:biLevel thresh="25000"/>
                </a:blip>
                <a:stretch>
                  <a:fillRect/>
                </a:stretch>
              </p:blipFill>
              <p:spPr>
                <a:xfrm>
                  <a:off x="6012842" y="3540385"/>
                  <a:ext cx="417678" cy="417676"/>
                </a:xfrm>
                <a:prstGeom prst="rect">
                  <a:avLst/>
                </a:prstGeom>
              </p:spPr>
            </p:pic>
          </p:grpSp>
        </p:grpSp>
      </p:grpSp>
      <p:pic>
        <p:nvPicPr>
          <p:cNvPr id="72" name="Picture 71"/>
          <p:cNvPicPr>
            <a:picLocks noChangeAspect="1"/>
          </p:cNvPicPr>
          <p:nvPr/>
        </p:nvPicPr>
        <p:blipFill>
          <a:blip r:embed="rId5">
            <a:biLevel thresh="25000"/>
          </a:blip>
          <a:stretch>
            <a:fillRect/>
          </a:stretch>
        </p:blipFill>
        <p:spPr>
          <a:xfrm>
            <a:off x="7216273" y="2431359"/>
            <a:ext cx="317410" cy="317410"/>
          </a:xfrm>
          <a:prstGeom prst="rect">
            <a:avLst/>
          </a:prstGeom>
        </p:spPr>
      </p:pic>
      <p:pic>
        <p:nvPicPr>
          <p:cNvPr id="73" name="Picture 72"/>
          <p:cNvPicPr>
            <a:picLocks noChangeAspect="1"/>
          </p:cNvPicPr>
          <p:nvPr/>
        </p:nvPicPr>
        <p:blipFill>
          <a:blip r:embed="rId6">
            <a:biLevel thresh="25000"/>
          </a:blip>
          <a:stretch>
            <a:fillRect/>
          </a:stretch>
        </p:blipFill>
        <p:spPr>
          <a:xfrm>
            <a:off x="5598082" y="2389025"/>
            <a:ext cx="402080" cy="402077"/>
          </a:xfrm>
          <a:prstGeom prst="rect">
            <a:avLst/>
          </a:prstGeom>
        </p:spPr>
      </p:pic>
      <p:pic>
        <p:nvPicPr>
          <p:cNvPr id="82" name="Picture 81"/>
          <p:cNvPicPr>
            <a:picLocks noChangeAspect="1"/>
          </p:cNvPicPr>
          <p:nvPr/>
        </p:nvPicPr>
        <p:blipFill>
          <a:blip r:embed="rId7">
            <a:biLevel thresh="25000"/>
          </a:blip>
          <a:stretch>
            <a:fillRect/>
          </a:stretch>
        </p:blipFill>
        <p:spPr>
          <a:xfrm>
            <a:off x="8987822" y="1405537"/>
            <a:ext cx="343253" cy="343251"/>
          </a:xfrm>
          <a:prstGeom prst="rect">
            <a:avLst/>
          </a:prstGeom>
        </p:spPr>
      </p:pic>
      <p:pic>
        <p:nvPicPr>
          <p:cNvPr id="104" name="Picture 103"/>
          <p:cNvPicPr>
            <a:picLocks noChangeAspect="1"/>
          </p:cNvPicPr>
          <p:nvPr/>
        </p:nvPicPr>
        <p:blipFill>
          <a:blip r:embed="rId8">
            <a:biLevel thresh="25000"/>
          </a:blip>
          <a:stretch>
            <a:fillRect/>
          </a:stretch>
        </p:blipFill>
        <p:spPr>
          <a:xfrm>
            <a:off x="10937288" y="2418275"/>
            <a:ext cx="343578" cy="343576"/>
          </a:xfrm>
          <a:prstGeom prst="rect">
            <a:avLst/>
          </a:prstGeom>
        </p:spPr>
      </p:pic>
      <p:pic>
        <p:nvPicPr>
          <p:cNvPr id="123" name="Picture 122"/>
          <p:cNvPicPr>
            <a:picLocks noChangeAspect="1"/>
          </p:cNvPicPr>
          <p:nvPr/>
        </p:nvPicPr>
        <p:blipFill>
          <a:blip r:embed="rId9">
            <a:clrChange>
              <a:clrFrom>
                <a:srgbClr val="FFFFFF"/>
              </a:clrFrom>
              <a:clrTo>
                <a:srgbClr val="FFFFFF">
                  <a:alpha val="0"/>
                </a:srgbClr>
              </a:clrTo>
            </a:clrChange>
            <a:biLevel thresh="25000"/>
          </a:blip>
          <a:stretch>
            <a:fillRect/>
          </a:stretch>
        </p:blipFill>
        <p:spPr>
          <a:xfrm>
            <a:off x="5293787" y="1403595"/>
            <a:ext cx="767921" cy="396932"/>
          </a:xfrm>
          <a:prstGeom prst="rect">
            <a:avLst/>
          </a:prstGeom>
        </p:spPr>
      </p:pic>
      <p:pic>
        <p:nvPicPr>
          <p:cNvPr id="124" name="Picture 123"/>
          <p:cNvPicPr>
            <a:picLocks noChangeAspect="1"/>
          </p:cNvPicPr>
          <p:nvPr/>
        </p:nvPicPr>
        <p:blipFill>
          <a:blip r:embed="rId10">
            <a:biLevel thresh="25000"/>
          </a:blip>
          <a:stretch>
            <a:fillRect/>
          </a:stretch>
        </p:blipFill>
        <p:spPr>
          <a:xfrm>
            <a:off x="8238314" y="393534"/>
            <a:ext cx="329389" cy="329389"/>
          </a:xfrm>
          <a:prstGeom prst="rect">
            <a:avLst/>
          </a:prstGeom>
        </p:spPr>
      </p:pic>
      <p:pic>
        <p:nvPicPr>
          <p:cNvPr id="5" name="Picture 4"/>
          <p:cNvPicPr>
            <a:picLocks noChangeAspect="1"/>
          </p:cNvPicPr>
          <p:nvPr/>
        </p:nvPicPr>
        <p:blipFill>
          <a:blip r:embed="rId11">
            <a:biLevel thresh="25000"/>
          </a:blip>
          <a:stretch>
            <a:fillRect/>
          </a:stretch>
        </p:blipFill>
        <p:spPr>
          <a:xfrm>
            <a:off x="10739042" y="358971"/>
            <a:ext cx="398519" cy="398519"/>
          </a:xfrm>
          <a:prstGeom prst="rect">
            <a:avLst/>
          </a:prstGeom>
        </p:spPr>
      </p:pic>
      <p:pic>
        <p:nvPicPr>
          <p:cNvPr id="6" name="Picture 5"/>
          <p:cNvPicPr>
            <a:picLocks noChangeAspect="1"/>
          </p:cNvPicPr>
          <p:nvPr/>
        </p:nvPicPr>
        <p:blipFill>
          <a:blip r:embed="rId12">
            <a:biLevel thresh="25000"/>
          </a:blip>
          <a:stretch>
            <a:fillRect/>
          </a:stretch>
        </p:blipFill>
        <p:spPr>
          <a:xfrm>
            <a:off x="10775483" y="1416596"/>
            <a:ext cx="328914" cy="328914"/>
          </a:xfrm>
          <a:prstGeom prst="rect">
            <a:avLst/>
          </a:prstGeom>
        </p:spPr>
      </p:pic>
      <p:pic>
        <p:nvPicPr>
          <p:cNvPr id="8" name="Picture 7"/>
          <p:cNvPicPr>
            <a:picLocks noChangeAspect="1"/>
          </p:cNvPicPr>
          <p:nvPr/>
        </p:nvPicPr>
        <p:blipFill>
          <a:blip r:embed="rId13">
            <a:biLevel thresh="25000"/>
          </a:blip>
          <a:stretch>
            <a:fillRect/>
          </a:stretch>
        </p:blipFill>
        <p:spPr>
          <a:xfrm>
            <a:off x="8999079" y="2338518"/>
            <a:ext cx="503090" cy="503090"/>
          </a:xfrm>
          <a:prstGeom prst="rect">
            <a:avLst/>
          </a:prstGeom>
        </p:spPr>
      </p:pic>
      <p:pic>
        <p:nvPicPr>
          <p:cNvPr id="9" name="Picture 8"/>
          <p:cNvPicPr>
            <a:picLocks noChangeAspect="1"/>
          </p:cNvPicPr>
          <p:nvPr/>
        </p:nvPicPr>
        <p:blipFill>
          <a:blip r:embed="rId14"/>
          <a:stretch>
            <a:fillRect/>
          </a:stretch>
        </p:blipFill>
        <p:spPr>
          <a:xfrm>
            <a:off x="586358" y="2575399"/>
            <a:ext cx="3471563" cy="3461587"/>
          </a:xfrm>
          <a:prstGeom prst="rect">
            <a:avLst/>
          </a:prstGeom>
        </p:spPr>
      </p:pic>
      <p:sp>
        <p:nvSpPr>
          <p:cNvPr id="118" name="Rectangle 117"/>
          <p:cNvSpPr/>
          <p:nvPr/>
        </p:nvSpPr>
        <p:spPr bwMode="auto">
          <a:xfrm>
            <a:off x="6614722" y="1822463"/>
            <a:ext cx="1518179" cy="244426"/>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765" kern="0" spc="-49" dirty="0">
                <a:gradFill>
                  <a:gsLst>
                    <a:gs pos="93233">
                      <a:srgbClr val="FFFFFF"/>
                    </a:gs>
                    <a:gs pos="76000">
                      <a:srgbClr val="FFFFFF"/>
                    </a:gs>
                  </a:gsLst>
                  <a:lin ang="5400000" scaled="1"/>
                </a:gradFill>
                <a:ea typeface="Segoe UI" pitchFamily="34" charset="0"/>
                <a:cs typeface="Segoe UI" pitchFamily="34" charset="0"/>
              </a:rPr>
              <a:t>Site Recovery</a:t>
            </a:r>
          </a:p>
        </p:txBody>
      </p:sp>
      <p:pic>
        <p:nvPicPr>
          <p:cNvPr id="119" name="Picture 118"/>
          <p:cNvPicPr>
            <a:picLocks noChangeAspect="1"/>
          </p:cNvPicPr>
          <p:nvPr/>
        </p:nvPicPr>
        <p:blipFill>
          <a:blip r:embed="rId15">
            <a:biLevel thresh="25000"/>
          </a:blip>
          <a:stretch>
            <a:fillRect/>
          </a:stretch>
        </p:blipFill>
        <p:spPr>
          <a:xfrm>
            <a:off x="7180717" y="1335145"/>
            <a:ext cx="386188" cy="386188"/>
          </a:xfrm>
          <a:prstGeom prst="rect">
            <a:avLst/>
          </a:prstGeom>
        </p:spPr>
      </p:pic>
      <p:grpSp>
        <p:nvGrpSpPr>
          <p:cNvPr id="3" name="Group 2"/>
          <p:cNvGrpSpPr/>
          <p:nvPr/>
        </p:nvGrpSpPr>
        <p:grpSpPr>
          <a:xfrm>
            <a:off x="5043192" y="325621"/>
            <a:ext cx="1638624" cy="713314"/>
            <a:chOff x="5187707" y="331205"/>
            <a:chExt cx="1671719" cy="727720"/>
          </a:xfrm>
        </p:grpSpPr>
        <p:pic>
          <p:nvPicPr>
            <p:cNvPr id="65" name="Picture 64"/>
            <p:cNvPicPr>
              <a:picLocks noChangeAspect="1"/>
            </p:cNvPicPr>
            <p:nvPr/>
          </p:nvPicPr>
          <p:blipFill>
            <a:blip r:embed="rId16">
              <a:biLevel thresh="25000"/>
            </a:blip>
            <a:stretch>
              <a:fillRect/>
            </a:stretch>
          </p:blipFill>
          <p:spPr>
            <a:xfrm>
              <a:off x="5840861" y="331205"/>
              <a:ext cx="365410" cy="365410"/>
            </a:xfrm>
            <a:prstGeom prst="rect">
              <a:avLst/>
            </a:prstGeom>
          </p:spPr>
        </p:pic>
        <p:sp>
          <p:nvSpPr>
            <p:cNvPr id="120" name="Rectangle 119"/>
            <p:cNvSpPr/>
            <p:nvPr/>
          </p:nvSpPr>
          <p:spPr bwMode="auto">
            <a:xfrm>
              <a:off x="5187707" y="809563"/>
              <a:ext cx="1671719" cy="24936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1765" kern="0" spc="-49" dirty="0">
                  <a:gradFill>
                    <a:gsLst>
                      <a:gs pos="93233">
                        <a:srgbClr val="FFFFFF"/>
                      </a:gs>
                      <a:gs pos="76000">
                        <a:srgbClr val="FFFFFF"/>
                      </a:gs>
                    </a:gsLst>
                    <a:lin ang="5400000" scaled="1"/>
                  </a:gradFill>
                  <a:ea typeface="Segoe UI" pitchFamily="34" charset="0"/>
                  <a:cs typeface="Segoe UI" pitchFamily="34" charset="0"/>
                </a:rPr>
                <a:t>SQL Database</a:t>
              </a:r>
            </a:p>
          </p:txBody>
        </p:sp>
      </p:grpSp>
      <p:grpSp>
        <p:nvGrpSpPr>
          <p:cNvPr id="13" name="Group 12"/>
          <p:cNvGrpSpPr/>
          <p:nvPr/>
        </p:nvGrpSpPr>
        <p:grpSpPr>
          <a:xfrm>
            <a:off x="4941660" y="3667325"/>
            <a:ext cx="7794933" cy="893967"/>
            <a:chOff x="5040583" y="3740400"/>
            <a:chExt cx="7952366" cy="912022"/>
          </a:xfrm>
        </p:grpSpPr>
        <p:grpSp>
          <p:nvGrpSpPr>
            <p:cNvPr id="7" name="Group 6"/>
            <p:cNvGrpSpPr/>
            <p:nvPr/>
          </p:nvGrpSpPr>
          <p:grpSpPr>
            <a:xfrm>
              <a:off x="5704932" y="3740400"/>
              <a:ext cx="7288017" cy="912022"/>
              <a:chOff x="5502091" y="3112682"/>
              <a:chExt cx="8535155" cy="684225"/>
            </a:xfrm>
          </p:grpSpPr>
          <p:sp>
            <p:nvSpPr>
              <p:cNvPr id="12" name="Rectangle 11"/>
              <p:cNvSpPr/>
              <p:nvPr/>
            </p:nvSpPr>
            <p:spPr>
              <a:xfrm>
                <a:off x="5502091" y="3112682"/>
                <a:ext cx="1659035" cy="684225"/>
              </a:xfrm>
              <a:prstGeom prst="rect">
                <a:avLst/>
              </a:prstGeom>
              <a:noFill/>
              <a:ln w="889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t" anchorCtr="0" forceAA="0" compatLnSpc="1">
                <a:prstTxWarp prst="textNoShape">
                  <a:avLst/>
                </a:prstTxWarp>
                <a:noAutofit/>
              </a:bodyPr>
              <a:lstStyle/>
              <a:p>
                <a:pPr defTabSz="914016" fontAlgn="base">
                  <a:lnSpc>
                    <a:spcPct val="90000"/>
                  </a:lnSpc>
                  <a:spcAft>
                    <a:spcPct val="0"/>
                  </a:spcAft>
                  <a:defRPr/>
                </a:pPr>
                <a:r>
                  <a:rPr lang="en-US" sz="1961" kern="0" dirty="0">
                    <a:gradFill>
                      <a:gsLst>
                        <a:gs pos="63768">
                          <a:schemeClr val="tx1"/>
                        </a:gs>
                        <a:gs pos="43000">
                          <a:schemeClr val="tx1"/>
                        </a:gs>
                      </a:gsLst>
                      <a:lin ang="5400000" scaled="0"/>
                    </a:gradFill>
                    <a:latin typeface="Segoe UI"/>
                  </a:rPr>
                  <a:t>Functions:</a:t>
                </a:r>
              </a:p>
            </p:txBody>
          </p:sp>
          <p:sp>
            <p:nvSpPr>
              <p:cNvPr id="48" name="TextBox 47"/>
              <p:cNvSpPr txBox="1"/>
              <p:nvPr/>
            </p:nvSpPr>
            <p:spPr>
              <a:xfrm>
                <a:off x="7246659" y="3112682"/>
                <a:ext cx="6790587" cy="681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spAutoFit/>
              </a:bodyPr>
              <a:lstStyle>
                <a:defPPr>
                  <a:defRPr lang="en-US"/>
                </a:defPPr>
                <a:lvl1pPr>
                  <a:defRPr>
                    <a:solidFill>
                      <a:schemeClr val="lt1"/>
                    </a:solidFill>
                  </a:defRPr>
                </a:lvl1pPr>
                <a:lvl2pPr marL="0" marR="0" lvl="1" indent="0" defTabSz="1165865" fontAlgn="auto">
                  <a:lnSpc>
                    <a:spcPct val="90000"/>
                  </a:lnSpc>
                  <a:spcBef>
                    <a:spcPts val="400"/>
                  </a:spcBef>
                  <a:spcAft>
                    <a:spcPts val="0"/>
                  </a:spcAft>
                  <a:buClr>
                    <a:srgbClr val="FFFFFF">
                      <a:lumMod val="50000"/>
                    </a:srgbClr>
                  </a:buClr>
                  <a:buSzPct val="110000"/>
                  <a:buFontTx/>
                  <a:buNone/>
                  <a:tabLst/>
                  <a:defRPr kumimoji="0" sz="2800" b="1" i="0" u="none" strike="noStrike" cap="none" spc="0" normalizeH="0" baseline="0">
                    <a:ln>
                      <a:noFill/>
                    </a:ln>
                    <a:gradFill>
                      <a:gsLst>
                        <a:gs pos="76852">
                          <a:srgbClr val="0078D7"/>
                        </a:gs>
                        <a:gs pos="53297">
                          <a:srgbClr val="0078D7"/>
                        </a:gs>
                      </a:gsLst>
                      <a:lin ang="5400000" scaled="1"/>
                    </a:gradFill>
                    <a:effectLst/>
                    <a:uLnTx/>
                    <a:uFillTx/>
                    <a:latin typeface="Segoe UI Semilight"/>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7122" lvl="1" indent="-227122" defTabSz="914016">
                  <a:spcBef>
                    <a:spcPts val="784"/>
                  </a:spcBef>
                  <a:buClrTx/>
                  <a:buSzPct val="90000"/>
                  <a:buFont typeface="Arial" pitchFamily="34" charset="0"/>
                  <a:buChar char="•"/>
                  <a:defRPr/>
                </a:pPr>
                <a:r>
                  <a:rPr lang="en-US" sz="1765" b="0" kern="0" dirty="0">
                    <a:gradFill>
                      <a:gsLst>
                        <a:gs pos="1250">
                          <a:srgbClr val="505050"/>
                        </a:gs>
                        <a:gs pos="100000">
                          <a:srgbClr val="505050"/>
                        </a:gs>
                      </a:gsLst>
                      <a:lin ang="5400000" scaled="0"/>
                    </a:gradFill>
                    <a:latin typeface="Segoe UI"/>
                    <a:ea typeface="+mn-ea"/>
                  </a:rPr>
                  <a:t>Make composing cloud apps easy</a:t>
                </a:r>
              </a:p>
              <a:p>
                <a:pPr marL="227122" lvl="1" indent="-227122" defTabSz="914016">
                  <a:spcBef>
                    <a:spcPts val="784"/>
                  </a:spcBef>
                  <a:buClrTx/>
                  <a:buSzPct val="90000"/>
                  <a:buFont typeface="Arial" pitchFamily="34" charset="0"/>
                  <a:buChar char="•"/>
                  <a:defRPr/>
                </a:pPr>
                <a:r>
                  <a:rPr lang="en-US" sz="1765" b="0" kern="0" dirty="0">
                    <a:gradFill>
                      <a:gsLst>
                        <a:gs pos="1250">
                          <a:srgbClr val="505050"/>
                        </a:gs>
                        <a:gs pos="100000">
                          <a:srgbClr val="505050"/>
                        </a:gs>
                      </a:gsLst>
                      <a:lin ang="5400000" scaled="0"/>
                    </a:gradFill>
                    <a:latin typeface="Segoe UI"/>
                    <a:ea typeface="+mn-ea"/>
                  </a:rPr>
                  <a:t>Easily integrate with Logic Apps</a:t>
                </a:r>
              </a:p>
            </p:txBody>
          </p:sp>
        </p:grpSp>
        <p:pic>
          <p:nvPicPr>
            <p:cNvPr id="121" name="Picture 120"/>
            <p:cNvPicPr>
              <a:picLocks noChangeAspect="1"/>
            </p:cNvPicPr>
            <p:nvPr/>
          </p:nvPicPr>
          <p:blipFill>
            <a:blip r:embed="rId17">
              <a:clrChange>
                <a:clrFrom>
                  <a:srgbClr val="FFFFFF"/>
                </a:clrFrom>
                <a:clrTo>
                  <a:srgbClr val="FFFFFF">
                    <a:alpha val="0"/>
                  </a:srgbClr>
                </a:clrTo>
              </a:clrChange>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5040583" y="3858162"/>
              <a:ext cx="783431" cy="404948"/>
            </a:xfrm>
            <a:prstGeom prst="rect">
              <a:avLst/>
            </a:prstGeom>
          </p:spPr>
        </p:pic>
      </p:grpSp>
      <p:grpSp>
        <p:nvGrpSpPr>
          <p:cNvPr id="44" name="Group 43"/>
          <p:cNvGrpSpPr/>
          <p:nvPr/>
        </p:nvGrpSpPr>
        <p:grpSpPr>
          <a:xfrm>
            <a:off x="5602390" y="5641373"/>
            <a:ext cx="7134202" cy="1194699"/>
            <a:chOff x="5502091" y="3112682"/>
            <a:chExt cx="8523764" cy="914400"/>
          </a:xfrm>
        </p:grpSpPr>
        <p:sp>
          <p:nvSpPr>
            <p:cNvPr id="45" name="Rectangle 44"/>
            <p:cNvSpPr/>
            <p:nvPr/>
          </p:nvSpPr>
          <p:spPr>
            <a:xfrm>
              <a:off x="5502091" y="3112682"/>
              <a:ext cx="1659034" cy="914400"/>
            </a:xfrm>
            <a:prstGeom prst="rect">
              <a:avLst/>
            </a:prstGeom>
            <a:noFill/>
            <a:ln w="889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t" anchorCtr="0" forceAA="0" compatLnSpc="1">
              <a:prstTxWarp prst="textNoShape">
                <a:avLst/>
              </a:prstTxWarp>
              <a:noAutofit/>
            </a:bodyPr>
            <a:lstStyle/>
            <a:p>
              <a:pPr defTabSz="914016" fontAlgn="base">
                <a:lnSpc>
                  <a:spcPct val="90000"/>
                </a:lnSpc>
                <a:spcAft>
                  <a:spcPct val="0"/>
                </a:spcAft>
              </a:pPr>
              <a:r>
                <a:rPr lang="en-US" sz="1961" kern="0" dirty="0">
                  <a:gradFill>
                    <a:gsLst>
                      <a:gs pos="63768">
                        <a:schemeClr val="tx1"/>
                      </a:gs>
                      <a:gs pos="43000">
                        <a:schemeClr val="tx1"/>
                      </a:gs>
                    </a:gsLst>
                    <a:lin ang="5400000" scaled="0"/>
                  </a:gradFill>
                  <a:latin typeface="Segoe UI"/>
                </a:rPr>
                <a:t>Machine</a:t>
              </a:r>
            </a:p>
            <a:p>
              <a:pPr defTabSz="914016" fontAlgn="base">
                <a:lnSpc>
                  <a:spcPct val="90000"/>
                </a:lnSpc>
                <a:spcAft>
                  <a:spcPct val="0"/>
                </a:spcAft>
              </a:pPr>
              <a:r>
                <a:rPr lang="en-US" sz="1961" kern="0" dirty="0">
                  <a:gradFill>
                    <a:gsLst>
                      <a:gs pos="63768">
                        <a:schemeClr val="tx1"/>
                      </a:gs>
                      <a:gs pos="43000">
                        <a:schemeClr val="tx1"/>
                      </a:gs>
                    </a:gsLst>
                    <a:lin ang="5400000" scaled="0"/>
                  </a:gradFill>
                  <a:latin typeface="Segoe UI"/>
                </a:rPr>
                <a:t>Learning:</a:t>
              </a:r>
            </a:p>
          </p:txBody>
        </p:sp>
        <p:sp>
          <p:nvSpPr>
            <p:cNvPr id="46" name="TextBox 45"/>
            <p:cNvSpPr txBox="1"/>
            <p:nvPr/>
          </p:nvSpPr>
          <p:spPr>
            <a:xfrm>
              <a:off x="7235268" y="3112682"/>
              <a:ext cx="6790587" cy="6817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spAutoFit/>
            </a:bodyPr>
            <a:lstStyle>
              <a:defPPr>
                <a:defRPr lang="en-US"/>
              </a:defPPr>
              <a:lvl1pPr>
                <a:defRPr>
                  <a:solidFill>
                    <a:schemeClr val="lt1"/>
                  </a:solidFill>
                </a:defRPr>
              </a:lvl1pPr>
              <a:lvl2pPr marL="0" marR="0" lvl="1" indent="0" defTabSz="1165865" fontAlgn="auto">
                <a:lnSpc>
                  <a:spcPct val="90000"/>
                </a:lnSpc>
                <a:spcBef>
                  <a:spcPts val="400"/>
                </a:spcBef>
                <a:spcAft>
                  <a:spcPts val="0"/>
                </a:spcAft>
                <a:buClr>
                  <a:srgbClr val="FFFFFF">
                    <a:lumMod val="50000"/>
                  </a:srgbClr>
                </a:buClr>
                <a:buSzPct val="110000"/>
                <a:buFontTx/>
                <a:buNone/>
                <a:tabLst/>
                <a:defRPr kumimoji="0" sz="2800" b="1" i="0" u="none" strike="noStrike" cap="none" spc="0" normalizeH="0" baseline="0">
                  <a:ln>
                    <a:noFill/>
                  </a:ln>
                  <a:gradFill>
                    <a:gsLst>
                      <a:gs pos="76852">
                        <a:srgbClr val="0078D7"/>
                      </a:gs>
                      <a:gs pos="53297">
                        <a:srgbClr val="0078D7"/>
                      </a:gs>
                    </a:gsLst>
                    <a:lin ang="5400000" scaled="1"/>
                  </a:gradFill>
                  <a:effectLst/>
                  <a:uLnTx/>
                  <a:uFillTx/>
                  <a:latin typeface="Segoe UI Semilight"/>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7122" lvl="1" indent="-227122" defTabSz="914016">
                <a:spcBef>
                  <a:spcPts val="784"/>
                </a:spcBef>
                <a:buClrTx/>
                <a:buSzPct val="90000"/>
                <a:buFont typeface="Arial" pitchFamily="34" charset="0"/>
                <a:buChar char="•"/>
                <a:defRPr/>
              </a:pPr>
              <a:r>
                <a:rPr lang="en-US" sz="1765" b="0" kern="0" dirty="0">
                  <a:gradFill>
                    <a:gsLst>
                      <a:gs pos="1250">
                        <a:srgbClr val="505050"/>
                      </a:gs>
                      <a:gs pos="100000">
                        <a:srgbClr val="505050"/>
                      </a:gs>
                    </a:gsLst>
                    <a:lin ang="5400000" scaled="0"/>
                  </a:gradFill>
                  <a:latin typeface="Segoe UI"/>
                  <a:ea typeface="+mn-ea"/>
                </a:rPr>
                <a:t>Intelligence and proactive management</a:t>
              </a:r>
            </a:p>
            <a:p>
              <a:pPr marL="227122" lvl="1" indent="-227122" defTabSz="914016">
                <a:spcBef>
                  <a:spcPts val="784"/>
                </a:spcBef>
                <a:buClrTx/>
                <a:buSzPct val="90000"/>
                <a:buFont typeface="Arial" pitchFamily="34" charset="0"/>
                <a:buChar char="•"/>
                <a:defRPr/>
              </a:pPr>
              <a:r>
                <a:rPr lang="en-US" sz="1765" b="0" kern="0" dirty="0">
                  <a:gradFill>
                    <a:gsLst>
                      <a:gs pos="1250">
                        <a:srgbClr val="505050"/>
                      </a:gs>
                      <a:gs pos="100000">
                        <a:srgbClr val="505050"/>
                      </a:gs>
                    </a:gsLst>
                    <a:lin ang="5400000" scaled="0"/>
                  </a:gradFill>
                  <a:latin typeface="Segoe UI"/>
                  <a:ea typeface="+mn-ea"/>
                </a:rPr>
                <a:t>Analytics that enable action</a:t>
              </a:r>
            </a:p>
          </p:txBody>
        </p:sp>
      </p:grpSp>
      <p:grpSp>
        <p:nvGrpSpPr>
          <p:cNvPr id="39" name="Group 38"/>
          <p:cNvGrpSpPr/>
          <p:nvPr/>
        </p:nvGrpSpPr>
        <p:grpSpPr>
          <a:xfrm>
            <a:off x="5592859" y="4621035"/>
            <a:ext cx="7143736" cy="1194699"/>
            <a:chOff x="5502091" y="3112682"/>
            <a:chExt cx="8535155" cy="914400"/>
          </a:xfrm>
        </p:grpSpPr>
        <p:sp>
          <p:nvSpPr>
            <p:cNvPr id="42" name="Rectangle 41"/>
            <p:cNvSpPr/>
            <p:nvPr/>
          </p:nvSpPr>
          <p:spPr>
            <a:xfrm>
              <a:off x="5502091" y="3112682"/>
              <a:ext cx="1659034" cy="914400"/>
            </a:xfrm>
            <a:prstGeom prst="rect">
              <a:avLst/>
            </a:prstGeom>
            <a:noFill/>
            <a:ln w="889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t" anchorCtr="0" forceAA="0" compatLnSpc="1">
              <a:prstTxWarp prst="textNoShape">
                <a:avLst/>
              </a:prstTxWarp>
              <a:noAutofit/>
            </a:bodyPr>
            <a:lstStyle/>
            <a:p>
              <a:pPr defTabSz="914016" fontAlgn="base">
                <a:lnSpc>
                  <a:spcPct val="90000"/>
                </a:lnSpc>
                <a:spcAft>
                  <a:spcPct val="0"/>
                </a:spcAft>
              </a:pPr>
              <a:r>
                <a:rPr lang="en-US" sz="1961" kern="0" dirty="0">
                  <a:gradFill>
                    <a:gsLst>
                      <a:gs pos="63768">
                        <a:schemeClr val="tx1"/>
                      </a:gs>
                      <a:gs pos="43000">
                        <a:schemeClr val="tx1"/>
                      </a:gs>
                    </a:gsLst>
                    <a:lin ang="5400000" scaled="0"/>
                  </a:gradFill>
                  <a:latin typeface="Segoe UI"/>
                </a:rPr>
                <a:t>Cognitive</a:t>
              </a:r>
            </a:p>
            <a:p>
              <a:pPr defTabSz="914016" fontAlgn="base">
                <a:lnSpc>
                  <a:spcPct val="90000"/>
                </a:lnSpc>
                <a:spcAft>
                  <a:spcPct val="0"/>
                </a:spcAft>
              </a:pPr>
              <a:r>
                <a:rPr lang="en-US" sz="1961" kern="0" dirty="0">
                  <a:gradFill>
                    <a:gsLst>
                      <a:gs pos="63768">
                        <a:schemeClr val="tx1"/>
                      </a:gs>
                      <a:gs pos="43000">
                        <a:schemeClr val="tx1"/>
                      </a:gs>
                    </a:gsLst>
                    <a:lin ang="5400000" scaled="0"/>
                  </a:gradFill>
                  <a:latin typeface="Segoe UI"/>
                </a:rPr>
                <a:t>Services:</a:t>
              </a:r>
            </a:p>
          </p:txBody>
        </p:sp>
        <p:sp>
          <p:nvSpPr>
            <p:cNvPr id="43" name="TextBox 42"/>
            <p:cNvSpPr txBox="1"/>
            <p:nvPr/>
          </p:nvSpPr>
          <p:spPr>
            <a:xfrm>
              <a:off x="7246659" y="3112682"/>
              <a:ext cx="6790587" cy="6817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spAutoFit/>
            </a:bodyPr>
            <a:lstStyle>
              <a:defPPr>
                <a:defRPr lang="en-US"/>
              </a:defPPr>
              <a:lvl1pPr>
                <a:defRPr>
                  <a:solidFill>
                    <a:schemeClr val="lt1"/>
                  </a:solidFill>
                </a:defRPr>
              </a:lvl1pPr>
              <a:lvl2pPr marL="0" marR="0" lvl="1" indent="0" defTabSz="1165865" fontAlgn="auto">
                <a:lnSpc>
                  <a:spcPct val="90000"/>
                </a:lnSpc>
                <a:spcBef>
                  <a:spcPts val="400"/>
                </a:spcBef>
                <a:spcAft>
                  <a:spcPts val="0"/>
                </a:spcAft>
                <a:buClr>
                  <a:srgbClr val="FFFFFF">
                    <a:lumMod val="50000"/>
                  </a:srgbClr>
                </a:buClr>
                <a:buSzPct val="110000"/>
                <a:buFontTx/>
                <a:buNone/>
                <a:tabLst/>
                <a:defRPr kumimoji="0" sz="2800" b="1" i="0" u="none" strike="noStrike" cap="none" spc="0" normalizeH="0" baseline="0">
                  <a:ln>
                    <a:noFill/>
                  </a:ln>
                  <a:gradFill>
                    <a:gsLst>
                      <a:gs pos="76852">
                        <a:srgbClr val="0078D7"/>
                      </a:gs>
                      <a:gs pos="53297">
                        <a:srgbClr val="0078D7"/>
                      </a:gs>
                    </a:gsLst>
                    <a:lin ang="5400000" scaled="1"/>
                  </a:gradFill>
                  <a:effectLst/>
                  <a:uLnTx/>
                  <a:uFillTx/>
                  <a:latin typeface="Segoe UI Semilight"/>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7122" lvl="1" indent="-227122" defTabSz="914016">
                <a:spcBef>
                  <a:spcPts val="784"/>
                </a:spcBef>
                <a:buClrTx/>
                <a:buSzPct val="90000"/>
                <a:buFont typeface="Arial" pitchFamily="34" charset="0"/>
                <a:buChar char="•"/>
                <a:defRPr/>
              </a:pPr>
              <a:r>
                <a:rPr lang="en-US" sz="1765" b="0" kern="0" dirty="0">
                  <a:gradFill>
                    <a:gsLst>
                      <a:gs pos="1250">
                        <a:srgbClr val="505050"/>
                      </a:gs>
                      <a:gs pos="100000">
                        <a:srgbClr val="505050"/>
                      </a:gs>
                    </a:gsLst>
                    <a:lin ang="5400000" scaled="0"/>
                  </a:gradFill>
                  <a:latin typeface="Segoe UI"/>
                  <a:ea typeface="+mn-ea"/>
                </a:rPr>
                <a:t>Sentiment analytics</a:t>
              </a:r>
            </a:p>
            <a:p>
              <a:pPr marL="227122" lvl="1" indent="-227122" defTabSz="914016">
                <a:spcBef>
                  <a:spcPts val="784"/>
                </a:spcBef>
                <a:buClrTx/>
                <a:buSzPct val="90000"/>
                <a:buFont typeface="Arial" pitchFamily="34" charset="0"/>
                <a:buChar char="•"/>
                <a:defRPr/>
              </a:pPr>
              <a:r>
                <a:rPr lang="en-US" sz="1765" b="0" kern="0" dirty="0">
                  <a:gradFill>
                    <a:gsLst>
                      <a:gs pos="1250">
                        <a:srgbClr val="505050"/>
                      </a:gs>
                      <a:gs pos="100000">
                        <a:srgbClr val="505050"/>
                      </a:gs>
                    </a:gsLst>
                    <a:lin ang="5400000" scaled="0"/>
                  </a:gradFill>
                  <a:latin typeface="Segoe UI"/>
                  <a:ea typeface="+mn-ea"/>
                </a:rPr>
                <a:t>Language and topic detection</a:t>
              </a:r>
            </a:p>
          </p:txBody>
        </p:sp>
      </p:grpSp>
      <p:pic>
        <p:nvPicPr>
          <p:cNvPr id="14" name="Picture 13"/>
          <p:cNvPicPr>
            <a:picLocks noChangeAspect="1"/>
          </p:cNvPicPr>
          <p:nvPr/>
        </p:nvPicPr>
        <p:blipFill>
          <a:blip r:embed="rId19"/>
          <a:stretch>
            <a:fillRect/>
          </a:stretch>
        </p:blipFill>
        <p:spPr>
          <a:xfrm>
            <a:off x="5187292" y="5893819"/>
            <a:ext cx="360972" cy="360972"/>
          </a:xfrm>
          <a:prstGeom prst="rect">
            <a:avLst/>
          </a:prstGeom>
        </p:spPr>
      </p:pic>
      <p:pic>
        <p:nvPicPr>
          <p:cNvPr id="15" name="Picture 14"/>
          <p:cNvPicPr>
            <a:picLocks noChangeAspect="1"/>
          </p:cNvPicPr>
          <p:nvPr/>
        </p:nvPicPr>
        <p:blipFill>
          <a:blip r:embed="rId20">
            <a:duotone>
              <a:prstClr val="black"/>
              <a:srgbClr val="D9C3A5">
                <a:tint val="50000"/>
                <a:satMod val="180000"/>
              </a:srgbClr>
            </a:duotone>
          </a:blip>
          <a:stretch>
            <a:fillRect/>
          </a:stretch>
        </p:blipFill>
        <p:spPr>
          <a:xfrm>
            <a:off x="5077235" y="4681683"/>
            <a:ext cx="544164" cy="546732"/>
          </a:xfrm>
          <a:prstGeom prst="rect">
            <a:avLst/>
          </a:prstGeom>
        </p:spPr>
      </p:pic>
      <p:cxnSp>
        <p:nvCxnSpPr>
          <p:cNvPr id="17" name="Straight Connector 16"/>
          <p:cNvCxnSpPr/>
          <p:nvPr/>
        </p:nvCxnSpPr>
        <p:spPr>
          <a:xfrm>
            <a:off x="5035071" y="4524540"/>
            <a:ext cx="6871615"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5035071" y="5585160"/>
            <a:ext cx="6871615"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1289302" y="3236269"/>
            <a:ext cx="2103274" cy="2031685"/>
            <a:chOff x="4955432" y="2841876"/>
            <a:chExt cx="2513616" cy="2513616"/>
          </a:xfrm>
        </p:grpSpPr>
        <p:pic>
          <p:nvPicPr>
            <p:cNvPr id="66" name="Picture 65"/>
            <p:cNvPicPr>
              <a:picLocks noChangeAspect="1"/>
            </p:cNvPicPr>
            <p:nvPr/>
          </p:nvPicPr>
          <p:blipFill>
            <a:blip r:embed="rId21"/>
            <a:stretch>
              <a:fillRect/>
            </a:stretch>
          </p:blipFill>
          <p:spPr>
            <a:xfrm>
              <a:off x="4955432" y="2841876"/>
              <a:ext cx="2513616" cy="2513616"/>
            </a:xfrm>
            <a:prstGeom prst="rect">
              <a:avLst/>
            </a:prstGeom>
          </p:spPr>
        </p:pic>
        <p:pic>
          <p:nvPicPr>
            <p:cNvPr id="67" name="Picture 66"/>
            <p:cNvPicPr>
              <a:picLocks noChangeAspect="1"/>
            </p:cNvPicPr>
            <p:nvPr/>
          </p:nvPicPr>
          <p:blipFill>
            <a:blip r:embed="rId22"/>
            <a:stretch>
              <a:fillRect/>
            </a:stretch>
          </p:blipFill>
          <p:spPr>
            <a:xfrm>
              <a:off x="5553506" y="3693499"/>
              <a:ext cx="716688" cy="716688"/>
            </a:xfrm>
            <a:prstGeom prst="rect">
              <a:avLst/>
            </a:prstGeom>
          </p:spPr>
        </p:pic>
      </p:grpSp>
    </p:spTree>
    <p:extLst>
      <p:ext uri="{BB962C8B-B14F-4D97-AF65-F5344CB8AC3E}">
        <p14:creationId xmlns:p14="http://schemas.microsoft.com/office/powerpoint/2010/main" val="152307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74" y="440918"/>
            <a:ext cx="11655840" cy="899537"/>
          </a:xfrm>
        </p:spPr>
        <p:txBody>
          <a:bodyPr/>
          <a:lstStyle/>
          <a:p>
            <a:r>
              <a:rPr lang="en-US" dirty="0" smtClean="0"/>
              <a:t>True on-premises and cloud connectivity</a:t>
            </a:r>
            <a:endParaRPr lang="en-US" dirty="0"/>
          </a:p>
        </p:txBody>
      </p:sp>
      <p:graphicFrame>
        <p:nvGraphicFramePr>
          <p:cNvPr id="3" name="Table 2"/>
          <p:cNvGraphicFramePr>
            <a:graphicFrameLocks noGrp="1"/>
          </p:cNvGraphicFramePr>
          <p:nvPr>
            <p:extLst/>
          </p:nvPr>
        </p:nvGraphicFramePr>
        <p:xfrm>
          <a:off x="3166873" y="2084363"/>
          <a:ext cx="2886751" cy="3466990"/>
        </p:xfrm>
        <a:graphic>
          <a:graphicData uri="http://schemas.openxmlformats.org/drawingml/2006/table">
            <a:tbl>
              <a:tblPr firstRow="1" bandRow="1">
                <a:tableStyleId>{5C22544A-7EE6-4342-B048-85BDC9FD1C3A}</a:tableStyleId>
              </a:tblPr>
              <a:tblGrid>
                <a:gridCol w="2886751">
                  <a:extLst>
                    <a:ext uri="{9D8B030D-6E8A-4147-A177-3AD203B41FA5}">
                      <a16:colId xmlns="" xmlns:a16="http://schemas.microsoft.com/office/drawing/2014/main" val="862505283"/>
                    </a:ext>
                  </a:extLst>
                </a:gridCol>
              </a:tblGrid>
              <a:tr h="896170">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Logic</a:t>
                      </a: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Apps</a:t>
                      </a:r>
                      <a:endPar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79234" marR="91401"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202762852"/>
                  </a:ext>
                </a:extLst>
              </a:tr>
              <a:tr h="2570488">
                <a:tc>
                  <a:txBody>
                    <a:bodyPr/>
                    <a:lstStyle/>
                    <a:p>
                      <a:pPr marL="285750" marR="0" lvl="0" indent="-285750" algn="l" defTabSz="932742" rtl="0" eaLnBrk="1" fontAlgn="auto" latinLnBrk="0" hangingPunct="1">
                        <a:lnSpc>
                          <a:spcPct val="90000"/>
                        </a:lnSpc>
                        <a:spcBef>
                          <a:spcPts val="2400"/>
                        </a:spcBef>
                        <a:spcAft>
                          <a:spcPts val="0"/>
                        </a:spcAft>
                        <a:buClrTx/>
                        <a:buSzTx/>
                        <a:buFont typeface="Arial" panose="020B0604020202020204" pitchFamily="34" charset="0"/>
                        <a:buChar char="•"/>
                        <a:tabLst/>
                        <a:defRPr/>
                      </a:pPr>
                      <a:r>
                        <a:rPr lang="en-US" sz="1800" baseline="0">
                          <a:gradFill>
                            <a:gsLst>
                              <a:gs pos="2899">
                                <a:schemeClr val="tx1"/>
                              </a:gs>
                              <a:gs pos="18116">
                                <a:schemeClr val="tx1"/>
                              </a:gs>
                            </a:gsLst>
                            <a:lin ang="5400000" scaled="0"/>
                          </a:gradFill>
                        </a:rPr>
                        <a:t>Serverless compute, auto scaling, fully managed</a:t>
                      </a:r>
                    </a:p>
                    <a:p>
                      <a:pPr marL="285750" indent="-285750">
                        <a:lnSpc>
                          <a:spcPct val="90000"/>
                        </a:lnSpc>
                        <a:spcBef>
                          <a:spcPts val="2400"/>
                        </a:spcBef>
                        <a:buFont typeface="Arial" panose="020B0604020202020204" pitchFamily="34" charset="0"/>
                        <a:buChar char="•"/>
                      </a:pPr>
                      <a:r>
                        <a:rPr lang="en-US" sz="1800">
                          <a:gradFill>
                            <a:gsLst>
                              <a:gs pos="2899">
                                <a:schemeClr val="tx1"/>
                              </a:gs>
                              <a:gs pos="18116">
                                <a:schemeClr val="tx1"/>
                              </a:gs>
                            </a:gsLst>
                            <a:lin ang="5400000" scaled="0"/>
                          </a:gradFill>
                        </a:rPr>
                        <a:t>Connect</a:t>
                      </a:r>
                      <a:r>
                        <a:rPr lang="en-US" sz="1800" baseline="0">
                          <a:gradFill>
                            <a:gsLst>
                              <a:gs pos="2899">
                                <a:schemeClr val="tx1"/>
                              </a:gs>
                              <a:gs pos="18116">
                                <a:schemeClr val="tx1"/>
                              </a:gs>
                            </a:gsLst>
                            <a:lin ang="5400000" scaled="0"/>
                          </a:gradFill>
                        </a:rPr>
                        <a:t> SaaS applications </a:t>
                      </a:r>
                    </a:p>
                    <a:p>
                      <a:pPr marL="285750" indent="-285750">
                        <a:lnSpc>
                          <a:spcPct val="90000"/>
                        </a:lnSpc>
                        <a:spcBef>
                          <a:spcPts val="2400"/>
                        </a:spcBef>
                        <a:buFont typeface="Arial" panose="020B0604020202020204" pitchFamily="34" charset="0"/>
                        <a:buChar char="•"/>
                      </a:pPr>
                      <a:r>
                        <a:rPr lang="en-US" sz="1800" baseline="0">
                          <a:gradFill>
                            <a:gsLst>
                              <a:gs pos="2899">
                                <a:schemeClr val="tx1"/>
                              </a:gs>
                              <a:gs pos="18116">
                                <a:schemeClr val="tx1"/>
                              </a:gs>
                            </a:gsLst>
                            <a:lin ang="5400000" scaled="0"/>
                          </a:gradFill>
                        </a:rPr>
                        <a:t>Leverage Azure Services</a:t>
                      </a:r>
                      <a:endParaRPr lang="en-US" sz="1800" baseline="0" dirty="0">
                        <a:gradFill>
                          <a:gsLst>
                            <a:gs pos="2899">
                              <a:schemeClr val="tx1"/>
                            </a:gs>
                            <a:gs pos="18116">
                              <a:schemeClr val="tx1"/>
                            </a:gs>
                          </a:gsLst>
                          <a:lin ang="5400000" scaled="0"/>
                        </a:gradFill>
                      </a:endParaRPr>
                    </a:p>
                  </a:txBody>
                  <a:tcPr marL="179234" marR="91401"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35981791"/>
                  </a:ext>
                </a:extLst>
              </a:tr>
            </a:tbl>
          </a:graphicData>
        </a:graphic>
      </p:graphicFrame>
      <p:graphicFrame>
        <p:nvGraphicFramePr>
          <p:cNvPr id="8" name="Table 7"/>
          <p:cNvGraphicFramePr>
            <a:graphicFrameLocks noGrp="1"/>
          </p:cNvGraphicFramePr>
          <p:nvPr>
            <p:extLst/>
          </p:nvPr>
        </p:nvGraphicFramePr>
        <p:xfrm>
          <a:off x="9109875" y="2084364"/>
          <a:ext cx="2886751" cy="3466990"/>
        </p:xfrm>
        <a:graphic>
          <a:graphicData uri="http://schemas.openxmlformats.org/drawingml/2006/table">
            <a:tbl>
              <a:tblPr firstRow="1" bandRow="1">
                <a:tableStyleId>{5C22544A-7EE6-4342-B048-85BDC9FD1C3A}</a:tableStyleId>
              </a:tblPr>
              <a:tblGrid>
                <a:gridCol w="2886751">
                  <a:extLst>
                    <a:ext uri="{9D8B030D-6E8A-4147-A177-3AD203B41FA5}">
                      <a16:colId xmlns="" xmlns:a16="http://schemas.microsoft.com/office/drawing/2014/main" val="3728848810"/>
                    </a:ext>
                  </a:extLst>
                </a:gridCol>
              </a:tblGrid>
              <a:tr h="896170">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Service</a:t>
                      </a: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Bus</a:t>
                      </a:r>
                      <a:endPar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79234" marR="91401"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202762852"/>
                  </a:ext>
                </a:extLst>
              </a:tr>
              <a:tr h="2559231">
                <a:tc>
                  <a:txBody>
                    <a:bodyPr/>
                    <a:lstStyle/>
                    <a:p>
                      <a:pPr marL="285750" indent="-285750">
                        <a:lnSpc>
                          <a:spcPct val="90000"/>
                        </a:lnSpc>
                        <a:spcBef>
                          <a:spcPts val="2400"/>
                        </a:spcBef>
                        <a:buFont typeface="Arial" panose="020B0604020202020204" pitchFamily="34" charset="0"/>
                        <a:buChar char="•"/>
                      </a:pPr>
                      <a:r>
                        <a:rPr lang="en-US" sz="1800" baseline="0">
                          <a:gradFill>
                            <a:gsLst>
                              <a:gs pos="2899">
                                <a:schemeClr val="tx1"/>
                              </a:gs>
                              <a:gs pos="18116">
                                <a:schemeClr val="tx1"/>
                              </a:gs>
                            </a:gsLst>
                            <a:lin ang="5400000" scaled="0"/>
                          </a:gradFill>
                        </a:rPr>
                        <a:t>Serverless compute, auto scaling, fully managed</a:t>
                      </a:r>
                    </a:p>
                    <a:p>
                      <a:pPr marL="285750" indent="-285750">
                        <a:lnSpc>
                          <a:spcPct val="90000"/>
                        </a:lnSpc>
                        <a:spcBef>
                          <a:spcPts val="2400"/>
                        </a:spcBef>
                        <a:buFont typeface="Arial" panose="020B0604020202020204" pitchFamily="34" charset="0"/>
                        <a:buChar char="•"/>
                      </a:pPr>
                      <a:r>
                        <a:rPr lang="en-US" sz="1800" baseline="0">
                          <a:gradFill>
                            <a:gsLst>
                              <a:gs pos="2899">
                                <a:schemeClr val="tx1"/>
                              </a:gs>
                              <a:gs pos="18116">
                                <a:schemeClr val="tx1"/>
                              </a:gs>
                            </a:gsLst>
                            <a:lin ang="5400000" scaled="0"/>
                          </a:gradFill>
                        </a:rPr>
                        <a:t>Publish &amp; Subscribe, Topics and Queues </a:t>
                      </a:r>
                    </a:p>
                    <a:p>
                      <a:pPr marL="285750" indent="-285750">
                        <a:lnSpc>
                          <a:spcPct val="90000"/>
                        </a:lnSpc>
                        <a:spcBef>
                          <a:spcPts val="2400"/>
                        </a:spcBef>
                        <a:buFont typeface="Arial" panose="020B0604020202020204" pitchFamily="34" charset="0"/>
                        <a:buChar char="•"/>
                      </a:pPr>
                      <a:r>
                        <a:rPr lang="en-US" sz="1800">
                          <a:gradFill>
                            <a:gsLst>
                              <a:gs pos="2899">
                                <a:schemeClr val="tx1"/>
                              </a:gs>
                              <a:gs pos="18116">
                                <a:schemeClr val="tx1"/>
                              </a:gs>
                            </a:gsLst>
                            <a:lin ang="5400000" scaled="0"/>
                          </a:gradFill>
                        </a:rPr>
                        <a:t>Secure and predictable</a:t>
                      </a:r>
                      <a:r>
                        <a:rPr lang="en-US" sz="1800" baseline="0">
                          <a:gradFill>
                            <a:gsLst>
                              <a:gs pos="2899">
                                <a:schemeClr val="tx1"/>
                              </a:gs>
                              <a:gs pos="18116">
                                <a:schemeClr val="tx1"/>
                              </a:gs>
                            </a:gsLst>
                            <a:lin ang="5400000" scaled="0"/>
                          </a:gradFill>
                        </a:rPr>
                        <a:t> message delivery</a:t>
                      </a:r>
                      <a:endParaRPr lang="en-US" sz="1800" dirty="0">
                        <a:gradFill>
                          <a:gsLst>
                            <a:gs pos="2899">
                              <a:schemeClr val="tx1"/>
                            </a:gs>
                            <a:gs pos="18116">
                              <a:schemeClr val="tx1"/>
                            </a:gs>
                          </a:gsLst>
                          <a:lin ang="5400000" scaled="0"/>
                        </a:gradFill>
                      </a:endParaRPr>
                    </a:p>
                  </a:txBody>
                  <a:tcPr marL="179234" marR="91401"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35981791"/>
                  </a:ext>
                </a:extLst>
              </a:tr>
            </a:tbl>
          </a:graphicData>
        </a:graphic>
      </p:graphicFrame>
      <p:pic>
        <p:nvPicPr>
          <p:cNvPr id="11" name="Picture 10"/>
          <p:cNvPicPr>
            <a:picLocks noChangeAspect="1"/>
          </p:cNvPicPr>
          <p:nvPr/>
        </p:nvPicPr>
        <p:blipFill>
          <a:blip r:embed="rId3">
            <a:biLevel thresh="25000"/>
          </a:blip>
          <a:stretch>
            <a:fillRect/>
          </a:stretch>
        </p:blipFill>
        <p:spPr>
          <a:xfrm>
            <a:off x="11167299" y="2272298"/>
            <a:ext cx="495329" cy="495329"/>
          </a:xfrm>
          <a:prstGeom prst="rect">
            <a:avLst/>
          </a:prstGeom>
        </p:spPr>
      </p:pic>
      <p:pic>
        <p:nvPicPr>
          <p:cNvPr id="13" name="Picture 1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265376" y="2213812"/>
            <a:ext cx="631150" cy="631150"/>
          </a:xfrm>
          <a:prstGeom prst="rect">
            <a:avLst/>
          </a:prstGeom>
          <a:noFill/>
          <a:ln>
            <a:noFill/>
          </a:ln>
        </p:spPr>
      </p:pic>
      <p:graphicFrame>
        <p:nvGraphicFramePr>
          <p:cNvPr id="14" name="Table 13"/>
          <p:cNvGraphicFramePr>
            <a:graphicFrameLocks noGrp="1"/>
          </p:cNvGraphicFramePr>
          <p:nvPr>
            <p:extLst/>
          </p:nvPr>
        </p:nvGraphicFramePr>
        <p:xfrm>
          <a:off x="195371" y="2095621"/>
          <a:ext cx="2886751" cy="3455401"/>
        </p:xfrm>
        <a:graphic>
          <a:graphicData uri="http://schemas.openxmlformats.org/drawingml/2006/table">
            <a:tbl>
              <a:tblPr firstRow="1" bandRow="1">
                <a:tableStyleId>{5C22544A-7EE6-4342-B048-85BDC9FD1C3A}</a:tableStyleId>
              </a:tblPr>
              <a:tblGrid>
                <a:gridCol w="2886751">
                  <a:extLst>
                    <a:ext uri="{9D8B030D-6E8A-4147-A177-3AD203B41FA5}">
                      <a16:colId xmlns="" xmlns:a16="http://schemas.microsoft.com/office/drawing/2014/main" val="245742986"/>
                    </a:ext>
                  </a:extLst>
                </a:gridCol>
              </a:tblGrid>
              <a:tr h="896170">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BizTalk </a:t>
                      </a:r>
                      <a:b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Server               </a:t>
                      </a:r>
                    </a:p>
                  </a:txBody>
                  <a:tcPr marL="179234" marR="0"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202762852"/>
                  </a:ext>
                </a:extLst>
              </a:tr>
              <a:tr h="2559231">
                <a:tc>
                  <a:txBody>
                    <a:bodyPr/>
                    <a:lstStyle/>
                    <a:p>
                      <a:pPr marL="285750" marR="0" lvl="0" indent="-285750" algn="l" defTabSz="932742" rtl="0" eaLnBrk="1" fontAlgn="auto" latinLnBrk="0" hangingPunct="1">
                        <a:lnSpc>
                          <a:spcPct val="90000"/>
                        </a:lnSpc>
                        <a:spcBef>
                          <a:spcPts val="2400"/>
                        </a:spcBef>
                        <a:spcAft>
                          <a:spcPts val="0"/>
                        </a:spcAft>
                        <a:buClrTx/>
                        <a:buSzTx/>
                        <a:buFont typeface="Arial" panose="020B0604020202020204" pitchFamily="34" charset="0"/>
                        <a:buChar char="•"/>
                        <a:tabLst/>
                        <a:defRPr/>
                      </a:pPr>
                      <a:r>
                        <a:rPr lang="en-US" sz="1800" kern="1200">
                          <a:gradFill>
                            <a:gsLst>
                              <a:gs pos="2899">
                                <a:schemeClr val="tx1"/>
                              </a:gs>
                              <a:gs pos="18116">
                                <a:schemeClr val="tx1"/>
                              </a:gs>
                            </a:gsLst>
                            <a:lin ang="5400000" scaled="0"/>
                          </a:gradFill>
                          <a:latin typeface="+mn-lt"/>
                          <a:ea typeface="+mn-ea"/>
                          <a:cs typeface="+mn-cs"/>
                        </a:rPr>
                        <a:t>Integrate on-premises LOB to SaaS apps </a:t>
                      </a:r>
                    </a:p>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a:gradFill>
                            <a:gsLst>
                              <a:gs pos="2899">
                                <a:schemeClr val="tx1"/>
                              </a:gs>
                              <a:gs pos="18116">
                                <a:schemeClr val="tx1"/>
                              </a:gs>
                            </a:gsLst>
                            <a:lin ang="5400000" scaled="0"/>
                          </a:gradFill>
                          <a:latin typeface="+mn-lt"/>
                          <a:ea typeface="+mn-ea"/>
                          <a:cs typeface="+mn-cs"/>
                        </a:rPr>
                        <a:t>Automate mission critical processes</a:t>
                      </a:r>
                    </a:p>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a:gradFill>
                            <a:gsLst>
                              <a:gs pos="2899">
                                <a:schemeClr val="tx1"/>
                              </a:gs>
                              <a:gs pos="18116">
                                <a:schemeClr val="tx1"/>
                              </a:gs>
                            </a:gsLst>
                            <a:lin ang="5400000" scaled="0"/>
                          </a:gradFill>
                          <a:latin typeface="+mn-lt"/>
                          <a:ea typeface="+mn-ea"/>
                          <a:cs typeface="+mn-cs"/>
                        </a:rPr>
                        <a:t>Support for latest Microsoft Platforms</a:t>
                      </a:r>
                      <a:endParaRPr lang="en-US" sz="1800" kern="1200" dirty="0">
                        <a:gradFill>
                          <a:gsLst>
                            <a:gs pos="2899">
                              <a:schemeClr val="tx1"/>
                            </a:gs>
                            <a:gs pos="18116">
                              <a:schemeClr val="tx1"/>
                            </a:gs>
                          </a:gsLst>
                          <a:lin ang="5400000" scaled="0"/>
                        </a:gradFill>
                        <a:latin typeface="+mn-lt"/>
                        <a:ea typeface="+mn-ea"/>
                        <a:cs typeface="+mn-cs"/>
                      </a:endParaRPr>
                    </a:p>
                  </a:txBody>
                  <a:tcPr marL="179234" marR="0"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35981791"/>
                  </a:ext>
                </a:extLst>
              </a:tr>
            </a:tbl>
          </a:graphicData>
        </a:graphic>
      </p:graphicFrame>
      <p:sp>
        <p:nvSpPr>
          <p:cNvPr id="15" name="Freeform 5"/>
          <p:cNvSpPr>
            <a:spLocks noChangeAspect="1" noEditPoints="1"/>
          </p:cNvSpPr>
          <p:nvPr/>
        </p:nvSpPr>
        <p:spPr bwMode="auto">
          <a:xfrm>
            <a:off x="2466688" y="2202405"/>
            <a:ext cx="308064" cy="576476"/>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17" tIns="44808" rIns="89617" bIns="44808" numCol="1" anchor="t" anchorCtr="0" compatLnSpc="1">
            <a:prstTxWarp prst="textNoShape">
              <a:avLst/>
            </a:prstTxWarp>
          </a:bodyPr>
          <a:lstStyle/>
          <a:p>
            <a:pPr defTabSz="896042"/>
            <a:endParaRPr lang="en-US" sz="1765" kern="0" dirty="0">
              <a:solidFill>
                <a:srgbClr val="505050"/>
              </a:solidFill>
            </a:endParaRPr>
          </a:p>
        </p:txBody>
      </p:sp>
      <p:graphicFrame>
        <p:nvGraphicFramePr>
          <p:cNvPr id="16" name="Table 15"/>
          <p:cNvGraphicFramePr>
            <a:graphicFrameLocks noGrp="1"/>
          </p:cNvGraphicFramePr>
          <p:nvPr>
            <p:extLst/>
          </p:nvPr>
        </p:nvGraphicFramePr>
        <p:xfrm>
          <a:off x="6141672" y="2084363"/>
          <a:ext cx="2886751" cy="3466990"/>
        </p:xfrm>
        <a:graphic>
          <a:graphicData uri="http://schemas.openxmlformats.org/drawingml/2006/table">
            <a:tbl>
              <a:tblPr firstRow="1" bandRow="1">
                <a:tableStyleId>{5C22544A-7EE6-4342-B048-85BDC9FD1C3A}</a:tableStyleId>
              </a:tblPr>
              <a:tblGrid>
                <a:gridCol w="2886751">
                  <a:extLst>
                    <a:ext uri="{9D8B030D-6E8A-4147-A177-3AD203B41FA5}">
                      <a16:colId xmlns="" xmlns:a16="http://schemas.microsoft.com/office/drawing/2014/main" val="2281339759"/>
                    </a:ext>
                  </a:extLst>
                </a:gridCol>
              </a:tblGrid>
              <a:tr h="896170">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API </a:t>
                      </a:r>
                      <a:b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Management</a:t>
                      </a:r>
                    </a:p>
                  </a:txBody>
                  <a:tcPr marL="179234" marR="91401"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02762852"/>
                  </a:ext>
                </a:extLst>
              </a:tr>
              <a:tr h="2570488">
                <a:tc>
                  <a:txBody>
                    <a:bodyPr/>
                    <a:lstStyle/>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dirty="0">
                          <a:gradFill>
                            <a:gsLst>
                              <a:gs pos="2899">
                                <a:schemeClr val="tx1"/>
                              </a:gs>
                              <a:gs pos="18116">
                                <a:schemeClr val="tx1"/>
                              </a:gs>
                            </a:gsLst>
                            <a:lin ang="5400000" scaled="0"/>
                          </a:gradFill>
                          <a:latin typeface="+mn-lt"/>
                          <a:ea typeface="+mn-ea"/>
                          <a:cs typeface="+mn-cs"/>
                        </a:rPr>
                        <a:t>Document and catalog LOB APIs</a:t>
                      </a:r>
                    </a:p>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dirty="0">
                          <a:gradFill>
                            <a:gsLst>
                              <a:gs pos="2899">
                                <a:schemeClr val="tx1"/>
                              </a:gs>
                              <a:gs pos="18116">
                                <a:schemeClr val="tx1"/>
                              </a:gs>
                            </a:gsLst>
                            <a:lin ang="5400000" scaled="0"/>
                          </a:gradFill>
                          <a:latin typeface="+mn-lt"/>
                          <a:ea typeface="+mn-ea"/>
                          <a:cs typeface="+mn-cs"/>
                        </a:rPr>
                        <a:t>Discover, manage </a:t>
                      </a:r>
                      <a:br>
                        <a:rPr lang="en-US" sz="1800" kern="1200" dirty="0">
                          <a:gradFill>
                            <a:gsLst>
                              <a:gs pos="2899">
                                <a:schemeClr val="tx1"/>
                              </a:gs>
                              <a:gs pos="18116">
                                <a:schemeClr val="tx1"/>
                              </a:gs>
                            </a:gsLst>
                            <a:lin ang="5400000" scaled="0"/>
                          </a:gradFill>
                          <a:latin typeface="+mn-lt"/>
                          <a:ea typeface="+mn-ea"/>
                          <a:cs typeface="+mn-cs"/>
                        </a:rPr>
                      </a:br>
                      <a:r>
                        <a:rPr lang="en-US" sz="1800" kern="1200" dirty="0">
                          <a:gradFill>
                            <a:gsLst>
                              <a:gs pos="2899">
                                <a:schemeClr val="tx1"/>
                              </a:gs>
                              <a:gs pos="18116">
                                <a:schemeClr val="tx1"/>
                              </a:gs>
                            </a:gsLst>
                            <a:lin ang="5400000" scaled="0"/>
                          </a:gradFill>
                          <a:latin typeface="+mn-lt"/>
                          <a:ea typeface="+mn-ea"/>
                          <a:cs typeface="+mn-cs"/>
                        </a:rPr>
                        <a:t>and secure connectivity</a:t>
                      </a:r>
                    </a:p>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dirty="0">
                          <a:gradFill>
                            <a:gsLst>
                              <a:gs pos="2899">
                                <a:schemeClr val="tx1"/>
                              </a:gs>
                              <a:gs pos="18116">
                                <a:schemeClr val="tx1"/>
                              </a:gs>
                            </a:gsLst>
                            <a:lin ang="5400000" scaled="0"/>
                          </a:gradFill>
                          <a:latin typeface="+mn-lt"/>
                          <a:ea typeface="+mn-ea"/>
                          <a:cs typeface="+mn-cs"/>
                        </a:rPr>
                        <a:t>Gain insights, measure and monetize</a:t>
                      </a:r>
                    </a:p>
                  </a:txBody>
                  <a:tcPr marL="179234" marR="91401"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35981791"/>
                  </a:ext>
                </a:extLst>
              </a:tr>
            </a:tbl>
          </a:graphicData>
        </a:graphic>
      </p:graphicFrame>
      <p:pic>
        <p:nvPicPr>
          <p:cNvPr id="17" name="Picture 16"/>
          <p:cNvPicPr>
            <a:picLocks noChangeAspect="1"/>
          </p:cNvPicPr>
          <p:nvPr/>
        </p:nvPicPr>
        <p:blipFill>
          <a:blip r:embed="rId5">
            <a:biLevel thresh="25000"/>
          </a:blip>
          <a:stretch>
            <a:fillRect/>
          </a:stretch>
        </p:blipFill>
        <p:spPr>
          <a:xfrm>
            <a:off x="8324923" y="2213812"/>
            <a:ext cx="580333" cy="580333"/>
          </a:xfrm>
          <a:prstGeom prst="rect">
            <a:avLst/>
          </a:prstGeom>
        </p:spPr>
      </p:pic>
      <p:sp>
        <p:nvSpPr>
          <p:cNvPr id="4" name="Rectangle 3"/>
          <p:cNvSpPr/>
          <p:nvPr/>
        </p:nvSpPr>
        <p:spPr bwMode="auto">
          <a:xfrm>
            <a:off x="3166874" y="1571426"/>
            <a:ext cx="2886751" cy="44821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Microsoft Flow</a:t>
            </a:r>
          </a:p>
        </p:txBody>
      </p:sp>
      <p:sp>
        <p:nvSpPr>
          <p:cNvPr id="5" name="Rectangle 4"/>
          <p:cNvSpPr/>
          <p:nvPr/>
        </p:nvSpPr>
        <p:spPr bwMode="auto">
          <a:xfrm>
            <a:off x="210623" y="5653759"/>
            <a:ext cx="8833052" cy="49255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Microsoft Pro Integration Team</a:t>
            </a:r>
          </a:p>
        </p:txBody>
      </p:sp>
    </p:spTree>
    <p:extLst>
      <p:ext uri="{BB962C8B-B14F-4D97-AF65-F5344CB8AC3E}">
        <p14:creationId xmlns:p14="http://schemas.microsoft.com/office/powerpoint/2010/main" val="1990079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767559" y="4719"/>
            <a:ext cx="7439582" cy="68638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67" y="973"/>
            <a:ext cx="4750689" cy="68638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gradFill>
                  <a:gsLst>
                    <a:gs pos="0">
                      <a:schemeClr val="bg1"/>
                    </a:gs>
                    <a:gs pos="100000">
                      <a:schemeClr val="bg1"/>
                    </a:gs>
                  </a:gsLst>
                  <a:lin ang="5400000" scaled="1"/>
                </a:gradFill>
              </a:rPr>
              <a:t>Orchestrate anything</a:t>
            </a:r>
          </a:p>
        </p:txBody>
      </p:sp>
      <p:sp>
        <p:nvSpPr>
          <p:cNvPr id="58" name="Text Placeholder 3"/>
          <p:cNvSpPr>
            <a:spLocks noGrp="1"/>
          </p:cNvSpPr>
          <p:nvPr>
            <p:ph type="body" sz="quarter" idx="10"/>
          </p:nvPr>
        </p:nvSpPr>
        <p:spPr>
          <a:xfrm>
            <a:off x="269240" y="2084362"/>
            <a:ext cx="4482124" cy="4535513"/>
          </a:xfrm>
        </p:spPr>
        <p:txBody>
          <a:bodyPr>
            <a:normAutofit fontScale="92500"/>
          </a:bodyPr>
          <a:lstStyle/>
          <a:p>
            <a:pPr marL="336145" indent="-336145">
              <a:spcBef>
                <a:spcPts val="1765"/>
              </a:spcBef>
              <a:buFont typeface="Wingdings" panose="05000000000000000000" pitchFamily="2" charset="2"/>
              <a:buChar char="Ø"/>
            </a:pPr>
            <a:r>
              <a:rPr lang="en-US" sz="2353" spc="-29"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Connect on-premises, hybrid </a:t>
            </a:r>
            <a:br>
              <a:rPr lang="en-US" sz="2353" spc="-29"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br>
            <a:r>
              <a:rPr lang="en-US" sz="2353" spc="-29"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and cloud applications </a:t>
            </a:r>
          </a:p>
          <a:p>
            <a:pPr marL="336145" indent="-336145">
              <a:spcBef>
                <a:spcPts val="1765"/>
              </a:spcBef>
              <a:buFont typeface="Wingdings" panose="05000000000000000000" pitchFamily="2" charset="2"/>
              <a:buChar char="Ø"/>
            </a:pPr>
            <a:r>
              <a:rPr lang="en-US" sz="2353" spc="-29"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Run mission-critical, complex integration scenarios with ease </a:t>
            </a:r>
          </a:p>
          <a:p>
            <a:pPr marL="336145" indent="-336145">
              <a:spcBef>
                <a:spcPts val="1765"/>
              </a:spcBef>
              <a:buFont typeface="Wingdings" panose="05000000000000000000" pitchFamily="2" charset="2"/>
              <a:buChar char="Ø"/>
            </a:pPr>
            <a:r>
              <a:rPr lang="en-US" sz="2353" spc="-29"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Enhance business productivity by automating business </a:t>
            </a:r>
            <a:r>
              <a:rPr lang="en-US" sz="2353" spc="-29" dirty="0" smtClean="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processes</a:t>
            </a:r>
          </a:p>
          <a:p>
            <a:pPr marL="336145" indent="-336145">
              <a:spcBef>
                <a:spcPts val="1765"/>
              </a:spcBef>
              <a:buFont typeface="Wingdings" panose="05000000000000000000" pitchFamily="2" charset="2"/>
              <a:buChar char="Ø"/>
            </a:pPr>
            <a:r>
              <a:rPr lang="en-US" sz="2353" spc="-29"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Easily connect custom </a:t>
            </a:r>
            <a:br>
              <a:rPr lang="en-US" sz="2353" spc="-29"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br>
            <a:r>
              <a:rPr lang="en-US" sz="2353" spc="-29"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on-premises applications </a:t>
            </a:r>
            <a:br>
              <a:rPr lang="en-US" sz="2353" spc="-29"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br>
            <a:r>
              <a:rPr lang="en-US" sz="2353" spc="-29"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to the </a:t>
            </a:r>
            <a:r>
              <a:rPr lang="en-US" sz="2353" spc="-29" dirty="0" smtClean="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cloud</a:t>
            </a:r>
          </a:p>
          <a:p>
            <a:pPr marL="336145" indent="-336145">
              <a:spcBef>
                <a:spcPts val="1765"/>
              </a:spcBef>
              <a:buFont typeface="Wingdings" panose="05000000000000000000" pitchFamily="2" charset="2"/>
              <a:buChar char="Ø"/>
            </a:pPr>
            <a:r>
              <a:rPr lang="en-US" sz="2353" spc="-29" dirty="0" smtClean="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Coming Soon</a:t>
            </a:r>
          </a:p>
          <a:p>
            <a:pPr marL="560199" lvl="2" indent="-336145">
              <a:spcBef>
                <a:spcPts val="1765"/>
              </a:spcBef>
              <a:buFont typeface="Wingdings" panose="05000000000000000000" pitchFamily="2" charset="2"/>
              <a:buChar char="Ø"/>
            </a:pPr>
            <a:r>
              <a:rPr lang="en-US" sz="1553" spc="-29" dirty="0" smtClean="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SAP and FILE</a:t>
            </a:r>
            <a:endParaRPr lang="en-US" sz="1553" spc="-29"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endParaRPr>
          </a:p>
        </p:txBody>
      </p:sp>
      <p:grpSp>
        <p:nvGrpSpPr>
          <p:cNvPr id="74" name="Group 73"/>
          <p:cNvGrpSpPr/>
          <p:nvPr/>
        </p:nvGrpSpPr>
        <p:grpSpPr>
          <a:xfrm>
            <a:off x="7499182" y="2781678"/>
            <a:ext cx="1659168" cy="1498958"/>
            <a:chOff x="7649759" y="2836864"/>
            <a:chExt cx="1692678" cy="1529234"/>
          </a:xfrm>
        </p:grpSpPr>
        <p:sp>
          <p:nvSpPr>
            <p:cNvPr id="30" name="TextBox 29"/>
            <p:cNvSpPr txBox="1"/>
            <p:nvPr/>
          </p:nvSpPr>
          <p:spPr>
            <a:xfrm>
              <a:off x="7649759" y="3978709"/>
              <a:ext cx="1692678" cy="387389"/>
            </a:xfrm>
            <a:prstGeom prst="rect">
              <a:avLst/>
            </a:prstGeom>
            <a:solidFill>
              <a:schemeClr val="bg1"/>
            </a:solidFill>
          </p:spPr>
          <p:txBody>
            <a:bodyPr wrap="square" lIns="0" tIns="0" rIns="0" bIns="0" rtlCol="0">
              <a:spAutoFit/>
            </a:bodyPr>
            <a:lstStyle/>
            <a:p>
              <a:pPr algn="ctr" defTabSz="896214">
                <a:lnSpc>
                  <a:spcPct val="90000"/>
                </a:lnSpc>
                <a:spcAft>
                  <a:spcPts val="588"/>
                </a:spcAft>
                <a:defRPr/>
              </a:pPr>
              <a:r>
                <a:rPr lang="en-US" sz="1371" kern="0" dirty="0">
                  <a:gradFill>
                    <a:gsLst>
                      <a:gs pos="2917">
                        <a:schemeClr val="bg2">
                          <a:lumMod val="50000"/>
                        </a:schemeClr>
                      </a:gs>
                      <a:gs pos="30000">
                        <a:schemeClr val="bg2">
                          <a:lumMod val="50000"/>
                        </a:schemeClr>
                      </a:gs>
                    </a:gsLst>
                    <a:lin ang="5400000" scaled="0"/>
                  </a:gradFill>
                </a:rPr>
                <a:t>On premises data gateway</a:t>
              </a:r>
            </a:p>
          </p:txBody>
        </p:sp>
        <p:cxnSp>
          <p:nvCxnSpPr>
            <p:cNvPr id="52" name="Straight Connector 51"/>
            <p:cNvCxnSpPr/>
            <p:nvPr/>
          </p:nvCxnSpPr>
          <p:spPr>
            <a:xfrm flipV="1">
              <a:off x="8496193" y="2836864"/>
              <a:ext cx="0" cy="534986"/>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8213450" y="3473718"/>
              <a:ext cx="556534" cy="447498"/>
              <a:chOff x="8134076" y="3465305"/>
              <a:chExt cx="556534" cy="447498"/>
            </a:xfrm>
          </p:grpSpPr>
          <p:sp>
            <p:nvSpPr>
              <p:cNvPr id="39" name="Freeform 128"/>
              <p:cNvSpPr>
                <a:spLocks noChangeAspect="1"/>
              </p:cNvSpPr>
              <p:nvPr/>
            </p:nvSpPr>
            <p:spPr bwMode="white">
              <a:xfrm>
                <a:off x="8134076"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2"/>
                </a:solidFill>
              </a:ln>
              <a:extLst/>
            </p:spPr>
            <p:txBody>
              <a:bodyPr vert="horz" wrap="square" lIns="89630" tIns="44814" rIns="89630" bIns="44814" numCol="1" anchor="t" anchorCtr="0" compatLnSpc="1">
                <a:prstTxWarp prst="textNoShape">
                  <a:avLst/>
                </a:prstTxWarp>
              </a:bodyPr>
              <a:lstStyle/>
              <a:p>
                <a:pPr defTabSz="896178"/>
                <a:endParaRPr lang="en-US" sz="1765" kern="0">
                  <a:solidFill>
                    <a:srgbClr val="FFFFFF"/>
                  </a:solidFill>
                </a:endParaRPr>
              </a:p>
            </p:txBody>
          </p:sp>
          <p:sp>
            <p:nvSpPr>
              <p:cNvPr id="22" name="Rectangle 21"/>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p:cNvCxnSpPr/>
              <p:nvPr/>
            </p:nvCxnSpPr>
            <p:spPr>
              <a:xfrm>
                <a:off x="8412536" y="3632683"/>
                <a:ext cx="0" cy="280120"/>
              </a:xfrm>
              <a:prstGeom prst="straightConnector1">
                <a:avLst/>
              </a:prstGeom>
              <a:ln w="41275">
                <a:solidFill>
                  <a:schemeClr val="accent2"/>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pic>
        <p:nvPicPr>
          <p:cNvPr id="65" name="Picture 64"/>
          <p:cNvPicPr>
            <a:picLocks noChangeAspect="1"/>
          </p:cNvPicPr>
          <p:nvPr/>
        </p:nvPicPr>
        <p:blipFill rotWithShape="1">
          <a:blip r:embed="rId2"/>
          <a:srcRect l="75249" t="9568" r="15702" b="81289"/>
          <a:stretch/>
        </p:blipFill>
        <p:spPr>
          <a:xfrm>
            <a:off x="7328944" y="5164724"/>
            <a:ext cx="522840" cy="634878"/>
          </a:xfrm>
          <a:prstGeom prst="rect">
            <a:avLst/>
          </a:prstGeom>
        </p:spPr>
      </p:pic>
      <p:sp>
        <p:nvSpPr>
          <p:cNvPr id="66" name="TextBox 65"/>
          <p:cNvSpPr txBox="1"/>
          <p:nvPr/>
        </p:nvSpPr>
        <p:spPr>
          <a:xfrm>
            <a:off x="6965032" y="5793828"/>
            <a:ext cx="1133064" cy="479475"/>
          </a:xfrm>
          <a:prstGeom prst="rect">
            <a:avLst/>
          </a:prstGeom>
          <a:solidFill>
            <a:schemeClr val="bg1"/>
          </a:solidFill>
        </p:spPr>
        <p:txBody>
          <a:bodyPr wrap="none" lIns="179259" tIns="143407" rIns="179259" bIns="143407" rtlCol="0">
            <a:spAutoFit/>
          </a:bodyPr>
          <a:lstStyle/>
          <a:p>
            <a:pPr defTabSz="896214">
              <a:lnSpc>
                <a:spcPct val="90000"/>
              </a:lnSpc>
              <a:spcAft>
                <a:spcPts val="588"/>
              </a:spcAft>
              <a:defRPr/>
            </a:pPr>
            <a:r>
              <a:rPr lang="en-US" sz="1371" kern="0" dirty="0">
                <a:gradFill>
                  <a:gsLst>
                    <a:gs pos="2917">
                      <a:schemeClr val="bg2">
                        <a:lumMod val="50000"/>
                      </a:schemeClr>
                    </a:gs>
                    <a:gs pos="30000">
                      <a:schemeClr val="bg2">
                        <a:lumMod val="50000"/>
                      </a:schemeClr>
                    </a:gs>
                  </a:gsLst>
                  <a:lin ang="5400000" scaled="0"/>
                </a:gradFill>
              </a:rPr>
              <a:t>SQL Server</a:t>
            </a:r>
          </a:p>
        </p:txBody>
      </p:sp>
      <p:sp>
        <p:nvSpPr>
          <p:cNvPr id="31" name="Rectangle 30"/>
          <p:cNvSpPr/>
          <p:nvPr/>
        </p:nvSpPr>
        <p:spPr bwMode="auto">
          <a:xfrm>
            <a:off x="7848453" y="4474679"/>
            <a:ext cx="498693" cy="2240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436533" y="4474679"/>
            <a:ext cx="498693" cy="2240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Connector 52"/>
          <p:cNvCxnSpPr/>
          <p:nvPr/>
        </p:nvCxnSpPr>
        <p:spPr>
          <a:xfrm flipV="1">
            <a:off x="8347911" y="4379948"/>
            <a:ext cx="0" cy="840843"/>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31" idx="3"/>
          </p:cNvCxnSpPr>
          <p:nvPr/>
        </p:nvCxnSpPr>
        <p:spPr>
          <a:xfrm>
            <a:off x="6063323" y="4586716"/>
            <a:ext cx="2283823"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294846" y="4583858"/>
            <a:ext cx="0" cy="627408"/>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7510092" y="4583858"/>
            <a:ext cx="0" cy="627408"/>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Freeform 5"/>
          <p:cNvSpPr>
            <a:spLocks noChangeAspect="1" noEditPoints="1"/>
          </p:cNvSpPr>
          <p:nvPr/>
        </p:nvSpPr>
        <p:spPr bwMode="black">
          <a:xfrm>
            <a:off x="5705656" y="5402099"/>
            <a:ext cx="1234283" cy="247414"/>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2"/>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1">
              <a:defRPr/>
            </a:pPr>
            <a:endParaRPr lang="en-US" sz="1729" kern="0" dirty="0">
              <a:solidFill>
                <a:srgbClr val="505050"/>
              </a:solidFill>
              <a:latin typeface="Segoe UI"/>
            </a:endParaRPr>
          </a:p>
        </p:txBody>
      </p:sp>
      <p:pic>
        <p:nvPicPr>
          <p:cNvPr id="71" name="Picture 70"/>
          <p:cNvPicPr>
            <a:picLocks noChangeAspect="1"/>
          </p:cNvPicPr>
          <p:nvPr/>
        </p:nvPicPr>
        <p:blipFill>
          <a:blip r:embed="rId3">
            <a:duotone>
              <a:schemeClr val="accent2">
                <a:shade val="45000"/>
                <a:satMod val="135000"/>
              </a:schemeClr>
              <a:prstClr val="white"/>
            </a:duotone>
          </a:blip>
          <a:stretch>
            <a:fillRect/>
          </a:stretch>
        </p:blipFill>
        <p:spPr>
          <a:xfrm>
            <a:off x="8149255" y="5317296"/>
            <a:ext cx="385720" cy="385720"/>
          </a:xfrm>
          <a:prstGeom prst="rect">
            <a:avLst/>
          </a:prstGeom>
        </p:spPr>
      </p:pic>
      <p:grpSp>
        <p:nvGrpSpPr>
          <p:cNvPr id="84" name="Group 83"/>
          <p:cNvGrpSpPr/>
          <p:nvPr/>
        </p:nvGrpSpPr>
        <p:grpSpPr>
          <a:xfrm>
            <a:off x="8774251" y="4576620"/>
            <a:ext cx="3349164" cy="1573873"/>
            <a:chOff x="8440231" y="4675445"/>
            <a:chExt cx="3416806" cy="1605660"/>
          </a:xfrm>
        </p:grpSpPr>
        <p:sp>
          <p:nvSpPr>
            <p:cNvPr id="72" name="TextBox 71"/>
            <p:cNvSpPr txBox="1"/>
            <p:nvPr/>
          </p:nvSpPr>
          <p:spPr>
            <a:xfrm>
              <a:off x="10490258" y="5911252"/>
              <a:ext cx="461713" cy="276968"/>
            </a:xfrm>
            <a:prstGeom prst="rect">
              <a:avLst/>
            </a:prstGeom>
            <a:noFill/>
          </p:spPr>
          <p:txBody>
            <a:bodyPr wrap="square" lIns="0" tIns="0" rIns="0" bIns="0" rtlCol="0">
              <a:spAutoFit/>
            </a:bodyPr>
            <a:lstStyle/>
            <a:p>
              <a:pPr defTabSz="896214">
                <a:lnSpc>
                  <a:spcPct val="90000"/>
                </a:lnSpc>
                <a:spcAft>
                  <a:spcPts val="588"/>
                </a:spcAft>
                <a:defRPr/>
              </a:pPr>
              <a:r>
                <a:rPr lang="en-US" sz="980" kern="0" dirty="0">
                  <a:gradFill>
                    <a:gsLst>
                      <a:gs pos="2917">
                        <a:schemeClr val="bg2">
                          <a:lumMod val="50000"/>
                        </a:schemeClr>
                      </a:gs>
                      <a:gs pos="30000">
                        <a:schemeClr val="bg2">
                          <a:lumMod val="50000"/>
                        </a:schemeClr>
                      </a:gs>
                    </a:gsLst>
                    <a:lin ang="5400000" scaled="0"/>
                  </a:gradFill>
                </a:rPr>
                <a:t>BizTalk</a:t>
              </a:r>
              <a:br>
                <a:rPr lang="en-US" sz="980" kern="0" dirty="0">
                  <a:gradFill>
                    <a:gsLst>
                      <a:gs pos="2917">
                        <a:schemeClr val="bg2">
                          <a:lumMod val="50000"/>
                        </a:schemeClr>
                      </a:gs>
                      <a:gs pos="30000">
                        <a:schemeClr val="bg2">
                          <a:lumMod val="50000"/>
                        </a:schemeClr>
                      </a:gs>
                    </a:gsLst>
                    <a:lin ang="5400000" scaled="0"/>
                  </a:gradFill>
                </a:rPr>
              </a:br>
              <a:r>
                <a:rPr lang="en-US" sz="980" kern="0" dirty="0">
                  <a:gradFill>
                    <a:gsLst>
                      <a:gs pos="2917">
                        <a:schemeClr val="bg2">
                          <a:lumMod val="50000"/>
                        </a:schemeClr>
                      </a:gs>
                      <a:gs pos="30000">
                        <a:schemeClr val="bg2">
                          <a:lumMod val="50000"/>
                        </a:schemeClr>
                      </a:gs>
                    </a:gsLst>
                    <a:lin ang="5400000" scaled="0"/>
                  </a:gradFill>
                </a:rPr>
                <a:t>Server</a:t>
              </a:r>
            </a:p>
          </p:txBody>
        </p:sp>
        <p:grpSp>
          <p:nvGrpSpPr>
            <p:cNvPr id="82" name="Group 81"/>
            <p:cNvGrpSpPr/>
            <p:nvPr/>
          </p:nvGrpSpPr>
          <p:grpSpPr>
            <a:xfrm>
              <a:off x="8440231" y="4675445"/>
              <a:ext cx="3416806" cy="1605660"/>
              <a:chOff x="8440231" y="4675445"/>
              <a:chExt cx="3416806" cy="1605660"/>
            </a:xfrm>
          </p:grpSpPr>
          <p:grpSp>
            <p:nvGrpSpPr>
              <p:cNvPr id="6" name="Group 5"/>
              <p:cNvGrpSpPr/>
              <p:nvPr/>
            </p:nvGrpSpPr>
            <p:grpSpPr>
              <a:xfrm>
                <a:off x="9478961" y="5321300"/>
                <a:ext cx="2378076" cy="959805"/>
                <a:chOff x="9418637" y="4908550"/>
                <a:chExt cx="2378076" cy="959805"/>
              </a:xfrm>
            </p:grpSpPr>
            <p:pic>
              <p:nvPicPr>
                <p:cNvPr id="14" name="Picture 13"/>
                <p:cNvPicPr>
                  <a:picLocks noChangeAspect="1"/>
                </p:cNvPicPr>
                <p:nvPr/>
              </p:nvPicPr>
              <p:blipFill>
                <a:blip r:embed="rId4"/>
                <a:stretch>
                  <a:fillRect/>
                </a:stretch>
              </p:blipFill>
              <p:spPr>
                <a:xfrm>
                  <a:off x="9535057" y="4999293"/>
                  <a:ext cx="437706" cy="223128"/>
                </a:xfrm>
                <a:prstGeom prst="rect">
                  <a:avLst/>
                </a:prstGeom>
              </p:spPr>
            </p:pic>
            <p:pic>
              <p:nvPicPr>
                <p:cNvPr id="15" name="Picture 14"/>
                <p:cNvPicPr>
                  <a:picLocks noChangeAspect="1"/>
                </p:cNvPicPr>
                <p:nvPr/>
              </p:nvPicPr>
              <p:blipFill>
                <a:blip r:embed="rId5"/>
                <a:stretch>
                  <a:fillRect/>
                </a:stretch>
              </p:blipFill>
              <p:spPr>
                <a:xfrm>
                  <a:off x="11109423" y="5659020"/>
                  <a:ext cx="583656" cy="82751"/>
                </a:xfrm>
                <a:prstGeom prst="rect">
                  <a:avLst/>
                </a:prstGeom>
              </p:spPr>
            </p:pic>
            <p:pic>
              <p:nvPicPr>
                <p:cNvPr id="17" name="Picture 16"/>
                <p:cNvPicPr>
                  <a:picLocks noChangeAspect="1"/>
                </p:cNvPicPr>
                <p:nvPr/>
              </p:nvPicPr>
              <p:blipFill>
                <a:blip r:embed="rId6"/>
                <a:stretch>
                  <a:fillRect/>
                </a:stretch>
              </p:blipFill>
              <p:spPr>
                <a:xfrm>
                  <a:off x="9536698" y="5636481"/>
                  <a:ext cx="597320" cy="150544"/>
                </a:xfrm>
                <a:prstGeom prst="rect">
                  <a:avLst/>
                </a:prstGeom>
              </p:spPr>
            </p:pic>
            <p:pic>
              <p:nvPicPr>
                <p:cNvPr id="18" name="Picture 17"/>
                <p:cNvPicPr>
                  <a:picLocks noChangeAspect="1"/>
                </p:cNvPicPr>
                <p:nvPr/>
              </p:nvPicPr>
              <p:blipFill>
                <a:blip r:embed="rId7"/>
                <a:stretch>
                  <a:fillRect/>
                </a:stretch>
              </p:blipFill>
              <p:spPr>
                <a:xfrm>
                  <a:off x="11096024" y="5079455"/>
                  <a:ext cx="603851" cy="93762"/>
                </a:xfrm>
                <a:prstGeom prst="rect">
                  <a:avLst/>
                </a:prstGeom>
              </p:spPr>
            </p:pic>
            <p:grpSp>
              <p:nvGrpSpPr>
                <p:cNvPr id="54" name="Group 53"/>
                <p:cNvGrpSpPr/>
                <p:nvPr/>
              </p:nvGrpSpPr>
              <p:grpSpPr>
                <a:xfrm>
                  <a:off x="10176085" y="5139169"/>
                  <a:ext cx="200019" cy="539806"/>
                  <a:chOff x="7258847" y="5219926"/>
                  <a:chExt cx="665292" cy="979277"/>
                </a:xfrm>
              </p:grpSpPr>
              <p:cxnSp>
                <p:nvCxnSpPr>
                  <p:cNvPr id="35" name="Straight Connector 34"/>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9418637" y="4908550"/>
                  <a:ext cx="2378076"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2"/>
                </a:solidFill>
                <a:ln w="2540">
                  <a:noFill/>
                </a:ln>
              </p:spPr>
              <p:txBody>
                <a:bodyPr vert="horz" wrap="square" lIns="89630" tIns="44814" rIns="89630" bIns="44814" numCol="1" anchor="t" anchorCtr="0" compatLnSpc="1">
                  <a:prstTxWarp prst="textNoShape">
                    <a:avLst/>
                  </a:prstTxWarp>
                </a:bodyPr>
                <a:lstStyle/>
                <a:p>
                  <a:pPr defTabSz="896214"/>
                  <a:endParaRPr lang="en-US" sz="1765" kern="0" dirty="0">
                    <a:solidFill>
                      <a:srgbClr val="505050"/>
                    </a:solidFill>
                  </a:endParaRPr>
                </a:p>
              </p:txBody>
            </p:sp>
            <p:grpSp>
              <p:nvGrpSpPr>
                <p:cNvPr id="55" name="Group 54"/>
                <p:cNvGrpSpPr/>
                <p:nvPr/>
              </p:nvGrpSpPr>
              <p:grpSpPr>
                <a:xfrm flipH="1">
                  <a:off x="10835114" y="5139169"/>
                  <a:ext cx="200019" cy="539806"/>
                  <a:chOff x="7367040" y="5219926"/>
                  <a:chExt cx="665292" cy="979277"/>
                </a:xfrm>
              </p:grpSpPr>
              <p:cxnSp>
                <p:nvCxnSpPr>
                  <p:cNvPr id="56" name="Straight Connector 5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1" name="Group 80"/>
              <p:cNvGrpSpPr/>
              <p:nvPr/>
            </p:nvGrpSpPr>
            <p:grpSpPr>
              <a:xfrm>
                <a:off x="8440231" y="4675445"/>
                <a:ext cx="2273806" cy="640080"/>
                <a:chOff x="8440231" y="4675445"/>
                <a:chExt cx="2273806" cy="640080"/>
              </a:xfrm>
            </p:grpSpPr>
            <p:cxnSp>
              <p:nvCxnSpPr>
                <p:cNvPr id="63" name="Straight Connector 62"/>
                <p:cNvCxnSpPr/>
                <p:nvPr/>
              </p:nvCxnSpPr>
              <p:spPr>
                <a:xfrm flipV="1">
                  <a:off x="10698110" y="4675445"/>
                  <a:ext cx="0" cy="64008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8440231" y="4678362"/>
                  <a:ext cx="2273806"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86" name="TextBox 85"/>
          <p:cNvSpPr txBox="1"/>
          <p:nvPr/>
        </p:nvSpPr>
        <p:spPr>
          <a:xfrm>
            <a:off x="7654594" y="2381242"/>
            <a:ext cx="1121843" cy="479475"/>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371" kern="0" dirty="0">
                <a:gradFill>
                  <a:gsLst>
                    <a:gs pos="2917">
                      <a:schemeClr val="bg2">
                        <a:lumMod val="50000"/>
                      </a:schemeClr>
                    </a:gs>
                    <a:gs pos="30000">
                      <a:schemeClr val="bg2">
                        <a:lumMod val="50000"/>
                      </a:schemeClr>
                    </a:gs>
                  </a:gsLst>
                  <a:lin ang="5400000" scaled="0"/>
                </a:gradFill>
              </a:rPr>
              <a:t>Logic Apps</a:t>
            </a:r>
          </a:p>
        </p:txBody>
      </p:sp>
      <p:pic>
        <p:nvPicPr>
          <p:cNvPr id="87" name="Picture 86"/>
          <p:cNvPicPr>
            <a:picLocks noChangeAspect="1"/>
          </p:cNvPicPr>
          <p:nvPr/>
        </p:nvPicPr>
        <p:blipFill>
          <a:blip r:embed="rId8"/>
          <a:stretch>
            <a:fillRect/>
          </a:stretch>
        </p:blipFill>
        <p:spPr>
          <a:xfrm>
            <a:off x="10406117" y="2107449"/>
            <a:ext cx="667556" cy="365724"/>
          </a:xfrm>
          <a:prstGeom prst="rect">
            <a:avLst/>
          </a:prstGeom>
        </p:spPr>
      </p:pic>
      <p:sp>
        <p:nvSpPr>
          <p:cNvPr id="88" name="TextBox 87"/>
          <p:cNvSpPr txBox="1"/>
          <p:nvPr/>
        </p:nvSpPr>
        <p:spPr>
          <a:xfrm>
            <a:off x="10017583" y="1608485"/>
            <a:ext cx="1086576" cy="479475"/>
          </a:xfrm>
          <a:prstGeom prst="rect">
            <a:avLst/>
          </a:prstGeom>
          <a:solidFill>
            <a:schemeClr val="bg1"/>
          </a:solidFill>
        </p:spPr>
        <p:txBody>
          <a:bodyPr wrap="none" lIns="179259" tIns="143407" rIns="179259" bIns="143407" rtlCol="0">
            <a:spAutoFit/>
          </a:bodyPr>
          <a:lstStyle/>
          <a:p>
            <a:pPr defTabSz="896214">
              <a:lnSpc>
                <a:spcPct val="90000"/>
              </a:lnSpc>
              <a:spcAft>
                <a:spcPts val="588"/>
              </a:spcAft>
              <a:defRPr/>
            </a:pPr>
            <a:r>
              <a:rPr lang="en-US" sz="1371" kern="0" dirty="0">
                <a:gradFill>
                  <a:gsLst>
                    <a:gs pos="2917">
                      <a:schemeClr val="bg2">
                        <a:lumMod val="50000"/>
                      </a:schemeClr>
                    </a:gs>
                    <a:gs pos="30000">
                      <a:schemeClr val="bg2">
                        <a:lumMod val="50000"/>
                      </a:schemeClr>
                    </a:gs>
                  </a:gsLst>
                  <a:lin ang="5400000" scaled="0"/>
                </a:gradFill>
              </a:rPr>
              <a:t>Azure SQL</a:t>
            </a:r>
          </a:p>
        </p:txBody>
      </p:sp>
      <p:pic>
        <p:nvPicPr>
          <p:cNvPr id="89" name="Picture 88"/>
          <p:cNvPicPr>
            <a:picLocks noChangeAspect="1"/>
          </p:cNvPicPr>
          <p:nvPr/>
        </p:nvPicPr>
        <p:blipFill rotWithShape="1">
          <a:blip r:embed="rId2"/>
          <a:srcRect l="75249" t="9568" r="15702" b="81289"/>
          <a:stretch/>
        </p:blipFill>
        <p:spPr>
          <a:xfrm>
            <a:off x="10408659" y="982280"/>
            <a:ext cx="522840" cy="634877"/>
          </a:xfrm>
          <a:prstGeom prst="rect">
            <a:avLst/>
          </a:prstGeom>
        </p:spPr>
      </p:pic>
      <p:pic>
        <p:nvPicPr>
          <p:cNvPr id="90" name="Picture 89"/>
          <p:cNvPicPr>
            <a:picLocks noChangeAspect="1"/>
          </p:cNvPicPr>
          <p:nvPr/>
        </p:nvPicPr>
        <p:blipFill>
          <a:blip r:embed="rId9"/>
          <a:stretch>
            <a:fillRect/>
          </a:stretch>
        </p:blipFill>
        <p:spPr>
          <a:xfrm>
            <a:off x="7666487" y="372904"/>
            <a:ext cx="1284909" cy="899885"/>
          </a:xfrm>
          <a:prstGeom prst="rect">
            <a:avLst/>
          </a:prstGeom>
        </p:spPr>
      </p:pic>
      <p:cxnSp>
        <p:nvCxnSpPr>
          <p:cNvPr id="91" name="Connector: Elbow 90"/>
          <p:cNvCxnSpPr/>
          <p:nvPr/>
        </p:nvCxnSpPr>
        <p:spPr>
          <a:xfrm flipV="1">
            <a:off x="8626751" y="1487022"/>
            <a:ext cx="1546068" cy="830805"/>
          </a:xfrm>
          <a:prstGeom prst="bentConnector3">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377759" y="2314215"/>
            <a:ext cx="813383"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10"/>
          <a:stretch>
            <a:fillRect/>
          </a:stretch>
        </p:blipFill>
        <p:spPr>
          <a:xfrm>
            <a:off x="-856701" y="902408"/>
            <a:ext cx="397312" cy="397312"/>
          </a:xfrm>
          <a:prstGeom prst="rect">
            <a:avLst/>
          </a:prstGeom>
        </p:spPr>
      </p:pic>
      <p:cxnSp>
        <p:nvCxnSpPr>
          <p:cNvPr id="94" name="Straight Connector 93"/>
          <p:cNvCxnSpPr/>
          <p:nvPr/>
        </p:nvCxnSpPr>
        <p:spPr>
          <a:xfrm flipV="1">
            <a:off x="8288019" y="1337640"/>
            <a:ext cx="0" cy="597531"/>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11"/>
          <a:stretch>
            <a:fillRect/>
          </a:stretch>
        </p:blipFill>
        <p:spPr>
          <a:xfrm>
            <a:off x="7964167" y="1911046"/>
            <a:ext cx="644877" cy="644877"/>
          </a:xfrm>
          <a:prstGeom prst="rect">
            <a:avLst/>
          </a:prstGeom>
        </p:spPr>
      </p:pic>
      <p:pic>
        <p:nvPicPr>
          <p:cNvPr id="59" name="Picture 58"/>
          <p:cNvPicPr>
            <a:picLocks noChangeAspect="1"/>
          </p:cNvPicPr>
          <p:nvPr/>
        </p:nvPicPr>
        <p:blipFill>
          <a:blip r:embed="rId12"/>
          <a:stretch>
            <a:fillRect/>
          </a:stretch>
        </p:blipFill>
        <p:spPr>
          <a:xfrm>
            <a:off x="4934439" y="5369187"/>
            <a:ext cx="588279" cy="326822"/>
          </a:xfrm>
          <a:prstGeom prst="rect">
            <a:avLst/>
          </a:prstGeom>
        </p:spPr>
      </p:pic>
      <p:sp>
        <p:nvSpPr>
          <p:cNvPr id="60" name="TextBox 59"/>
          <p:cNvSpPr txBox="1"/>
          <p:nvPr/>
        </p:nvSpPr>
        <p:spPr>
          <a:xfrm>
            <a:off x="4881827" y="5658440"/>
            <a:ext cx="629174" cy="475743"/>
          </a:xfrm>
          <a:prstGeom prst="rect">
            <a:avLst/>
          </a:prstGeom>
          <a:noFill/>
        </p:spPr>
        <p:txBody>
          <a:bodyPr wrap="none" lIns="179259" tIns="143407" rIns="179259" bIns="143407" rtlCol="0">
            <a:spAutoFit/>
          </a:bodyPr>
          <a:lstStyle>
            <a:defPPr>
              <a:defRPr lang="en-US"/>
            </a:defPPr>
            <a:lvl1pPr algn="ctr">
              <a:lnSpc>
                <a:spcPct val="90000"/>
              </a:lnSpc>
              <a:spcAft>
                <a:spcPts val="600"/>
              </a:spcAft>
              <a:defRPr sz="1100">
                <a:gradFill>
                  <a:gsLst>
                    <a:gs pos="2917">
                      <a:schemeClr val="bg2">
                        <a:lumMod val="50000"/>
                      </a:schemeClr>
                    </a:gs>
                    <a:gs pos="30000">
                      <a:schemeClr val="bg2">
                        <a:lumMod val="50000"/>
                      </a:schemeClr>
                    </a:gs>
                  </a:gsLst>
                  <a:lin ang="5400000" scaled="0"/>
                </a:gradFill>
              </a:defRPr>
            </a:lvl1pPr>
          </a:lstStyle>
          <a:p>
            <a:pPr defTabSz="896214">
              <a:defRPr/>
            </a:pPr>
            <a:r>
              <a:rPr lang="en-US" sz="1371" kern="0" dirty="0"/>
              <a:t>SAP</a:t>
            </a:r>
          </a:p>
        </p:txBody>
      </p:sp>
      <p:pic>
        <p:nvPicPr>
          <p:cNvPr id="67" name="Picture 66"/>
          <p:cNvPicPr>
            <a:picLocks noChangeAspect="1"/>
          </p:cNvPicPr>
          <p:nvPr/>
        </p:nvPicPr>
        <p:blipFill>
          <a:blip r:embed="rId13"/>
          <a:stretch>
            <a:fillRect/>
          </a:stretch>
        </p:blipFill>
        <p:spPr>
          <a:xfrm>
            <a:off x="9026486" y="5286374"/>
            <a:ext cx="379691" cy="392784"/>
          </a:xfrm>
          <a:prstGeom prst="rect">
            <a:avLst/>
          </a:prstGeom>
        </p:spPr>
      </p:pic>
      <p:cxnSp>
        <p:nvCxnSpPr>
          <p:cNvPr id="69" name="Straight Connector 68"/>
          <p:cNvCxnSpPr/>
          <p:nvPr/>
        </p:nvCxnSpPr>
        <p:spPr>
          <a:xfrm>
            <a:off x="9196450" y="4558839"/>
            <a:ext cx="0" cy="681002"/>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888796" y="5600391"/>
            <a:ext cx="641746" cy="475743"/>
          </a:xfrm>
          <a:prstGeom prst="rect">
            <a:avLst/>
          </a:prstGeom>
          <a:noFill/>
        </p:spPr>
        <p:txBody>
          <a:bodyPr wrap="none" lIns="179259" tIns="143407" rIns="179259" bIns="143407" rtlCol="0">
            <a:spAutoFit/>
          </a:bodyPr>
          <a:lstStyle>
            <a:defPPr>
              <a:defRPr lang="en-US"/>
            </a:defPPr>
            <a:lvl1pPr algn="ctr">
              <a:lnSpc>
                <a:spcPct val="90000"/>
              </a:lnSpc>
              <a:spcAft>
                <a:spcPts val="600"/>
              </a:spcAft>
              <a:defRPr sz="1100">
                <a:gradFill>
                  <a:gsLst>
                    <a:gs pos="2917">
                      <a:schemeClr val="bg2">
                        <a:lumMod val="50000"/>
                      </a:schemeClr>
                    </a:gs>
                    <a:gs pos="30000">
                      <a:schemeClr val="bg2">
                        <a:lumMod val="50000"/>
                      </a:schemeClr>
                    </a:gs>
                  </a:gsLst>
                  <a:lin ang="5400000" scaled="0"/>
                </a:gradFill>
              </a:defRPr>
            </a:lvl1pPr>
          </a:lstStyle>
          <a:p>
            <a:pPr defTabSz="896214">
              <a:defRPr/>
            </a:pPr>
            <a:r>
              <a:rPr lang="en-US" sz="1371" kern="0" dirty="0"/>
              <a:t>FILE</a:t>
            </a:r>
          </a:p>
        </p:txBody>
      </p:sp>
      <p:cxnSp>
        <p:nvCxnSpPr>
          <p:cNvPr id="73" name="Straight Connector 72"/>
          <p:cNvCxnSpPr/>
          <p:nvPr/>
        </p:nvCxnSpPr>
        <p:spPr>
          <a:xfrm>
            <a:off x="5151124" y="4577247"/>
            <a:ext cx="0" cy="681002"/>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5155766" y="4593383"/>
            <a:ext cx="920006" cy="2858"/>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8328211" y="4586028"/>
            <a:ext cx="766112" cy="1"/>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90"/>
          <p:cNvCxnSpPr/>
          <p:nvPr/>
        </p:nvCxnSpPr>
        <p:spPr>
          <a:xfrm>
            <a:off x="6167094" y="1537416"/>
            <a:ext cx="1755267" cy="772444"/>
          </a:xfrm>
          <a:prstGeom prst="bentConnector3">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14"/>
          <a:stretch>
            <a:fillRect/>
          </a:stretch>
        </p:blipFill>
        <p:spPr>
          <a:xfrm>
            <a:off x="5293277" y="1155272"/>
            <a:ext cx="782604" cy="692950"/>
          </a:xfrm>
          <a:prstGeom prst="rect">
            <a:avLst/>
          </a:prstGeom>
        </p:spPr>
      </p:pic>
      <p:sp>
        <p:nvSpPr>
          <p:cNvPr id="83" name="TextBox 82"/>
          <p:cNvSpPr txBox="1"/>
          <p:nvPr/>
        </p:nvSpPr>
        <p:spPr>
          <a:xfrm>
            <a:off x="5036210" y="1871802"/>
            <a:ext cx="1391147" cy="746278"/>
          </a:xfrm>
          <a:prstGeom prst="rect">
            <a:avLst/>
          </a:prstGeom>
          <a:solidFill>
            <a:schemeClr val="bg1"/>
          </a:solidFill>
        </p:spPr>
        <p:txBody>
          <a:bodyPr wrap="none" lIns="179259" tIns="143407" rIns="179259" bIns="143407" rtlCol="0">
            <a:spAutoFit/>
          </a:bodyPr>
          <a:lstStyle/>
          <a:p>
            <a:pPr algn="ctr" defTabSz="896214">
              <a:lnSpc>
                <a:spcPct val="90000"/>
              </a:lnSpc>
              <a:spcAft>
                <a:spcPts val="588"/>
              </a:spcAft>
              <a:defRPr/>
            </a:pPr>
            <a:r>
              <a:rPr lang="en-US" sz="1371" kern="0" dirty="0" smtClean="0">
                <a:gradFill>
                  <a:gsLst>
                    <a:gs pos="2917">
                      <a:schemeClr val="bg2">
                        <a:lumMod val="50000"/>
                      </a:schemeClr>
                    </a:gs>
                    <a:gs pos="30000">
                      <a:schemeClr val="bg2">
                        <a:lumMod val="50000"/>
                      </a:schemeClr>
                    </a:gs>
                  </a:gsLst>
                  <a:lin ang="5400000" scaled="0"/>
                </a:gradFill>
              </a:rPr>
              <a:t>Microsoft</a:t>
            </a:r>
          </a:p>
          <a:p>
            <a:pPr algn="ctr" defTabSz="896214">
              <a:lnSpc>
                <a:spcPct val="90000"/>
              </a:lnSpc>
              <a:spcAft>
                <a:spcPts val="588"/>
              </a:spcAft>
              <a:defRPr/>
            </a:pPr>
            <a:r>
              <a:rPr lang="en-US" sz="1371" kern="0" dirty="0" smtClean="0">
                <a:gradFill>
                  <a:gsLst>
                    <a:gs pos="2917">
                      <a:schemeClr val="bg2">
                        <a:lumMod val="50000"/>
                      </a:schemeClr>
                    </a:gs>
                    <a:gs pos="30000">
                      <a:schemeClr val="bg2">
                        <a:lumMod val="50000"/>
                      </a:schemeClr>
                    </a:gs>
                  </a:gsLst>
                  <a:lin ang="5400000" scaled="0"/>
                </a:gradFill>
              </a:rPr>
              <a:t>Dynamics CRM</a:t>
            </a:r>
          </a:p>
        </p:txBody>
      </p:sp>
      <p:cxnSp>
        <p:nvCxnSpPr>
          <p:cNvPr id="79" name="Straight Connector 78"/>
          <p:cNvCxnSpPr/>
          <p:nvPr/>
        </p:nvCxnSpPr>
        <p:spPr>
          <a:xfrm>
            <a:off x="7033988" y="3048964"/>
            <a:ext cx="1310129" cy="12373"/>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0" name="Picture 79"/>
          <p:cNvPicPr>
            <a:picLocks noChangeAspect="1"/>
          </p:cNvPicPr>
          <p:nvPr/>
        </p:nvPicPr>
        <p:blipFill>
          <a:blip r:embed="rId15"/>
          <a:stretch>
            <a:fillRect/>
          </a:stretch>
        </p:blipFill>
        <p:spPr>
          <a:xfrm>
            <a:off x="6778663" y="3649052"/>
            <a:ext cx="519741" cy="427882"/>
          </a:xfrm>
          <a:prstGeom prst="rect">
            <a:avLst/>
          </a:prstGeom>
          <a:solidFill>
            <a:schemeClr val="bg1"/>
          </a:solidFill>
        </p:spPr>
      </p:pic>
      <p:cxnSp>
        <p:nvCxnSpPr>
          <p:cNvPr id="85" name="Straight Connector 84"/>
          <p:cNvCxnSpPr/>
          <p:nvPr/>
        </p:nvCxnSpPr>
        <p:spPr>
          <a:xfrm flipV="1">
            <a:off x="7048035" y="3061337"/>
            <a:ext cx="0" cy="524394"/>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477798" y="2883980"/>
            <a:ext cx="2164392" cy="1434431"/>
            <a:chOff x="5201601" y="1109467"/>
            <a:chExt cx="2208106" cy="1463401"/>
          </a:xfrm>
        </p:grpSpPr>
        <p:pic>
          <p:nvPicPr>
            <p:cNvPr id="96" name="Picture 95"/>
            <p:cNvPicPr>
              <a:picLocks noChangeAspect="1"/>
            </p:cNvPicPr>
            <p:nvPr/>
          </p:nvPicPr>
          <p:blipFill>
            <a:blip r:embed="rId16"/>
            <a:stretch>
              <a:fillRect/>
            </a:stretch>
          </p:blipFill>
          <p:spPr>
            <a:xfrm>
              <a:off x="5671625" y="1109467"/>
              <a:ext cx="408031" cy="408031"/>
            </a:xfrm>
            <a:prstGeom prst="rect">
              <a:avLst/>
            </a:prstGeom>
          </p:spPr>
        </p:pic>
        <p:grpSp>
          <p:nvGrpSpPr>
            <p:cNvPr id="97" name="Group 96"/>
            <p:cNvGrpSpPr/>
            <p:nvPr/>
          </p:nvGrpSpPr>
          <p:grpSpPr>
            <a:xfrm>
              <a:off x="5201601" y="1595613"/>
              <a:ext cx="2208106" cy="977255"/>
              <a:chOff x="5360312" y="3563592"/>
              <a:chExt cx="2208106" cy="977255"/>
            </a:xfrm>
          </p:grpSpPr>
          <p:sp>
            <p:nvSpPr>
              <p:cNvPr id="99" name="TextBox 98"/>
              <p:cNvSpPr txBox="1"/>
              <p:nvPr/>
            </p:nvSpPr>
            <p:spPr>
              <a:xfrm>
                <a:off x="5360312" y="3563592"/>
                <a:ext cx="1276632" cy="193695"/>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896214"/>
                <a:r>
                  <a:rPr lang="en-US" sz="1371" dirty="0"/>
                  <a:t>API app</a:t>
                </a:r>
              </a:p>
            </p:txBody>
          </p:sp>
          <p:sp>
            <p:nvSpPr>
              <p:cNvPr id="100" name="TextBox 99"/>
              <p:cNvSpPr txBox="1"/>
              <p:nvPr/>
            </p:nvSpPr>
            <p:spPr>
              <a:xfrm>
                <a:off x="5579456" y="4347152"/>
                <a:ext cx="935192" cy="193695"/>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896214"/>
                <a:r>
                  <a:rPr lang="en-US" sz="1371" dirty="0"/>
                  <a:t>Web app</a:t>
                </a:r>
              </a:p>
            </p:txBody>
          </p:sp>
          <p:grpSp>
            <p:nvGrpSpPr>
              <p:cNvPr id="101" name="Group 100"/>
              <p:cNvGrpSpPr/>
              <p:nvPr/>
            </p:nvGrpSpPr>
            <p:grpSpPr>
              <a:xfrm>
                <a:off x="6499860" y="3663156"/>
                <a:ext cx="1068558" cy="831057"/>
                <a:chOff x="6499860" y="3663156"/>
                <a:chExt cx="1068558" cy="831057"/>
              </a:xfrm>
            </p:grpSpPr>
            <p:cxnSp>
              <p:nvCxnSpPr>
                <p:cNvPr id="102" name="Straight Connector 101"/>
                <p:cNvCxnSpPr/>
                <p:nvPr/>
              </p:nvCxnSpPr>
              <p:spPr>
                <a:xfrm flipH="1">
                  <a:off x="7309794" y="4079027"/>
                  <a:ext cx="258624"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7309794" y="3663156"/>
                  <a:ext cx="0" cy="831057"/>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6499860" y="3680820"/>
                  <a:ext cx="807530"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6499860" y="4477234"/>
                  <a:ext cx="807530"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98" name="Picture 97"/>
            <p:cNvPicPr>
              <a:picLocks noChangeAspect="1"/>
            </p:cNvPicPr>
            <p:nvPr/>
          </p:nvPicPr>
          <p:blipFill>
            <a:blip r:embed="rId17"/>
            <a:stretch>
              <a:fillRect/>
            </a:stretch>
          </p:blipFill>
          <p:spPr>
            <a:xfrm>
              <a:off x="5698331" y="2018233"/>
              <a:ext cx="326678" cy="326678"/>
            </a:xfrm>
            <a:prstGeom prst="rect">
              <a:avLst/>
            </a:prstGeom>
          </p:spPr>
        </p:pic>
      </p:grpSp>
    </p:spTree>
    <p:extLst>
      <p:ext uri="{BB962C8B-B14F-4D97-AF65-F5344CB8AC3E}">
        <p14:creationId xmlns:p14="http://schemas.microsoft.com/office/powerpoint/2010/main" val="33759133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up)">
                                      <p:cBhvr>
                                        <p:cTn id="11" dur="75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wipe(left)">
                                      <p:cBhvr>
                                        <p:cTn id="16" dur="750"/>
                                        <p:tgtEl>
                                          <p:spTgt spid="84"/>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lstStyle/>
          <a:p>
            <a:endParaRPr lang="en-US"/>
          </a:p>
        </p:txBody>
      </p:sp>
      <p:sp>
        <p:nvSpPr>
          <p:cNvPr id="7" name="Text Placeholder 6"/>
          <p:cNvSpPr>
            <a:spLocks noGrp="1"/>
          </p:cNvSpPr>
          <p:nvPr>
            <p:ph type="body" sz="quarter" idx="16"/>
          </p:nvPr>
        </p:nvSpPr>
        <p:spPr/>
        <p:txBody>
          <a:bodyPr/>
          <a:lstStyle/>
          <a:p>
            <a:endParaRPr lang="en-US"/>
          </a:p>
        </p:txBody>
      </p:sp>
      <p:sp>
        <p:nvSpPr>
          <p:cNvPr id="4" name="Title 3"/>
          <p:cNvSpPr>
            <a:spLocks noGrp="1"/>
          </p:cNvSpPr>
          <p:nvPr>
            <p:ph type="title"/>
          </p:nvPr>
        </p:nvSpPr>
        <p:spPr>
          <a:xfrm>
            <a:off x="170828" y="3364347"/>
            <a:ext cx="8964185" cy="1793090"/>
          </a:xfrm>
        </p:spPr>
        <p:txBody>
          <a:bodyPr/>
          <a:lstStyle/>
          <a:p>
            <a:r>
              <a:rPr lang="en-US" dirty="0"/>
              <a:t>Azure API Management</a:t>
            </a:r>
          </a:p>
        </p:txBody>
      </p:sp>
    </p:spTree>
    <p:extLst>
      <p:ext uri="{BB962C8B-B14F-4D97-AF65-F5344CB8AC3E}">
        <p14:creationId xmlns:p14="http://schemas.microsoft.com/office/powerpoint/2010/main" val="111705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69240" y="2536828"/>
            <a:ext cx="10607694" cy="261461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18645" y="3223786"/>
            <a:ext cx="2468526" cy="1769981"/>
          </a:xfrm>
          <a:prstGeom prst="rect">
            <a:avLst/>
          </a:prstGeom>
          <a:solidFill>
            <a:srgbClr val="5C2D91"/>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Abstraction</a:t>
            </a:r>
          </a:p>
          <a:p>
            <a:pPr algn="ctr" defTabSz="914225">
              <a:lnSpc>
                <a:spcPct val="90000"/>
              </a:lnSpc>
              <a:spcAft>
                <a:spcPts val="600"/>
              </a:spcAft>
            </a:pPr>
            <a:r>
              <a:rPr lang="en-US" sz="1568" dirty="0">
                <a:gradFill>
                  <a:gsLst>
                    <a:gs pos="2917">
                      <a:srgbClr val="FFFFFF"/>
                    </a:gs>
                    <a:gs pos="30000">
                      <a:srgbClr val="FFFFFF"/>
                    </a:gs>
                  </a:gsLst>
                  <a:lin ang="5400000" scaled="0"/>
                </a:gradFill>
              </a:rPr>
              <a:t>decouple</a:t>
            </a:r>
          </a:p>
          <a:p>
            <a:pPr algn="ctr" defTabSz="914225">
              <a:lnSpc>
                <a:spcPct val="90000"/>
              </a:lnSpc>
              <a:spcAft>
                <a:spcPts val="600"/>
              </a:spcAft>
            </a:pPr>
            <a:r>
              <a:rPr lang="en-US" sz="1568" dirty="0">
                <a:gradFill>
                  <a:gsLst>
                    <a:gs pos="2917">
                      <a:srgbClr val="FFFFFF"/>
                    </a:gs>
                    <a:gs pos="30000">
                      <a:srgbClr val="FFFFFF"/>
                    </a:gs>
                  </a:gsLst>
                  <a:lin ang="5400000" scaled="0"/>
                </a:gradFill>
              </a:rPr>
              <a:t>modernize</a:t>
            </a:r>
          </a:p>
          <a:p>
            <a:pPr algn="ctr" defTabSz="914225">
              <a:lnSpc>
                <a:spcPct val="90000"/>
              </a:lnSpc>
              <a:spcAft>
                <a:spcPts val="600"/>
              </a:spcAft>
            </a:pPr>
            <a:r>
              <a:rPr lang="en-US" sz="1568" dirty="0">
                <a:gradFill>
                  <a:gsLst>
                    <a:gs pos="2917">
                      <a:srgbClr val="FFFFFF"/>
                    </a:gs>
                    <a:gs pos="30000">
                      <a:srgbClr val="FFFFFF"/>
                    </a:gs>
                  </a:gsLst>
                  <a:lin ang="5400000" scaled="0"/>
                </a:gradFill>
              </a:rPr>
              <a:t>optimize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endParaRPr lang="en-US" sz="2745" dirty="0">
              <a:gradFill>
                <a:gsLst>
                  <a:gs pos="2917">
                    <a:srgbClr val="FFFFFF"/>
                  </a:gs>
                  <a:gs pos="30000">
                    <a:srgbClr val="FFFFFF"/>
                  </a:gs>
                </a:gsLst>
                <a:lin ang="5400000" scaled="0"/>
              </a:gradFill>
            </a:endParaRPr>
          </a:p>
        </p:txBody>
      </p:sp>
      <p:sp>
        <p:nvSpPr>
          <p:cNvPr id="8" name="TextBox 7"/>
          <p:cNvSpPr txBox="1"/>
          <p:nvPr/>
        </p:nvSpPr>
        <p:spPr>
          <a:xfrm>
            <a:off x="3036577" y="3223786"/>
            <a:ext cx="2468526" cy="1769981"/>
          </a:xfrm>
          <a:prstGeom prst="rect">
            <a:avLst/>
          </a:prstGeom>
          <a:solidFill>
            <a:srgbClr val="0078D7"/>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Middleware</a:t>
            </a:r>
          </a:p>
          <a:p>
            <a:pPr algn="ctr" defTabSz="914225">
              <a:lnSpc>
                <a:spcPct val="90000"/>
              </a:lnSpc>
              <a:spcAft>
                <a:spcPts val="600"/>
              </a:spcAft>
            </a:pPr>
            <a:r>
              <a:rPr lang="en-US" sz="1568" dirty="0">
                <a:gradFill>
                  <a:gsLst>
                    <a:gs pos="2917">
                      <a:srgbClr val="FFFFFF"/>
                    </a:gs>
                    <a:gs pos="30000">
                      <a:srgbClr val="FFFFFF"/>
                    </a:gs>
                  </a:gsLst>
                  <a:lin ang="5400000" scaled="0"/>
                </a:gradFill>
              </a:rPr>
              <a:t>secure</a:t>
            </a:r>
          </a:p>
          <a:p>
            <a:pPr algn="ctr" defTabSz="914225">
              <a:lnSpc>
                <a:spcPct val="90000"/>
              </a:lnSpc>
              <a:spcAft>
                <a:spcPts val="600"/>
              </a:spcAft>
            </a:pPr>
            <a:r>
              <a:rPr lang="en-US" sz="1568" dirty="0">
                <a:gradFill>
                  <a:gsLst>
                    <a:gs pos="2917">
                      <a:srgbClr val="FFFFFF"/>
                    </a:gs>
                    <a:gs pos="30000">
                      <a:srgbClr val="FFFFFF"/>
                    </a:gs>
                  </a:gsLst>
                  <a:lin ang="5400000" scaled="0"/>
                </a:gradFill>
              </a:rPr>
              <a:t>protect</a:t>
            </a:r>
          </a:p>
          <a:p>
            <a:pPr algn="ctr" defTabSz="914225">
              <a:lnSpc>
                <a:spcPct val="90000"/>
              </a:lnSpc>
              <a:spcAft>
                <a:spcPts val="600"/>
              </a:spcAft>
            </a:pPr>
            <a:r>
              <a:rPr lang="en-US" sz="1568" dirty="0">
                <a:gradFill>
                  <a:gsLst>
                    <a:gs pos="2917">
                      <a:srgbClr val="FFFFFF"/>
                    </a:gs>
                    <a:gs pos="30000">
                      <a:srgbClr val="FFFFFF"/>
                    </a:gs>
                  </a:gsLst>
                  <a:lin ang="5400000" scaled="0"/>
                </a:gradFill>
              </a:rPr>
              <a:t>cache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9" name="TextBox 8"/>
          <p:cNvSpPr txBox="1"/>
          <p:nvPr/>
        </p:nvSpPr>
        <p:spPr>
          <a:xfrm>
            <a:off x="5644432" y="3223786"/>
            <a:ext cx="2468526" cy="1769981"/>
          </a:xfrm>
          <a:prstGeom prst="rect">
            <a:avLst/>
          </a:prstGeom>
          <a:solidFill>
            <a:srgbClr val="008272"/>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Monitoring</a:t>
            </a:r>
          </a:p>
          <a:p>
            <a:pPr algn="ctr" defTabSz="914225">
              <a:lnSpc>
                <a:spcPct val="90000"/>
              </a:lnSpc>
              <a:spcAft>
                <a:spcPts val="600"/>
              </a:spcAft>
            </a:pPr>
            <a:r>
              <a:rPr lang="en-US" sz="1568" dirty="0">
                <a:gradFill>
                  <a:gsLst>
                    <a:gs pos="2917">
                      <a:srgbClr val="FFFFFF"/>
                    </a:gs>
                    <a:gs pos="30000">
                      <a:srgbClr val="FFFFFF"/>
                    </a:gs>
                  </a:gsLst>
                  <a:lin ang="5400000" scaled="0"/>
                </a:gradFill>
              </a:rPr>
              <a:t>usage</a:t>
            </a:r>
          </a:p>
          <a:p>
            <a:pPr algn="ctr" defTabSz="914225">
              <a:lnSpc>
                <a:spcPct val="90000"/>
              </a:lnSpc>
              <a:spcAft>
                <a:spcPts val="600"/>
              </a:spcAft>
            </a:pPr>
            <a:r>
              <a:rPr lang="en-US" sz="1568" dirty="0">
                <a:gradFill>
                  <a:gsLst>
                    <a:gs pos="2917">
                      <a:srgbClr val="FFFFFF"/>
                    </a:gs>
                    <a:gs pos="30000">
                      <a:srgbClr val="FFFFFF"/>
                    </a:gs>
                  </a:gsLst>
                  <a:lin ang="5400000" scaled="0"/>
                </a:gradFill>
              </a:rPr>
              <a:t>health</a:t>
            </a:r>
          </a:p>
          <a:p>
            <a:pPr algn="ctr" defTabSz="914225">
              <a:lnSpc>
                <a:spcPct val="90000"/>
              </a:lnSpc>
              <a:spcAft>
                <a:spcPts val="600"/>
              </a:spcAft>
            </a:pPr>
            <a:r>
              <a:rPr lang="en-US" sz="1568" dirty="0">
                <a:gradFill>
                  <a:gsLst>
                    <a:gs pos="2917">
                      <a:srgbClr val="FFFFFF"/>
                    </a:gs>
                    <a:gs pos="30000">
                      <a:srgbClr val="FFFFFF"/>
                    </a:gs>
                  </a:gsLst>
                  <a:lin ang="5400000" scaled="0"/>
                </a:gradFill>
              </a:rPr>
              <a:t>monetization</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10" name="TextBox 9"/>
          <p:cNvSpPr txBox="1"/>
          <p:nvPr/>
        </p:nvSpPr>
        <p:spPr>
          <a:xfrm>
            <a:off x="8262362" y="3223786"/>
            <a:ext cx="2468526" cy="1769981"/>
          </a:xfrm>
          <a:prstGeom prst="rect">
            <a:avLst/>
          </a:prstGeom>
          <a:solidFill>
            <a:srgbClr val="107C10"/>
          </a:solidFill>
          <a:ln>
            <a:solidFill>
              <a:schemeClr val="accent4">
                <a:lumMod val="50000"/>
              </a:schemeClr>
            </a:solidFill>
          </a:ln>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Developer</a:t>
            </a:r>
          </a:p>
          <a:p>
            <a:pPr algn="ctr" defTabSz="914225">
              <a:lnSpc>
                <a:spcPct val="90000"/>
              </a:lnSpc>
              <a:spcAft>
                <a:spcPts val="600"/>
              </a:spcAft>
            </a:pPr>
            <a:r>
              <a:rPr lang="en-US" sz="1568" dirty="0">
                <a:gradFill>
                  <a:gsLst>
                    <a:gs pos="2917">
                      <a:srgbClr val="FFFFFF"/>
                    </a:gs>
                    <a:gs pos="30000">
                      <a:srgbClr val="FFFFFF"/>
                    </a:gs>
                  </a:gsLst>
                  <a:lin ang="5400000" scaled="0"/>
                </a:gradFill>
              </a:rPr>
              <a:t>discover</a:t>
            </a:r>
          </a:p>
          <a:p>
            <a:pPr algn="ctr" defTabSz="914225">
              <a:lnSpc>
                <a:spcPct val="90000"/>
              </a:lnSpc>
              <a:spcAft>
                <a:spcPts val="600"/>
              </a:spcAft>
            </a:pPr>
            <a:r>
              <a:rPr lang="en-US" sz="1568" dirty="0">
                <a:gradFill>
                  <a:gsLst>
                    <a:gs pos="2917">
                      <a:srgbClr val="FFFFFF"/>
                    </a:gs>
                    <a:gs pos="30000">
                      <a:srgbClr val="FFFFFF"/>
                    </a:gs>
                  </a:gsLst>
                  <a:lin ang="5400000" scaled="0"/>
                </a:gradFill>
              </a:rPr>
              <a:t>document</a:t>
            </a:r>
          </a:p>
          <a:p>
            <a:pPr algn="ctr" defTabSz="914225">
              <a:lnSpc>
                <a:spcPct val="90000"/>
              </a:lnSpc>
              <a:spcAft>
                <a:spcPts val="600"/>
              </a:spcAft>
            </a:pPr>
            <a:r>
              <a:rPr lang="en-US" sz="1568" dirty="0">
                <a:gradFill>
                  <a:gsLst>
                    <a:gs pos="2917">
                      <a:srgbClr val="FFFFFF"/>
                    </a:gs>
                    <a:gs pos="30000">
                      <a:srgbClr val="FFFFFF"/>
                    </a:gs>
                  </a:gsLst>
                  <a:lin ang="5400000" scaled="0"/>
                </a:gradFill>
              </a:rPr>
              <a:t>on-board</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5" name="Title 4"/>
          <p:cNvSpPr>
            <a:spLocks noGrp="1"/>
          </p:cNvSpPr>
          <p:nvPr>
            <p:ph type="title"/>
          </p:nvPr>
        </p:nvSpPr>
        <p:spPr/>
        <p:txBody>
          <a:bodyPr/>
          <a:lstStyle/>
          <a:p>
            <a:r>
              <a:rPr lang="en-US" dirty="0"/>
              <a:t>Azure API Management</a:t>
            </a:r>
          </a:p>
        </p:txBody>
      </p:sp>
      <p:sp>
        <p:nvSpPr>
          <p:cNvPr id="16" name="Rectangle 15"/>
          <p:cNvSpPr/>
          <p:nvPr/>
        </p:nvSpPr>
        <p:spPr>
          <a:xfrm>
            <a:off x="5765556" y="5507374"/>
            <a:ext cx="2312015" cy="1070658"/>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On-prem APIs</a:t>
            </a:r>
          </a:p>
        </p:txBody>
      </p:sp>
      <p:sp>
        <p:nvSpPr>
          <p:cNvPr id="17" name="Rectangle 16"/>
          <p:cNvSpPr/>
          <p:nvPr/>
        </p:nvSpPr>
        <p:spPr>
          <a:xfrm>
            <a:off x="8418873" y="5507374"/>
            <a:ext cx="2312015" cy="1070658"/>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3</a:t>
            </a:r>
            <a:r>
              <a:rPr lang="en-US" baseline="30000" dirty="0">
                <a:solidFill>
                  <a:srgbClr val="FFFFFF"/>
                </a:solidFill>
              </a:rPr>
              <a:t>rd</a:t>
            </a:r>
            <a:r>
              <a:rPr lang="en-US" dirty="0">
                <a:solidFill>
                  <a:srgbClr val="FFFFFF"/>
                </a:solidFill>
              </a:rPr>
              <a:t> party APIs</a:t>
            </a:r>
          </a:p>
        </p:txBody>
      </p:sp>
      <p:sp>
        <p:nvSpPr>
          <p:cNvPr id="21" name="TextBox 20"/>
          <p:cNvSpPr txBox="1"/>
          <p:nvPr/>
        </p:nvSpPr>
        <p:spPr>
          <a:xfrm>
            <a:off x="962301" y="2663825"/>
            <a:ext cx="3849740" cy="505059"/>
          </a:xfrm>
          <a:prstGeom prst="rect">
            <a:avLst/>
          </a:prstGeom>
          <a:noFill/>
        </p:spPr>
        <p:txBody>
          <a:bodyPr wrap="square" lIns="179259" tIns="143407" rIns="179259" bIns="143407" rtlCol="0">
            <a:spAutoFit/>
          </a:bodyPr>
          <a:lstStyle/>
          <a:p>
            <a:pPr defTabSz="914225"/>
            <a:r>
              <a:rPr lang="en-US" sz="1400" dirty="0">
                <a:solidFill>
                  <a:srgbClr val="0078D7"/>
                </a:solidFill>
              </a:rPr>
              <a:t>AZURE </a:t>
            </a:r>
            <a:r>
              <a:rPr lang="en-US" sz="1400">
                <a:solidFill>
                  <a:srgbClr val="0078D7"/>
                </a:solidFill>
              </a:rPr>
              <a:t>API MANAGEMENT</a:t>
            </a:r>
            <a:endParaRPr lang="en-US" sz="1400" dirty="0">
              <a:solidFill>
                <a:srgbClr val="0078D7"/>
              </a:solidFill>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20" y="2700988"/>
            <a:ext cx="520130" cy="433911"/>
          </a:xfrm>
          <a:prstGeom prst="rect">
            <a:avLst/>
          </a:prstGeom>
        </p:spPr>
      </p:pic>
      <p:sp>
        <p:nvSpPr>
          <p:cNvPr id="24" name="Rectangle 23"/>
          <p:cNvSpPr/>
          <p:nvPr/>
        </p:nvSpPr>
        <p:spPr>
          <a:xfrm>
            <a:off x="458920" y="5507374"/>
            <a:ext cx="2312015" cy="1070658"/>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APIs on Azure</a:t>
            </a:r>
          </a:p>
        </p:txBody>
      </p:sp>
      <p:sp>
        <p:nvSpPr>
          <p:cNvPr id="25" name="Rectangle 24"/>
          <p:cNvSpPr/>
          <p:nvPr/>
        </p:nvSpPr>
        <p:spPr>
          <a:xfrm>
            <a:off x="3112238" y="5507374"/>
            <a:ext cx="2312015" cy="1070658"/>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Azure APIs</a:t>
            </a:r>
          </a:p>
        </p:txBody>
      </p:sp>
      <p:sp>
        <p:nvSpPr>
          <p:cNvPr id="14" name="Rectangle 13"/>
          <p:cNvSpPr/>
          <p:nvPr/>
        </p:nvSpPr>
        <p:spPr>
          <a:xfrm>
            <a:off x="418645" y="1189176"/>
            <a:ext cx="10458289" cy="1070658"/>
          </a:xfrm>
          <a:prstGeom prst="rect">
            <a:avLst/>
          </a:prstGeom>
          <a:solidFill>
            <a:schemeClr val="tx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API consumers</a:t>
            </a:r>
          </a:p>
        </p:txBody>
      </p:sp>
    </p:spTree>
    <p:extLst>
      <p:ext uri="{BB962C8B-B14F-4D97-AF65-F5344CB8AC3E}">
        <p14:creationId xmlns:p14="http://schemas.microsoft.com/office/powerpoint/2010/main" val="896226462"/>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a:off x="261798" y="2233301"/>
            <a:ext cx="6779262"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3713409" y="1374704"/>
            <a:ext cx="91116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634363" y="3203653"/>
            <a:ext cx="92544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713409" y="5346044"/>
            <a:ext cx="91116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116504" y="2233302"/>
            <a:ext cx="8725" cy="31367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duotone>
              <a:prstClr val="black"/>
              <a:schemeClr val="tx2">
                <a:tint val="45000"/>
                <a:satMod val="400000"/>
              </a:schemeClr>
            </a:duotone>
          </a:blip>
          <a:stretch>
            <a:fillRect/>
          </a:stretch>
        </p:blipFill>
        <p:spPr>
          <a:xfrm>
            <a:off x="296324" y="828288"/>
            <a:ext cx="2941917" cy="1010793"/>
          </a:xfrm>
          <a:prstGeom prst="rect">
            <a:avLst/>
          </a:prstGeom>
        </p:spPr>
      </p:pic>
      <p:pic>
        <p:nvPicPr>
          <p:cNvPr id="6" name="Picture 5"/>
          <p:cNvPicPr>
            <a:picLocks noChangeAspect="1"/>
          </p:cNvPicPr>
          <p:nvPr/>
        </p:nvPicPr>
        <p:blipFill>
          <a:blip r:embed="rId4">
            <a:duotone>
              <a:prstClr val="black"/>
              <a:schemeClr val="accent1">
                <a:tint val="45000"/>
                <a:satMod val="400000"/>
              </a:schemeClr>
            </a:duotone>
          </a:blip>
          <a:stretch>
            <a:fillRect/>
          </a:stretch>
        </p:blipFill>
        <p:spPr>
          <a:xfrm>
            <a:off x="261798" y="4396037"/>
            <a:ext cx="2952974" cy="1578478"/>
          </a:xfrm>
          <a:prstGeom prst="rect">
            <a:avLst/>
          </a:prstGeom>
        </p:spPr>
      </p:pic>
      <p:sp>
        <p:nvSpPr>
          <p:cNvPr id="71" name="TextBox 70"/>
          <p:cNvSpPr txBox="1"/>
          <p:nvPr/>
        </p:nvSpPr>
        <p:spPr>
          <a:xfrm>
            <a:off x="338821" y="1854059"/>
            <a:ext cx="1805878" cy="343443"/>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APP </a:t>
            </a:r>
            <a:r>
              <a:rPr kumimoji="0" lang="en-US" sz="1600" b="0" i="0" u="none" strike="noStrike" kern="0" cap="none" spc="0" normalizeH="0" baseline="0" noProof="0" dirty="0">
                <a:ln>
                  <a:noFill/>
                </a:ln>
                <a:solidFill>
                  <a:srgbClr val="505050"/>
                </a:solidFill>
                <a:effectLst/>
                <a:uLnTx/>
                <a:uFillTx/>
              </a:rPr>
              <a:t>DEVELOPERS</a:t>
            </a:r>
          </a:p>
        </p:txBody>
      </p:sp>
      <p:sp>
        <p:nvSpPr>
          <p:cNvPr id="73" name="TextBox 72"/>
          <p:cNvSpPr txBox="1"/>
          <p:nvPr/>
        </p:nvSpPr>
        <p:spPr>
          <a:xfrm>
            <a:off x="338819" y="3896881"/>
            <a:ext cx="663870" cy="343443"/>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rPr>
              <a:t>APPS</a:t>
            </a:r>
          </a:p>
        </p:txBody>
      </p:sp>
      <p:sp>
        <p:nvSpPr>
          <p:cNvPr id="81" name="TextBox 80"/>
          <p:cNvSpPr txBox="1"/>
          <p:nvPr/>
        </p:nvSpPr>
        <p:spPr>
          <a:xfrm>
            <a:off x="338820" y="5952309"/>
            <a:ext cx="1686440" cy="343443"/>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rPr>
              <a:t>API PUBLISHERS</a:t>
            </a:r>
          </a:p>
        </p:txBody>
      </p:sp>
      <p:pic>
        <p:nvPicPr>
          <p:cNvPr id="82" name="Picture 81"/>
          <p:cNvPicPr>
            <a:picLocks noChangeAspect="1"/>
          </p:cNvPicPr>
          <p:nvPr/>
        </p:nvPicPr>
        <p:blipFill>
          <a:blip r:embed="rId5">
            <a:duotone>
              <a:prstClr val="black"/>
              <a:schemeClr val="accent1">
                <a:tint val="45000"/>
                <a:satMod val="400000"/>
              </a:schemeClr>
            </a:duotone>
          </a:blip>
          <a:stretch>
            <a:fillRect/>
          </a:stretch>
        </p:blipFill>
        <p:spPr>
          <a:xfrm>
            <a:off x="450189" y="2570168"/>
            <a:ext cx="2461632" cy="1428216"/>
          </a:xfrm>
          <a:prstGeom prst="rect">
            <a:avLst/>
          </a:prstGeom>
        </p:spPr>
      </p:pic>
      <p:cxnSp>
        <p:nvCxnSpPr>
          <p:cNvPr id="83" name="Straight Connector 82"/>
          <p:cNvCxnSpPr/>
          <p:nvPr/>
        </p:nvCxnSpPr>
        <p:spPr>
          <a:xfrm>
            <a:off x="261798" y="4318981"/>
            <a:ext cx="6779262"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444046" y="3203653"/>
            <a:ext cx="92544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634494" y="2056781"/>
            <a:ext cx="1006875" cy="2092063"/>
          </a:xfrm>
          <a:prstGeom prst="rect">
            <a:avLst/>
          </a:prstGeom>
        </p:spPr>
      </p:pic>
      <p:pic>
        <p:nvPicPr>
          <p:cNvPr id="35" name="Picture 34"/>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0800000">
            <a:off x="8901400" y="3078870"/>
            <a:ext cx="749100" cy="304719"/>
          </a:xfrm>
          <a:prstGeom prst="rect">
            <a:avLst/>
          </a:prstGeom>
        </p:spPr>
      </p:pic>
      <p:sp>
        <p:nvSpPr>
          <p:cNvPr id="42" name="TextBox 41"/>
          <p:cNvSpPr txBox="1"/>
          <p:nvPr/>
        </p:nvSpPr>
        <p:spPr>
          <a:xfrm>
            <a:off x="8876612" y="4549531"/>
            <a:ext cx="2594038" cy="1096812"/>
          </a:xfrm>
          <a:prstGeom prst="rect">
            <a:avLst/>
          </a:prstGeom>
          <a:noFill/>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rPr>
              <a:t>Hosted </a:t>
            </a:r>
            <a:r>
              <a:rPr kumimoji="0" lang="en-US" sz="1600" b="1" i="0" u="none" strike="noStrike" kern="0" cap="none" spc="0" normalizeH="0" baseline="0" noProof="0" dirty="0">
                <a:ln>
                  <a:noFill/>
                </a:ln>
                <a:solidFill>
                  <a:srgbClr val="505050"/>
                </a:solidFill>
                <a:effectLst/>
                <a:uLnTx/>
                <a:uFillTx/>
              </a:rPr>
              <a:t>anywhere</a:t>
            </a:r>
            <a:r>
              <a:rPr kumimoji="0" lang="en-US" sz="1600" b="0" i="0" u="none" strike="noStrike" kern="0" cap="none" spc="0" normalizeH="0" baseline="0" noProof="0" dirty="0">
                <a:ln>
                  <a:noFill/>
                </a:ln>
                <a:solidFill>
                  <a:srgbClr val="505050"/>
                </a:solidFill>
                <a:effectLst/>
                <a:uLnTx/>
                <a:uFillTx/>
              </a:rPr>
              <a:t>.</a:t>
            </a:r>
          </a:p>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rPr>
              <a:t>Developed using </a:t>
            </a:r>
            <a:r>
              <a:rPr kumimoji="0" lang="en-US" sz="1600" b="1" i="0" u="none" strike="noStrike" kern="0" cap="none" spc="0" normalizeH="0" baseline="0" noProof="0" dirty="0">
                <a:ln>
                  <a:noFill/>
                </a:ln>
                <a:solidFill>
                  <a:srgbClr val="505050"/>
                </a:solidFill>
                <a:effectLst/>
                <a:uLnTx/>
                <a:uFillTx/>
              </a:rPr>
              <a:t>any</a:t>
            </a:r>
            <a:r>
              <a:rPr kumimoji="0" lang="en-US" sz="1600" b="0" i="0" u="none" strike="noStrike" kern="0" cap="none" spc="0" normalizeH="0" baseline="0" noProof="0" dirty="0">
                <a:ln>
                  <a:noFill/>
                </a:ln>
                <a:solidFill>
                  <a:srgbClr val="505050"/>
                </a:solidFill>
                <a:effectLst/>
                <a:uLnTx/>
                <a:uFillTx/>
              </a:rPr>
              <a:t> technology.</a:t>
            </a:r>
          </a:p>
        </p:txBody>
      </p:sp>
      <p:sp>
        <p:nvSpPr>
          <p:cNvPr id="43" name="TextBox 42"/>
          <p:cNvSpPr txBox="1"/>
          <p:nvPr/>
        </p:nvSpPr>
        <p:spPr>
          <a:xfrm>
            <a:off x="8662633" y="3460578"/>
            <a:ext cx="981989" cy="531737"/>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rPr>
              <a:t>BACKEND</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rPr>
              <a:t>APIs</a:t>
            </a:r>
          </a:p>
        </p:txBody>
      </p:sp>
      <p:sp>
        <p:nvSpPr>
          <p:cNvPr id="28" name="TextBox 27"/>
          <p:cNvSpPr txBox="1"/>
          <p:nvPr/>
        </p:nvSpPr>
        <p:spPr>
          <a:xfrm>
            <a:off x="7382518" y="3469267"/>
            <a:ext cx="1048500" cy="521358"/>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rPr>
              <a:t>DIRECT OR</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rPr>
              <a:t>VPN</a:t>
            </a:r>
          </a:p>
        </p:txBody>
      </p:sp>
      <p:pic>
        <p:nvPicPr>
          <p:cNvPr id="3" name="Picture 2"/>
          <p:cNvPicPr>
            <a:picLocks noChangeAspect="1"/>
          </p:cNvPicPr>
          <p:nvPr/>
        </p:nvPicPr>
        <p:blipFill>
          <a:blip r:embed="rId8">
            <a:biLevel thresh="75000"/>
          </a:blip>
          <a:stretch>
            <a:fillRect/>
          </a:stretch>
        </p:blipFill>
        <p:spPr>
          <a:xfrm>
            <a:off x="3713412" y="5969479"/>
            <a:ext cx="338426" cy="338426"/>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65717" y="5483311"/>
            <a:ext cx="445657" cy="445657"/>
          </a:xfrm>
          <a:prstGeom prst="rect">
            <a:avLst/>
          </a:prstGeom>
        </p:spPr>
      </p:pic>
      <p:pic>
        <p:nvPicPr>
          <p:cNvPr id="9" name="Picture 8"/>
          <p:cNvPicPr>
            <a:picLocks noChangeAspect="1"/>
          </p:cNvPicPr>
          <p:nvPr/>
        </p:nvPicPr>
        <p:blipFill>
          <a:blip r:embed="rId10">
            <a:biLevel thresh="75000"/>
          </a:blip>
          <a:stretch>
            <a:fillRect/>
          </a:stretch>
        </p:blipFill>
        <p:spPr>
          <a:xfrm>
            <a:off x="3727697" y="6373107"/>
            <a:ext cx="755021" cy="314592"/>
          </a:xfrm>
          <a:prstGeom prst="rect">
            <a:avLst/>
          </a:prstGeom>
        </p:spPr>
      </p:pic>
      <p:grpSp>
        <p:nvGrpSpPr>
          <p:cNvPr id="36" name="Group 35"/>
          <p:cNvGrpSpPr/>
          <p:nvPr/>
        </p:nvGrpSpPr>
        <p:grpSpPr>
          <a:xfrm>
            <a:off x="5024388" y="-22905"/>
            <a:ext cx="2192609" cy="6880419"/>
            <a:chOff x="5024388" y="-22905"/>
            <a:chExt cx="2192609" cy="6880419"/>
          </a:xfrm>
        </p:grpSpPr>
        <p:sp>
          <p:nvSpPr>
            <p:cNvPr id="7" name="Rectangle 6"/>
            <p:cNvSpPr/>
            <p:nvPr/>
          </p:nvSpPr>
          <p:spPr bwMode="auto">
            <a:xfrm>
              <a:off x="5024388" y="487"/>
              <a:ext cx="2192609" cy="6857027"/>
            </a:xfrm>
            <a:prstGeom prst="rect">
              <a:avLst/>
            </a:prstGeom>
            <a:ln>
              <a:solidFill>
                <a:schemeClr val="accent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2F3781"/>
                </a:solidFill>
                <a:effectLst/>
                <a:uLnTx/>
                <a:uFillTx/>
              </a:endParaRPr>
            </a:p>
          </p:txBody>
        </p:sp>
        <p:sp>
          <p:nvSpPr>
            <p:cNvPr id="8" name="TextBox 7"/>
            <p:cNvSpPr txBox="1"/>
            <p:nvPr/>
          </p:nvSpPr>
          <p:spPr>
            <a:xfrm>
              <a:off x="5606513" y="-22905"/>
              <a:ext cx="1610484" cy="720502"/>
            </a:xfrm>
            <a:prstGeom prst="rect">
              <a:avLst/>
            </a:prstGeom>
            <a:noFill/>
          </p:spPr>
          <p:txBody>
            <a:bodyPr wrap="square" lIns="179259" tIns="143407" rIns="179259" bIns="143407"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AZURE API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MANAGEMENT</a:t>
              </a:r>
            </a:p>
          </p:txBody>
        </p:sp>
        <p:pic>
          <p:nvPicPr>
            <p:cNvPr id="13" name="Picture 12"/>
            <p:cNvPicPr>
              <a:picLocks noChangeAspect="1"/>
            </p:cNvPicPr>
            <p:nvPr/>
          </p:nvPicPr>
          <p:blipFill>
            <a:blip r:embed="rId11"/>
            <a:stretch>
              <a:fillRect/>
            </a:stretch>
          </p:blipFill>
          <p:spPr>
            <a:xfrm>
              <a:off x="5329376" y="2631624"/>
              <a:ext cx="1304621" cy="1144057"/>
            </a:xfrm>
            <a:prstGeom prst="rect">
              <a:avLst/>
            </a:prstGeom>
          </p:spPr>
        </p:pic>
        <p:pic>
          <p:nvPicPr>
            <p:cNvPr id="14" name="Picture 13"/>
            <p:cNvPicPr>
              <a:picLocks noChangeAspect="1"/>
            </p:cNvPicPr>
            <p:nvPr/>
          </p:nvPicPr>
          <p:blipFill>
            <a:blip r:embed="rId12"/>
            <a:stretch>
              <a:fillRect/>
            </a:stretch>
          </p:blipFill>
          <p:spPr>
            <a:xfrm>
              <a:off x="5311780" y="4833590"/>
              <a:ext cx="1329931" cy="1024909"/>
            </a:xfrm>
            <a:prstGeom prst="rect">
              <a:avLst/>
            </a:prstGeom>
          </p:spPr>
        </p:pic>
        <p:sp>
          <p:nvSpPr>
            <p:cNvPr id="15" name="TextBox 14"/>
            <p:cNvSpPr txBox="1"/>
            <p:nvPr/>
          </p:nvSpPr>
          <p:spPr>
            <a:xfrm>
              <a:off x="5172573" y="5898890"/>
              <a:ext cx="1644384" cy="343443"/>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Publisher portal</a:t>
              </a:r>
            </a:p>
          </p:txBody>
        </p:sp>
        <p:sp>
          <p:nvSpPr>
            <p:cNvPr id="65" name="TextBox 64"/>
            <p:cNvSpPr txBox="1"/>
            <p:nvPr/>
          </p:nvSpPr>
          <p:spPr>
            <a:xfrm>
              <a:off x="5490592" y="3896881"/>
              <a:ext cx="951193" cy="336740"/>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Gateway</a:t>
              </a:r>
            </a:p>
          </p:txBody>
        </p:sp>
        <p:sp>
          <p:nvSpPr>
            <p:cNvPr id="70" name="TextBox 69"/>
            <p:cNvSpPr txBox="1"/>
            <p:nvPr/>
          </p:nvSpPr>
          <p:spPr>
            <a:xfrm>
              <a:off x="5160762" y="1854059"/>
              <a:ext cx="1725164" cy="343443"/>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Developer Portal</a:t>
              </a:r>
            </a:p>
          </p:txBody>
        </p:sp>
        <p:pic>
          <p:nvPicPr>
            <p:cNvPr id="32" name="Picture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0810" y="769171"/>
              <a:ext cx="1305189" cy="1044150"/>
            </a:xfrm>
            <a:prstGeom prst="rect">
              <a:avLst/>
            </a:prstGeom>
          </p:spPr>
        </p:pic>
        <p:pic>
          <p:nvPicPr>
            <p:cNvPr id="33" name="Picture 32"/>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180243" y="118279"/>
              <a:ext cx="520130" cy="433911"/>
            </a:xfrm>
            <a:prstGeom prst="rect">
              <a:avLst/>
            </a:prstGeom>
          </p:spPr>
        </p:pic>
      </p:grpSp>
      <p:grpSp>
        <p:nvGrpSpPr>
          <p:cNvPr id="30" name="Group 29"/>
          <p:cNvGrpSpPr/>
          <p:nvPr/>
        </p:nvGrpSpPr>
        <p:grpSpPr>
          <a:xfrm>
            <a:off x="6644472" y="1304447"/>
            <a:ext cx="150596" cy="4054799"/>
            <a:chOff x="6633997" y="1291246"/>
            <a:chExt cx="150596" cy="4054799"/>
          </a:xfrm>
        </p:grpSpPr>
        <p:cxnSp>
          <p:nvCxnSpPr>
            <p:cNvPr id="17" name="Elbow Connector 16"/>
            <p:cNvCxnSpPr/>
            <p:nvPr/>
          </p:nvCxnSpPr>
          <p:spPr>
            <a:xfrm flipH="1" flipV="1">
              <a:off x="6641711" y="1291246"/>
              <a:ext cx="142882" cy="4054799"/>
            </a:xfrm>
            <a:prstGeom prst="bentConnector3">
              <a:avLst>
                <a:gd name="adj1" fmla="val -19999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3"/>
              <a:endCxn id="13" idx="3"/>
            </p:cNvCxnSpPr>
            <p:nvPr/>
          </p:nvCxnSpPr>
          <p:spPr>
            <a:xfrm flipH="1" flipV="1">
              <a:off x="6633997" y="3203653"/>
              <a:ext cx="7714" cy="2142392"/>
            </a:xfrm>
            <a:prstGeom prst="bentConnector3">
              <a:avLst>
                <a:gd name="adj1" fmla="val -2963443"/>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53760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81"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API-enabled network</a:t>
            </a:r>
            <a:endParaRPr lang="en-US" dirty="0"/>
          </a:p>
        </p:txBody>
      </p:sp>
      <p:sp>
        <p:nvSpPr>
          <p:cNvPr id="4" name="Rectangle 3"/>
          <p:cNvSpPr/>
          <p:nvPr/>
        </p:nvSpPr>
        <p:spPr>
          <a:xfrm>
            <a:off x="5562600" y="2276475"/>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5650774" y="2469469"/>
            <a:ext cx="985702" cy="690335"/>
          </a:xfrm>
          <a:prstGeom prst="rect">
            <a:avLst/>
          </a:prstGeom>
        </p:spPr>
      </p:pic>
      <p:sp>
        <p:nvSpPr>
          <p:cNvPr id="6" name="Rectangle 5"/>
          <p:cNvSpPr/>
          <p:nvPr/>
        </p:nvSpPr>
        <p:spPr>
          <a:xfrm>
            <a:off x="5562600" y="3934968"/>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810902" y="4150117"/>
            <a:ext cx="646026" cy="646026"/>
          </a:xfrm>
          <a:prstGeom prst="rect">
            <a:avLst/>
          </a:prstGeom>
        </p:spPr>
      </p:pic>
      <p:cxnSp>
        <p:nvCxnSpPr>
          <p:cNvPr id="9" name="Straight Connector 8"/>
          <p:cNvCxnSpPr>
            <a:stCxn id="6" idx="0"/>
            <a:endCxn id="4" idx="2"/>
          </p:cNvCxnSpPr>
          <p:nvPr/>
        </p:nvCxnSpPr>
        <p:spPr>
          <a:xfrm flipV="1">
            <a:off x="6143625" y="3352800"/>
            <a:ext cx="0" cy="58216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562600" y="5593461"/>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6124575" y="5011293"/>
            <a:ext cx="0" cy="58216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5853417" y="5841416"/>
            <a:ext cx="580415" cy="580415"/>
          </a:xfrm>
          <a:prstGeom prst="rect">
            <a:avLst/>
          </a:prstGeom>
          <a:solidFill>
            <a:schemeClr val="accent1"/>
          </a:solidFill>
        </p:spPr>
      </p:pic>
      <p:sp>
        <p:nvSpPr>
          <p:cNvPr id="15" name="Rectangle 14"/>
          <p:cNvSpPr/>
          <p:nvPr/>
        </p:nvSpPr>
        <p:spPr>
          <a:xfrm>
            <a:off x="1914279" y="5593459"/>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739583" y="5593460"/>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3972749" y="5841416"/>
            <a:ext cx="646026" cy="646026"/>
          </a:xfrm>
          <a:prstGeom prst="rect">
            <a:avLst/>
          </a:prstGeom>
        </p:spPr>
      </p:pic>
      <p:cxnSp>
        <p:nvCxnSpPr>
          <p:cNvPr id="20" name="Straight Connector 19"/>
          <p:cNvCxnSpPr>
            <a:stCxn id="18" idx="3"/>
            <a:endCxn id="10" idx="1"/>
          </p:cNvCxnSpPr>
          <p:nvPr/>
        </p:nvCxnSpPr>
        <p:spPr>
          <a:xfrm>
            <a:off x="4901633" y="6131623"/>
            <a:ext cx="660967"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5" idx="3"/>
            <a:endCxn id="18" idx="1"/>
          </p:cNvCxnSpPr>
          <p:nvPr/>
        </p:nvCxnSpPr>
        <p:spPr>
          <a:xfrm>
            <a:off x="3076329" y="6131622"/>
            <a:ext cx="663254"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923804" y="2276475"/>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712941" y="3887766"/>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4">
            <a:biLevel thresh="25000"/>
          </a:blip>
          <a:stretch>
            <a:fillRect/>
          </a:stretch>
        </p:blipFill>
        <p:spPr>
          <a:xfrm>
            <a:off x="4030400" y="4126692"/>
            <a:ext cx="580415" cy="580415"/>
          </a:xfrm>
          <a:prstGeom prst="rect">
            <a:avLst/>
          </a:prstGeom>
          <a:solidFill>
            <a:schemeClr val="accent1"/>
          </a:solidFill>
        </p:spPr>
      </p:pic>
      <p:sp>
        <p:nvSpPr>
          <p:cNvPr id="30" name="Rectangle 29"/>
          <p:cNvSpPr/>
          <p:nvPr/>
        </p:nvSpPr>
        <p:spPr>
          <a:xfrm>
            <a:off x="28083" y="3878735"/>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916566" y="3878736"/>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3"/>
          <a:stretch>
            <a:fillRect/>
          </a:stretch>
        </p:blipFill>
        <p:spPr>
          <a:xfrm>
            <a:off x="2149732" y="4126692"/>
            <a:ext cx="646026" cy="646026"/>
          </a:xfrm>
          <a:prstGeom prst="rect">
            <a:avLst/>
          </a:prstGeom>
        </p:spPr>
      </p:pic>
      <p:cxnSp>
        <p:nvCxnSpPr>
          <p:cNvPr id="33" name="Straight Connector 32"/>
          <p:cNvCxnSpPr>
            <a:stCxn id="31" idx="3"/>
            <a:endCxn id="28" idx="1"/>
          </p:cNvCxnSpPr>
          <p:nvPr/>
        </p:nvCxnSpPr>
        <p:spPr>
          <a:xfrm>
            <a:off x="3078616" y="4416899"/>
            <a:ext cx="634325" cy="90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0" idx="3"/>
            <a:endCxn id="31" idx="1"/>
          </p:cNvCxnSpPr>
          <p:nvPr/>
        </p:nvCxnSpPr>
        <p:spPr>
          <a:xfrm>
            <a:off x="1190133" y="4416898"/>
            <a:ext cx="726433"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8" idx="3"/>
          </p:cNvCxnSpPr>
          <p:nvPr/>
        </p:nvCxnSpPr>
        <p:spPr>
          <a:xfrm flipV="1">
            <a:off x="4874991" y="4425926"/>
            <a:ext cx="641547" cy="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1" idx="0"/>
            <a:endCxn id="27" idx="2"/>
          </p:cNvCxnSpPr>
          <p:nvPr/>
        </p:nvCxnSpPr>
        <p:spPr>
          <a:xfrm flipV="1">
            <a:off x="2497591" y="3352800"/>
            <a:ext cx="7238" cy="525936"/>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5"/>
          <a:srcRect l="75249" t="9568" r="15702" b="81289"/>
          <a:stretch/>
        </p:blipFill>
        <p:spPr>
          <a:xfrm>
            <a:off x="2280156" y="5786954"/>
            <a:ext cx="522840" cy="634877"/>
          </a:xfrm>
          <a:prstGeom prst="rect">
            <a:avLst/>
          </a:prstGeom>
        </p:spPr>
      </p:pic>
      <p:sp>
        <p:nvSpPr>
          <p:cNvPr id="43" name="Rectangle 42"/>
          <p:cNvSpPr/>
          <p:nvPr/>
        </p:nvSpPr>
        <p:spPr>
          <a:xfrm>
            <a:off x="36572" y="5593458"/>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128"/>
          <p:cNvSpPr>
            <a:spLocks noChangeAspect="1"/>
          </p:cNvSpPr>
          <p:nvPr/>
        </p:nvSpPr>
        <p:spPr bwMode="white">
          <a:xfrm>
            <a:off x="344839" y="4277306"/>
            <a:ext cx="545516" cy="301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2"/>
            </a:solidFill>
          </a:ln>
          <a:extLst/>
        </p:spPr>
        <p:txBody>
          <a:bodyPr vert="horz" wrap="square" lIns="89630" tIns="44814" rIns="89630" bIns="44814" numCol="1" anchor="t" anchorCtr="0" compatLnSpc="1">
            <a:prstTxWarp prst="textNoShape">
              <a:avLst/>
            </a:prstTxWarp>
          </a:bodyPr>
          <a:lstStyle/>
          <a:p>
            <a:pPr defTabSz="896178"/>
            <a:endParaRPr lang="en-US" sz="1765" kern="0">
              <a:solidFill>
                <a:srgbClr val="FFFFFF"/>
              </a:solidFill>
            </a:endParaRPr>
          </a:p>
        </p:txBody>
      </p:sp>
      <p:sp>
        <p:nvSpPr>
          <p:cNvPr id="50" name="Rectangle 49"/>
          <p:cNvSpPr/>
          <p:nvPr/>
        </p:nvSpPr>
        <p:spPr bwMode="auto">
          <a:xfrm>
            <a:off x="8164414" y="3680168"/>
            <a:ext cx="82270" cy="746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p:cNvCxnSpPr/>
          <p:nvPr/>
        </p:nvCxnSpPr>
        <p:spPr>
          <a:xfrm>
            <a:off x="630355" y="4435454"/>
            <a:ext cx="0" cy="274574"/>
          </a:xfrm>
          <a:prstGeom prst="straightConnector1">
            <a:avLst/>
          </a:prstGeom>
          <a:ln w="41275">
            <a:solidFill>
              <a:schemeClr val="accent2"/>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3" idx="0"/>
            <a:endCxn id="30" idx="2"/>
          </p:cNvCxnSpPr>
          <p:nvPr/>
        </p:nvCxnSpPr>
        <p:spPr>
          <a:xfrm flipH="1" flipV="1">
            <a:off x="609108" y="4955060"/>
            <a:ext cx="8489" cy="63839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a:stretch>
            <a:fillRect/>
          </a:stretch>
        </p:blipFill>
        <p:spPr>
          <a:xfrm>
            <a:off x="256864" y="5743419"/>
            <a:ext cx="729164" cy="721945"/>
          </a:xfrm>
          <a:prstGeom prst="rect">
            <a:avLst/>
          </a:prstGeom>
        </p:spPr>
      </p:pic>
      <p:pic>
        <p:nvPicPr>
          <p:cNvPr id="58" name="Picture 57"/>
          <p:cNvPicPr>
            <a:picLocks noChangeAspect="1"/>
          </p:cNvPicPr>
          <p:nvPr/>
        </p:nvPicPr>
        <p:blipFill>
          <a:blip r:embed="rId7"/>
          <a:stretch>
            <a:fillRect/>
          </a:stretch>
        </p:blipFill>
        <p:spPr>
          <a:xfrm>
            <a:off x="2163813" y="2581659"/>
            <a:ext cx="667556" cy="365724"/>
          </a:xfrm>
          <a:prstGeom prst="rect">
            <a:avLst/>
          </a:prstGeom>
        </p:spPr>
      </p:pic>
      <p:sp>
        <p:nvSpPr>
          <p:cNvPr id="60" name="Rectangle 59"/>
          <p:cNvSpPr/>
          <p:nvPr/>
        </p:nvSpPr>
        <p:spPr>
          <a:xfrm>
            <a:off x="7358975" y="3911542"/>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flipV="1">
            <a:off x="6690357" y="4416894"/>
            <a:ext cx="641547" cy="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739583" y="2262493"/>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flipV="1">
            <a:off x="4320607" y="3324684"/>
            <a:ext cx="0" cy="58216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stretch>
            <a:fillRect/>
          </a:stretch>
        </p:blipFill>
        <p:spPr>
          <a:xfrm>
            <a:off x="7601321" y="4150117"/>
            <a:ext cx="646026" cy="646026"/>
          </a:xfrm>
          <a:prstGeom prst="rect">
            <a:avLst/>
          </a:prstGeom>
        </p:spPr>
      </p:pic>
      <p:sp>
        <p:nvSpPr>
          <p:cNvPr id="65" name="Rectangle 64"/>
          <p:cNvSpPr/>
          <p:nvPr/>
        </p:nvSpPr>
        <p:spPr>
          <a:xfrm>
            <a:off x="9182346" y="3934968"/>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8540799" y="4445964"/>
            <a:ext cx="641547" cy="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9175271" y="2276475"/>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9756295" y="3319616"/>
            <a:ext cx="0" cy="58216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10985943" y="3906852"/>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V="1">
            <a:off x="10344396" y="4417848"/>
            <a:ext cx="641547" cy="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9163297" y="5593459"/>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V="1">
            <a:off x="9725272" y="5011291"/>
            <a:ext cx="0" cy="58216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6060861" y="3529849"/>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236922" y="3535183"/>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2411772" y="3525896"/>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965762" y="4321219"/>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123293" y="4353303"/>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323170" y="4340057"/>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437650" y="4341814"/>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21757" y="5178881"/>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323445" y="6040422"/>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142568" y="6040421"/>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8721861" y="4341646"/>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9673823" y="3544946"/>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9635724" y="5188352"/>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575621" y="4339598"/>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p:cNvPicPr>
            <a:picLocks noChangeAspect="1"/>
          </p:cNvPicPr>
          <p:nvPr/>
        </p:nvPicPr>
        <p:blipFill>
          <a:blip r:embed="rId4">
            <a:biLevel thresh="25000"/>
          </a:blip>
          <a:stretch>
            <a:fillRect/>
          </a:stretch>
        </p:blipFill>
        <p:spPr>
          <a:xfrm>
            <a:off x="9460464" y="4168051"/>
            <a:ext cx="580415" cy="580415"/>
          </a:xfrm>
          <a:prstGeom prst="rect">
            <a:avLst/>
          </a:prstGeom>
          <a:solidFill>
            <a:schemeClr val="accent1"/>
          </a:solidFill>
        </p:spPr>
      </p:pic>
      <p:pic>
        <p:nvPicPr>
          <p:cNvPr id="91" name="Picture 90"/>
          <p:cNvPicPr>
            <a:picLocks noChangeAspect="1"/>
          </p:cNvPicPr>
          <p:nvPr/>
        </p:nvPicPr>
        <p:blipFill>
          <a:blip r:embed="rId8">
            <a:duotone>
              <a:prstClr val="black"/>
              <a:srgbClr val="D9C3A5">
                <a:tint val="50000"/>
                <a:satMod val="180000"/>
              </a:srgbClr>
            </a:duotone>
          </a:blip>
          <a:stretch>
            <a:fillRect/>
          </a:stretch>
        </p:blipFill>
        <p:spPr>
          <a:xfrm>
            <a:off x="9484213" y="2519154"/>
            <a:ext cx="544164" cy="546732"/>
          </a:xfrm>
          <a:prstGeom prst="rect">
            <a:avLst/>
          </a:prstGeom>
        </p:spPr>
      </p:pic>
      <p:pic>
        <p:nvPicPr>
          <p:cNvPr id="92" name="Picture 91"/>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11183006" y="4277306"/>
            <a:ext cx="767921" cy="396931"/>
          </a:xfrm>
          <a:prstGeom prst="rect">
            <a:avLst/>
          </a:prstGeom>
        </p:spPr>
      </p:pic>
      <p:pic>
        <p:nvPicPr>
          <p:cNvPr id="93" name="Picture 92"/>
          <p:cNvPicPr>
            <a:picLocks noChangeAspect="1"/>
          </p:cNvPicPr>
          <p:nvPr/>
        </p:nvPicPr>
        <p:blipFill>
          <a:blip r:embed="rId11"/>
          <a:stretch>
            <a:fillRect/>
          </a:stretch>
        </p:blipFill>
        <p:spPr>
          <a:xfrm>
            <a:off x="9544786" y="5961381"/>
            <a:ext cx="360972" cy="360972"/>
          </a:xfrm>
          <a:prstGeom prst="rect">
            <a:avLst/>
          </a:prstGeom>
        </p:spPr>
      </p:pic>
      <p:pic>
        <p:nvPicPr>
          <p:cNvPr id="94" name="Picture 93"/>
          <p:cNvPicPr>
            <a:picLocks noChangeAspect="1"/>
          </p:cNvPicPr>
          <p:nvPr/>
        </p:nvPicPr>
        <p:blipFill>
          <a:blip r:embed="rId12"/>
          <a:stretch>
            <a:fillRect/>
          </a:stretch>
        </p:blipFill>
        <p:spPr>
          <a:xfrm>
            <a:off x="3929657" y="2618744"/>
            <a:ext cx="877150" cy="447142"/>
          </a:xfrm>
          <a:prstGeom prst="rect">
            <a:avLst/>
          </a:prstGeom>
        </p:spPr>
      </p:pic>
      <p:sp>
        <p:nvSpPr>
          <p:cNvPr id="95" name="Oval 94"/>
          <p:cNvSpPr/>
          <p:nvPr/>
        </p:nvSpPr>
        <p:spPr>
          <a:xfrm>
            <a:off x="6041811" y="5197930"/>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7368934" y="2276473"/>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163297" y="654306"/>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flipV="1">
            <a:off x="7936132" y="3357011"/>
            <a:ext cx="0" cy="58216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7844135" y="3553766"/>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flipV="1">
            <a:off x="7929056" y="1709233"/>
            <a:ext cx="0" cy="58216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7837059" y="1905988"/>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p:cNvPicPr>
            <a:picLocks noChangeAspect="1"/>
          </p:cNvPicPr>
          <p:nvPr/>
        </p:nvPicPr>
        <p:blipFill>
          <a:blip r:embed="rId13">
            <a:duotone>
              <a:schemeClr val="accent2">
                <a:shade val="45000"/>
                <a:satMod val="135000"/>
              </a:schemeClr>
              <a:prstClr val="white"/>
            </a:duotone>
          </a:blip>
          <a:stretch>
            <a:fillRect/>
          </a:stretch>
        </p:blipFill>
        <p:spPr>
          <a:xfrm>
            <a:off x="7747140" y="2649455"/>
            <a:ext cx="385720" cy="385720"/>
          </a:xfrm>
          <a:prstGeom prst="rect">
            <a:avLst/>
          </a:prstGeom>
        </p:spPr>
      </p:pic>
      <p:pic>
        <p:nvPicPr>
          <p:cNvPr id="104" name="Picture 103"/>
          <p:cNvPicPr>
            <a:picLocks noChangeAspect="1"/>
          </p:cNvPicPr>
          <p:nvPr/>
        </p:nvPicPr>
        <p:blipFill>
          <a:blip r:embed="rId14"/>
          <a:stretch>
            <a:fillRect/>
          </a:stretch>
        </p:blipFill>
        <p:spPr>
          <a:xfrm>
            <a:off x="7601321" y="919884"/>
            <a:ext cx="701131" cy="525848"/>
          </a:xfrm>
          <a:prstGeom prst="rect">
            <a:avLst/>
          </a:prstGeom>
        </p:spPr>
      </p:pic>
      <p:sp>
        <p:nvSpPr>
          <p:cNvPr id="105" name="Rectangle 104"/>
          <p:cNvSpPr/>
          <p:nvPr/>
        </p:nvSpPr>
        <p:spPr>
          <a:xfrm>
            <a:off x="7358975" y="649905"/>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p:cNvCxnSpPr/>
          <p:nvPr/>
        </p:nvCxnSpPr>
        <p:spPr>
          <a:xfrm flipV="1">
            <a:off x="9725272" y="1694305"/>
            <a:ext cx="0" cy="58216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9645248" y="1915049"/>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p:nvPr/>
        </p:nvCxnSpPr>
        <p:spPr>
          <a:xfrm flipV="1">
            <a:off x="8546589" y="1182808"/>
            <a:ext cx="641547" cy="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8756226" y="1078490"/>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p:cNvPicPr>
            <a:picLocks noChangeAspect="1"/>
          </p:cNvPicPr>
          <p:nvPr/>
        </p:nvPicPr>
        <p:blipFill>
          <a:blip r:embed="rId15"/>
          <a:stretch>
            <a:fillRect/>
          </a:stretch>
        </p:blipFill>
        <p:spPr>
          <a:xfrm>
            <a:off x="9411249" y="927121"/>
            <a:ext cx="744232" cy="620193"/>
          </a:xfrm>
          <a:prstGeom prst="rect">
            <a:avLst/>
          </a:prstGeom>
        </p:spPr>
      </p:pic>
      <p:cxnSp>
        <p:nvCxnSpPr>
          <p:cNvPr id="111" name="Straight Connector 110"/>
          <p:cNvCxnSpPr>
            <a:stCxn id="15" idx="0"/>
            <a:endCxn id="31" idx="2"/>
          </p:cNvCxnSpPr>
          <p:nvPr/>
        </p:nvCxnSpPr>
        <p:spPr>
          <a:xfrm flipV="1">
            <a:off x="2495304" y="4955061"/>
            <a:ext cx="2287" cy="63839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4" name="Oval 113"/>
          <p:cNvSpPr/>
          <p:nvPr/>
        </p:nvSpPr>
        <p:spPr>
          <a:xfrm>
            <a:off x="2411653" y="5154114"/>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7379936" y="5577828"/>
            <a:ext cx="1162050" cy="107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15"/>
          <p:cNvCxnSpPr/>
          <p:nvPr/>
        </p:nvCxnSpPr>
        <p:spPr>
          <a:xfrm flipV="1">
            <a:off x="6740043" y="6110446"/>
            <a:ext cx="641547" cy="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a:off x="6967823" y="6014771"/>
            <a:ext cx="179096" cy="20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p:cNvPicPr>
            <a:picLocks noChangeAspect="1"/>
          </p:cNvPicPr>
          <p:nvPr/>
        </p:nvPicPr>
        <p:blipFill>
          <a:blip r:embed="rId16"/>
          <a:stretch>
            <a:fillRect/>
          </a:stretch>
        </p:blipFill>
        <p:spPr>
          <a:xfrm>
            <a:off x="7636657" y="5756398"/>
            <a:ext cx="614633" cy="669675"/>
          </a:xfrm>
          <a:prstGeom prst="rect">
            <a:avLst/>
          </a:prstGeom>
        </p:spPr>
      </p:pic>
    </p:spTree>
    <p:extLst>
      <p:ext uri="{BB962C8B-B14F-4D97-AF65-F5344CB8AC3E}">
        <p14:creationId xmlns:p14="http://schemas.microsoft.com/office/powerpoint/2010/main" val="3684541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0" presetClass="entr" presetSubtype="0" fill="hold" nodeType="with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500"/>
                                        <p:tgtEl>
                                          <p:spTgt spid="9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par>
                                <p:cTn id="32" presetID="10" presetClass="entr" presetSubtype="0" fill="hold" nodeType="with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fade">
                                      <p:cBhvr>
                                        <p:cTn id="34" dur="500"/>
                                        <p:tgtEl>
                                          <p:spTgt spid="10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par>
                                <p:cTn id="64" presetID="10" presetClass="entr" presetSubtype="0"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10"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500"/>
                                        <p:tgtEl>
                                          <p:spTgt spid="6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500"/>
                                        <p:tgtEl>
                                          <p:spTgt spid="7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animEffect transition="in" filter="fade">
                                      <p:cBhvr>
                                        <p:cTn id="81" dur="500"/>
                                        <p:tgtEl>
                                          <p:spTgt spid="7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10"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par>
                                <p:cTn id="93" presetID="10" presetClass="entr" presetSubtype="0" fill="hold" nodeType="with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10" presetClass="entr" presetSubtype="0" fill="hold"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fade">
                                      <p:cBhvr>
                                        <p:cTn id="98" dur="500"/>
                                        <p:tgtEl>
                                          <p:spTgt spid="5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childTnLst>
                                </p:cTn>
                              </p:par>
                              <p:par>
                                <p:cTn id="102" presetID="10" presetClass="entr" presetSubtype="0" fill="hold" nodeType="withEffect">
                                  <p:stCondLst>
                                    <p:cond delay="0"/>
                                  </p:stCondLst>
                                  <p:childTnLst>
                                    <p:set>
                                      <p:cBhvr>
                                        <p:cTn id="103" dur="1" fill="hold">
                                          <p:stCondLst>
                                            <p:cond delay="0"/>
                                          </p:stCondLst>
                                        </p:cTn>
                                        <p:tgtEl>
                                          <p:spTgt spid="111"/>
                                        </p:tgtEl>
                                        <p:attrNameLst>
                                          <p:attrName>style.visibility</p:attrName>
                                        </p:attrNameLst>
                                      </p:cBhvr>
                                      <p:to>
                                        <p:strVal val="visible"/>
                                      </p:to>
                                    </p:set>
                                    <p:animEffect transition="in" filter="fade">
                                      <p:cBhvr>
                                        <p:cTn id="104" dur="500"/>
                                        <p:tgtEl>
                                          <p:spTgt spid="11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4"/>
                                        </p:tgtEl>
                                        <p:attrNameLst>
                                          <p:attrName>style.visibility</p:attrName>
                                        </p:attrNameLst>
                                      </p:cBhvr>
                                      <p:to>
                                        <p:strVal val="visible"/>
                                      </p:to>
                                    </p:set>
                                    <p:animEffect transition="in" filter="fade">
                                      <p:cBhvr>
                                        <p:cTn id="107" dur="500"/>
                                        <p:tgtEl>
                                          <p:spTgt spid="11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500"/>
                                        <p:tgtEl>
                                          <p:spTgt spid="3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500"/>
                                        <p:tgtEl>
                                          <p:spTgt spid="7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3"/>
                                        </p:tgtEl>
                                        <p:attrNameLst>
                                          <p:attrName>style.visibility</p:attrName>
                                        </p:attrNameLst>
                                      </p:cBhvr>
                                      <p:to>
                                        <p:strVal val="visible"/>
                                      </p:to>
                                    </p:set>
                                    <p:animEffect transition="in" filter="fade">
                                      <p:cBhvr>
                                        <p:cTn id="118" dur="500"/>
                                        <p:tgtEl>
                                          <p:spTgt spid="73"/>
                                        </p:tgtEl>
                                      </p:cBhvr>
                                    </p:animEffect>
                                  </p:childTnLst>
                                </p:cTn>
                              </p:par>
                              <p:par>
                                <p:cTn id="119" presetID="10" presetClass="entr" presetSubtype="0" fill="hold" nodeType="with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fade">
                                      <p:cBhvr>
                                        <p:cTn id="121" dur="500"/>
                                        <p:tgtEl>
                                          <p:spTgt spid="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fade">
                                      <p:cBhvr>
                                        <p:cTn id="124" dur="500"/>
                                        <p:tgtEl>
                                          <p:spTgt spid="6"/>
                                        </p:tgtEl>
                                      </p:cBhvr>
                                    </p:animEffect>
                                  </p:childTnLst>
                                </p:cTn>
                              </p:par>
                              <p:par>
                                <p:cTn id="125" presetID="10" presetClass="entr" presetSubtype="0" fill="hold" nodeType="withEffect">
                                  <p:stCondLst>
                                    <p:cond delay="0"/>
                                  </p:stCondLst>
                                  <p:childTnLst>
                                    <p:set>
                                      <p:cBhvr>
                                        <p:cTn id="126" dur="1" fill="hold">
                                          <p:stCondLst>
                                            <p:cond delay="0"/>
                                          </p:stCondLst>
                                        </p:cTn>
                                        <p:tgtEl>
                                          <p:spTgt spid="7"/>
                                        </p:tgtEl>
                                        <p:attrNameLst>
                                          <p:attrName>style.visibility</p:attrName>
                                        </p:attrNameLst>
                                      </p:cBhvr>
                                      <p:to>
                                        <p:strVal val="visible"/>
                                      </p:to>
                                    </p:set>
                                    <p:animEffect transition="in" filter="fade">
                                      <p:cBhvr>
                                        <p:cTn id="127" dur="500"/>
                                        <p:tgtEl>
                                          <p:spTgt spid="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6"/>
                                        </p:tgtEl>
                                        <p:attrNameLst>
                                          <p:attrName>style.visibility</p:attrName>
                                        </p:attrNameLst>
                                      </p:cBhvr>
                                      <p:to>
                                        <p:strVal val="visible"/>
                                      </p:to>
                                    </p:set>
                                    <p:animEffect transition="in" filter="fade">
                                      <p:cBhvr>
                                        <p:cTn id="132" dur="500"/>
                                        <p:tgtEl>
                                          <p:spTgt spid="76"/>
                                        </p:tgtEl>
                                      </p:cBhvr>
                                    </p:animEffect>
                                  </p:childTnLst>
                                </p:cTn>
                              </p:par>
                              <p:par>
                                <p:cTn id="133" presetID="10" presetClass="entr" presetSubtype="0" fill="hold" nodeType="with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fade">
                                      <p:cBhvr>
                                        <p:cTn id="135" dur="500"/>
                                        <p:tgtEl>
                                          <p:spTgt spid="61"/>
                                        </p:tgtEl>
                                      </p:cBhvr>
                                    </p:animEffect>
                                  </p:childTnLst>
                                </p:cTn>
                              </p:par>
                              <p:par>
                                <p:cTn id="136" presetID="10" presetClass="entr" presetSubtype="0" fill="hold" nodeType="withEffect">
                                  <p:stCondLst>
                                    <p:cond delay="0"/>
                                  </p:stCondLst>
                                  <p:childTnLst>
                                    <p:set>
                                      <p:cBhvr>
                                        <p:cTn id="137" dur="1" fill="hold">
                                          <p:stCondLst>
                                            <p:cond delay="0"/>
                                          </p:stCondLst>
                                        </p:cTn>
                                        <p:tgtEl>
                                          <p:spTgt spid="98"/>
                                        </p:tgtEl>
                                        <p:attrNameLst>
                                          <p:attrName>style.visibility</p:attrName>
                                        </p:attrNameLst>
                                      </p:cBhvr>
                                      <p:to>
                                        <p:strVal val="visible"/>
                                      </p:to>
                                    </p:set>
                                    <p:animEffect transition="in" filter="fade">
                                      <p:cBhvr>
                                        <p:cTn id="138" dur="500"/>
                                        <p:tgtEl>
                                          <p:spTgt spid="98"/>
                                        </p:tgtEl>
                                      </p:cBhvr>
                                    </p:animEffect>
                                  </p:childTnLst>
                                </p:cTn>
                              </p:par>
                              <p:par>
                                <p:cTn id="139" presetID="10" presetClass="entr" presetSubtype="0" fill="hold" nodeType="with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fade">
                                      <p:cBhvr>
                                        <p:cTn id="141" dur="500"/>
                                        <p:tgtEl>
                                          <p:spTgt spid="6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99"/>
                                        </p:tgtEl>
                                        <p:attrNameLst>
                                          <p:attrName>style.visibility</p:attrName>
                                        </p:attrNameLst>
                                      </p:cBhvr>
                                      <p:to>
                                        <p:strVal val="visible"/>
                                      </p:to>
                                    </p:set>
                                    <p:animEffect transition="in" filter="fade">
                                      <p:cBhvr>
                                        <p:cTn id="144" dur="500"/>
                                        <p:tgtEl>
                                          <p:spTgt spid="9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0"/>
                                        </p:tgtEl>
                                        <p:attrNameLst>
                                          <p:attrName>style.visibility</p:attrName>
                                        </p:attrNameLst>
                                      </p:cBhvr>
                                      <p:to>
                                        <p:strVal val="visible"/>
                                      </p:to>
                                    </p:set>
                                    <p:animEffect transition="in" filter="fade">
                                      <p:cBhvr>
                                        <p:cTn id="147" dur="500"/>
                                        <p:tgtEl>
                                          <p:spTgt spid="6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fade">
                                      <p:cBhvr>
                                        <p:cTn id="152" dur="500"/>
                                        <p:tgtEl>
                                          <p:spTgt spid="24"/>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81"/>
                                        </p:tgtEl>
                                        <p:attrNameLst>
                                          <p:attrName>style.visibility</p:attrName>
                                        </p:attrNameLst>
                                      </p:cBhvr>
                                      <p:to>
                                        <p:strVal val="visible"/>
                                      </p:to>
                                    </p:set>
                                    <p:animEffect transition="in" filter="fade">
                                      <p:cBhvr>
                                        <p:cTn id="155" dur="500"/>
                                        <p:tgtEl>
                                          <p:spTgt spid="81"/>
                                        </p:tgtEl>
                                      </p:cBhvr>
                                    </p:animEffect>
                                  </p:childTnLst>
                                </p:cTn>
                              </p:par>
                              <p:par>
                                <p:cTn id="156" presetID="10" presetClass="entr" presetSubtype="0" fill="hold" nodeType="withEffect">
                                  <p:stCondLst>
                                    <p:cond delay="0"/>
                                  </p:stCondLst>
                                  <p:childTnLst>
                                    <p:set>
                                      <p:cBhvr>
                                        <p:cTn id="157" dur="1" fill="hold">
                                          <p:stCondLst>
                                            <p:cond delay="0"/>
                                          </p:stCondLst>
                                        </p:cTn>
                                        <p:tgtEl>
                                          <p:spTgt spid="19"/>
                                        </p:tgtEl>
                                        <p:attrNameLst>
                                          <p:attrName>style.visibility</p:attrName>
                                        </p:attrNameLst>
                                      </p:cBhvr>
                                      <p:to>
                                        <p:strVal val="visible"/>
                                      </p:to>
                                    </p:set>
                                    <p:animEffect transition="in" filter="fade">
                                      <p:cBhvr>
                                        <p:cTn id="158" dur="500"/>
                                        <p:tgtEl>
                                          <p:spTgt spid="19"/>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fade">
                                      <p:cBhvr>
                                        <p:cTn id="161" dur="500"/>
                                        <p:tgtEl>
                                          <p:spTgt spid="18"/>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14"/>
                                        </p:tgtEl>
                                        <p:attrNameLst>
                                          <p:attrName>style.visibility</p:attrName>
                                        </p:attrNameLst>
                                      </p:cBhvr>
                                      <p:to>
                                        <p:strVal val="visible"/>
                                      </p:to>
                                    </p:set>
                                    <p:animEffect transition="in" filter="fade">
                                      <p:cBhvr>
                                        <p:cTn id="166" dur="500"/>
                                        <p:tgtEl>
                                          <p:spTgt spid="1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0"/>
                                        </p:tgtEl>
                                        <p:attrNameLst>
                                          <p:attrName>style.visibility</p:attrName>
                                        </p:attrNameLst>
                                      </p:cBhvr>
                                      <p:to>
                                        <p:strVal val="visible"/>
                                      </p:to>
                                    </p:set>
                                    <p:animEffect transition="in" filter="fade">
                                      <p:cBhvr>
                                        <p:cTn id="169" dur="500"/>
                                        <p:tgtEl>
                                          <p:spTgt spid="10"/>
                                        </p:tgtEl>
                                      </p:cBhvr>
                                    </p:animEffect>
                                  </p:childTnLst>
                                </p:cTn>
                              </p:par>
                              <p:par>
                                <p:cTn id="170" presetID="10" presetClass="entr" presetSubtype="0" fill="hold" nodeType="withEffect">
                                  <p:stCondLst>
                                    <p:cond delay="0"/>
                                  </p:stCondLst>
                                  <p:childTnLst>
                                    <p:set>
                                      <p:cBhvr>
                                        <p:cTn id="171" dur="1" fill="hold">
                                          <p:stCondLst>
                                            <p:cond delay="0"/>
                                          </p:stCondLst>
                                        </p:cTn>
                                        <p:tgtEl>
                                          <p:spTgt spid="12"/>
                                        </p:tgtEl>
                                        <p:attrNameLst>
                                          <p:attrName>style.visibility</p:attrName>
                                        </p:attrNameLst>
                                      </p:cBhvr>
                                      <p:to>
                                        <p:strVal val="visible"/>
                                      </p:to>
                                    </p:set>
                                    <p:animEffect transition="in" filter="fade">
                                      <p:cBhvr>
                                        <p:cTn id="172" dur="500"/>
                                        <p:tgtEl>
                                          <p:spTgt spid="12"/>
                                        </p:tgtEl>
                                      </p:cBhvr>
                                    </p:animEffect>
                                  </p:childTnLst>
                                </p:cTn>
                              </p:par>
                              <p:par>
                                <p:cTn id="173" presetID="10" presetClass="entr" presetSubtype="0" fill="hold" nodeType="withEffect">
                                  <p:stCondLst>
                                    <p:cond delay="0"/>
                                  </p:stCondLst>
                                  <p:childTnLst>
                                    <p:set>
                                      <p:cBhvr>
                                        <p:cTn id="174" dur="1" fill="hold">
                                          <p:stCondLst>
                                            <p:cond delay="0"/>
                                          </p:stCondLst>
                                        </p:cTn>
                                        <p:tgtEl>
                                          <p:spTgt spid="20"/>
                                        </p:tgtEl>
                                        <p:attrNameLst>
                                          <p:attrName>style.visibility</p:attrName>
                                        </p:attrNameLst>
                                      </p:cBhvr>
                                      <p:to>
                                        <p:strVal val="visible"/>
                                      </p:to>
                                    </p:set>
                                    <p:animEffect transition="in" filter="fade">
                                      <p:cBhvr>
                                        <p:cTn id="175" dur="500"/>
                                        <p:tgtEl>
                                          <p:spTgt spid="20"/>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82"/>
                                        </p:tgtEl>
                                        <p:attrNameLst>
                                          <p:attrName>style.visibility</p:attrName>
                                        </p:attrNameLst>
                                      </p:cBhvr>
                                      <p:to>
                                        <p:strVal val="visible"/>
                                      </p:to>
                                    </p:set>
                                    <p:animEffect transition="in" filter="fade">
                                      <p:cBhvr>
                                        <p:cTn id="178" dur="500"/>
                                        <p:tgtEl>
                                          <p:spTgt spid="82"/>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15"/>
                                        </p:tgtEl>
                                        <p:attrNameLst>
                                          <p:attrName>style.visibility</p:attrName>
                                        </p:attrNameLst>
                                      </p:cBhvr>
                                      <p:to>
                                        <p:strVal val="visible"/>
                                      </p:to>
                                    </p:set>
                                    <p:animEffect transition="in" filter="fade">
                                      <p:cBhvr>
                                        <p:cTn id="181" dur="500"/>
                                        <p:tgtEl>
                                          <p:spTgt spid="115"/>
                                        </p:tgtEl>
                                      </p:cBhvr>
                                    </p:animEffect>
                                  </p:childTnLst>
                                </p:cTn>
                              </p:par>
                              <p:par>
                                <p:cTn id="182" presetID="10" presetClass="entr" presetSubtype="0" fill="hold" nodeType="withEffect">
                                  <p:stCondLst>
                                    <p:cond delay="0"/>
                                  </p:stCondLst>
                                  <p:childTnLst>
                                    <p:set>
                                      <p:cBhvr>
                                        <p:cTn id="183" dur="1" fill="hold">
                                          <p:stCondLst>
                                            <p:cond delay="0"/>
                                          </p:stCondLst>
                                        </p:cTn>
                                        <p:tgtEl>
                                          <p:spTgt spid="116"/>
                                        </p:tgtEl>
                                        <p:attrNameLst>
                                          <p:attrName>style.visibility</p:attrName>
                                        </p:attrNameLst>
                                      </p:cBhvr>
                                      <p:to>
                                        <p:strVal val="visible"/>
                                      </p:to>
                                    </p:set>
                                    <p:animEffect transition="in" filter="fade">
                                      <p:cBhvr>
                                        <p:cTn id="184" dur="500"/>
                                        <p:tgtEl>
                                          <p:spTgt spid="11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17"/>
                                        </p:tgtEl>
                                        <p:attrNameLst>
                                          <p:attrName>style.visibility</p:attrName>
                                        </p:attrNameLst>
                                      </p:cBhvr>
                                      <p:to>
                                        <p:strVal val="visible"/>
                                      </p:to>
                                    </p:set>
                                    <p:animEffect transition="in" filter="fade">
                                      <p:cBhvr>
                                        <p:cTn id="187" dur="500"/>
                                        <p:tgtEl>
                                          <p:spTgt spid="11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95"/>
                                        </p:tgtEl>
                                        <p:attrNameLst>
                                          <p:attrName>style.visibility</p:attrName>
                                        </p:attrNameLst>
                                      </p:cBhvr>
                                      <p:to>
                                        <p:strVal val="visible"/>
                                      </p:to>
                                    </p:set>
                                    <p:animEffect transition="in" filter="fade">
                                      <p:cBhvr>
                                        <p:cTn id="190" dur="500"/>
                                        <p:tgtEl>
                                          <p:spTgt spid="95"/>
                                        </p:tgtEl>
                                      </p:cBhvr>
                                    </p:animEffect>
                                  </p:childTnLst>
                                </p:cTn>
                              </p:par>
                              <p:par>
                                <p:cTn id="191" presetID="10" presetClass="entr" presetSubtype="0" fill="hold" nodeType="withEffect">
                                  <p:stCondLst>
                                    <p:cond delay="0"/>
                                  </p:stCondLst>
                                  <p:childTnLst>
                                    <p:set>
                                      <p:cBhvr>
                                        <p:cTn id="192" dur="1" fill="hold">
                                          <p:stCondLst>
                                            <p:cond delay="0"/>
                                          </p:stCondLst>
                                        </p:cTn>
                                        <p:tgtEl>
                                          <p:spTgt spid="118"/>
                                        </p:tgtEl>
                                        <p:attrNameLst>
                                          <p:attrName>style.visibility</p:attrName>
                                        </p:attrNameLst>
                                      </p:cBhvr>
                                      <p:to>
                                        <p:strVal val="visible"/>
                                      </p:to>
                                    </p:set>
                                    <p:animEffect transition="in" filter="fade">
                                      <p:cBhvr>
                                        <p:cTn id="193" dur="500"/>
                                        <p:tgtEl>
                                          <p:spTgt spid="118"/>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65"/>
                                        </p:tgtEl>
                                        <p:attrNameLst>
                                          <p:attrName>style.visibility</p:attrName>
                                        </p:attrNameLst>
                                      </p:cBhvr>
                                      <p:to>
                                        <p:strVal val="visible"/>
                                      </p:to>
                                    </p:set>
                                    <p:animEffect transition="in" filter="fade">
                                      <p:cBhvr>
                                        <p:cTn id="198" dur="500"/>
                                        <p:tgtEl>
                                          <p:spTgt spid="65"/>
                                        </p:tgtEl>
                                      </p:cBhvr>
                                    </p:animEffect>
                                  </p:childTnLst>
                                </p:cTn>
                              </p:par>
                              <p:par>
                                <p:cTn id="199" presetID="10" presetClass="entr" presetSubtype="0" fill="hold" nodeType="withEffect">
                                  <p:stCondLst>
                                    <p:cond delay="0"/>
                                  </p:stCondLst>
                                  <p:childTnLst>
                                    <p:set>
                                      <p:cBhvr>
                                        <p:cTn id="200" dur="1" fill="hold">
                                          <p:stCondLst>
                                            <p:cond delay="0"/>
                                          </p:stCondLst>
                                        </p:cTn>
                                        <p:tgtEl>
                                          <p:spTgt spid="66"/>
                                        </p:tgtEl>
                                        <p:attrNameLst>
                                          <p:attrName>style.visibility</p:attrName>
                                        </p:attrNameLst>
                                      </p:cBhvr>
                                      <p:to>
                                        <p:strVal val="visible"/>
                                      </p:to>
                                    </p:set>
                                    <p:animEffect transition="in" filter="fade">
                                      <p:cBhvr>
                                        <p:cTn id="201" dur="500"/>
                                        <p:tgtEl>
                                          <p:spTgt spid="66"/>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71"/>
                                        </p:tgtEl>
                                        <p:attrNameLst>
                                          <p:attrName>style.visibility</p:attrName>
                                        </p:attrNameLst>
                                      </p:cBhvr>
                                      <p:to>
                                        <p:strVal val="visible"/>
                                      </p:to>
                                    </p:set>
                                    <p:animEffect transition="in" filter="fade">
                                      <p:cBhvr>
                                        <p:cTn id="204" dur="500"/>
                                        <p:tgtEl>
                                          <p:spTgt spid="71"/>
                                        </p:tgtEl>
                                      </p:cBhvr>
                                    </p:animEffect>
                                  </p:childTnLst>
                                </p:cTn>
                              </p:par>
                              <p:par>
                                <p:cTn id="205" presetID="10" presetClass="entr" presetSubtype="0" fill="hold" nodeType="withEffect">
                                  <p:stCondLst>
                                    <p:cond delay="0"/>
                                  </p:stCondLst>
                                  <p:childTnLst>
                                    <p:set>
                                      <p:cBhvr>
                                        <p:cTn id="206" dur="1" fill="hold">
                                          <p:stCondLst>
                                            <p:cond delay="0"/>
                                          </p:stCondLst>
                                        </p:cTn>
                                        <p:tgtEl>
                                          <p:spTgt spid="72"/>
                                        </p:tgtEl>
                                        <p:attrNameLst>
                                          <p:attrName>style.visibility</p:attrName>
                                        </p:attrNameLst>
                                      </p:cBhvr>
                                      <p:to>
                                        <p:strVal val="visible"/>
                                      </p:to>
                                    </p:set>
                                    <p:animEffect transition="in" filter="fade">
                                      <p:cBhvr>
                                        <p:cTn id="207" dur="500"/>
                                        <p:tgtEl>
                                          <p:spTgt spid="72"/>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83"/>
                                        </p:tgtEl>
                                        <p:attrNameLst>
                                          <p:attrName>style.visibility</p:attrName>
                                        </p:attrNameLst>
                                      </p:cBhvr>
                                      <p:to>
                                        <p:strVal val="visible"/>
                                      </p:to>
                                    </p:set>
                                    <p:animEffect transition="in" filter="fade">
                                      <p:cBhvr>
                                        <p:cTn id="210" dur="500"/>
                                        <p:tgtEl>
                                          <p:spTgt spid="83"/>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85"/>
                                        </p:tgtEl>
                                        <p:attrNameLst>
                                          <p:attrName>style.visibility</p:attrName>
                                        </p:attrNameLst>
                                      </p:cBhvr>
                                      <p:to>
                                        <p:strVal val="visible"/>
                                      </p:to>
                                    </p:set>
                                    <p:animEffect transition="in" filter="fade">
                                      <p:cBhvr>
                                        <p:cTn id="213" dur="500"/>
                                        <p:tgtEl>
                                          <p:spTgt spid="85"/>
                                        </p:tgtEl>
                                      </p:cBhvr>
                                    </p:animEffect>
                                  </p:childTnLst>
                                </p:cTn>
                              </p:par>
                              <p:par>
                                <p:cTn id="214" presetID="10" presetClass="entr" presetSubtype="0" fill="hold" nodeType="withEffect">
                                  <p:stCondLst>
                                    <p:cond delay="0"/>
                                  </p:stCondLst>
                                  <p:childTnLst>
                                    <p:set>
                                      <p:cBhvr>
                                        <p:cTn id="215" dur="1" fill="hold">
                                          <p:stCondLst>
                                            <p:cond delay="0"/>
                                          </p:stCondLst>
                                        </p:cTn>
                                        <p:tgtEl>
                                          <p:spTgt spid="87"/>
                                        </p:tgtEl>
                                        <p:attrNameLst>
                                          <p:attrName>style.visibility</p:attrName>
                                        </p:attrNameLst>
                                      </p:cBhvr>
                                      <p:to>
                                        <p:strVal val="visible"/>
                                      </p:to>
                                    </p:set>
                                    <p:animEffect transition="in" filter="fade">
                                      <p:cBhvr>
                                        <p:cTn id="216" dur="500"/>
                                        <p:tgtEl>
                                          <p:spTgt spid="87"/>
                                        </p:tgtEl>
                                      </p:cBhvr>
                                    </p:animEffect>
                                  </p:childTnLst>
                                </p:cTn>
                              </p:par>
                              <p:par>
                                <p:cTn id="217" presetID="10" presetClass="entr" presetSubtype="0" fill="hold" nodeType="withEffect">
                                  <p:stCondLst>
                                    <p:cond delay="0"/>
                                  </p:stCondLst>
                                  <p:childTnLst>
                                    <p:set>
                                      <p:cBhvr>
                                        <p:cTn id="218" dur="1" fill="hold">
                                          <p:stCondLst>
                                            <p:cond delay="0"/>
                                          </p:stCondLst>
                                        </p:cTn>
                                        <p:tgtEl>
                                          <p:spTgt spid="93"/>
                                        </p:tgtEl>
                                        <p:attrNameLst>
                                          <p:attrName>style.visibility</p:attrName>
                                        </p:attrNameLst>
                                      </p:cBhvr>
                                      <p:to>
                                        <p:strVal val="visible"/>
                                      </p:to>
                                    </p:set>
                                    <p:animEffect transition="in" filter="fade">
                                      <p:cBhvr>
                                        <p:cTn id="219" dur="500"/>
                                        <p:tgtEl>
                                          <p:spTgt spid="93"/>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grpId="0" nodeType="clickEffect">
                                  <p:stCondLst>
                                    <p:cond delay="0"/>
                                  </p:stCondLst>
                                  <p:childTnLst>
                                    <p:set>
                                      <p:cBhvr>
                                        <p:cTn id="223" dur="1" fill="hold">
                                          <p:stCondLst>
                                            <p:cond delay="0"/>
                                          </p:stCondLst>
                                        </p:cTn>
                                        <p:tgtEl>
                                          <p:spTgt spid="69"/>
                                        </p:tgtEl>
                                        <p:attrNameLst>
                                          <p:attrName>style.visibility</p:attrName>
                                        </p:attrNameLst>
                                      </p:cBhvr>
                                      <p:to>
                                        <p:strVal val="visible"/>
                                      </p:to>
                                    </p:set>
                                    <p:animEffect transition="in" filter="fade">
                                      <p:cBhvr>
                                        <p:cTn id="224" dur="500"/>
                                        <p:tgtEl>
                                          <p:spTgt spid="69"/>
                                        </p:tgtEl>
                                      </p:cBhvr>
                                    </p:animEffect>
                                  </p:childTnLst>
                                </p:cTn>
                              </p:par>
                              <p:par>
                                <p:cTn id="225" presetID="10" presetClass="entr" presetSubtype="0" fill="hold" nodeType="withEffect">
                                  <p:stCondLst>
                                    <p:cond delay="0"/>
                                  </p:stCondLst>
                                  <p:childTnLst>
                                    <p:set>
                                      <p:cBhvr>
                                        <p:cTn id="226" dur="1" fill="hold">
                                          <p:stCondLst>
                                            <p:cond delay="0"/>
                                          </p:stCondLst>
                                        </p:cTn>
                                        <p:tgtEl>
                                          <p:spTgt spid="70"/>
                                        </p:tgtEl>
                                        <p:attrNameLst>
                                          <p:attrName>style.visibility</p:attrName>
                                        </p:attrNameLst>
                                      </p:cBhvr>
                                      <p:to>
                                        <p:strVal val="visible"/>
                                      </p:to>
                                    </p:set>
                                    <p:animEffect transition="in" filter="fade">
                                      <p:cBhvr>
                                        <p:cTn id="227" dur="500"/>
                                        <p:tgtEl>
                                          <p:spTgt spid="70"/>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86"/>
                                        </p:tgtEl>
                                        <p:attrNameLst>
                                          <p:attrName>style.visibility</p:attrName>
                                        </p:attrNameLst>
                                      </p:cBhvr>
                                      <p:to>
                                        <p:strVal val="visible"/>
                                      </p:to>
                                    </p:set>
                                    <p:animEffect transition="in" filter="fade">
                                      <p:cBhvr>
                                        <p:cTn id="230" dur="500"/>
                                        <p:tgtEl>
                                          <p:spTgt spid="86"/>
                                        </p:tgtEl>
                                      </p:cBhvr>
                                    </p:animEffect>
                                  </p:childTnLst>
                                </p:cTn>
                              </p:par>
                              <p:par>
                                <p:cTn id="231" presetID="10" presetClass="entr" presetSubtype="0" fill="hold"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fade">
                                      <p:cBhvr>
                                        <p:cTn id="233" dur="500"/>
                                        <p:tgtEl>
                                          <p:spTgt spid="92"/>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100"/>
                                        </p:tgtEl>
                                        <p:attrNameLst>
                                          <p:attrName>style.visibility</p:attrName>
                                        </p:attrNameLst>
                                      </p:cBhvr>
                                      <p:to>
                                        <p:strVal val="visible"/>
                                      </p:to>
                                    </p:set>
                                    <p:animEffect transition="in" filter="fade">
                                      <p:cBhvr>
                                        <p:cTn id="238" dur="500"/>
                                        <p:tgtEl>
                                          <p:spTgt spid="100"/>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01"/>
                                        </p:tgtEl>
                                        <p:attrNameLst>
                                          <p:attrName>style.visibility</p:attrName>
                                        </p:attrNameLst>
                                      </p:cBhvr>
                                      <p:to>
                                        <p:strVal val="visible"/>
                                      </p:to>
                                    </p:set>
                                    <p:animEffect transition="in" filter="fade">
                                      <p:cBhvr>
                                        <p:cTn id="241" dur="500"/>
                                        <p:tgtEl>
                                          <p:spTgt spid="101"/>
                                        </p:tgtEl>
                                      </p:cBhvr>
                                    </p:animEffect>
                                  </p:childTnLst>
                                </p:cTn>
                              </p:par>
                              <p:par>
                                <p:cTn id="242" presetID="10" presetClass="entr" presetSubtype="0" fill="hold" nodeType="withEffect">
                                  <p:stCondLst>
                                    <p:cond delay="0"/>
                                  </p:stCondLst>
                                  <p:childTnLst>
                                    <p:set>
                                      <p:cBhvr>
                                        <p:cTn id="243" dur="1" fill="hold">
                                          <p:stCondLst>
                                            <p:cond delay="0"/>
                                          </p:stCondLst>
                                        </p:cTn>
                                        <p:tgtEl>
                                          <p:spTgt spid="104"/>
                                        </p:tgtEl>
                                        <p:attrNameLst>
                                          <p:attrName>style.visibility</p:attrName>
                                        </p:attrNameLst>
                                      </p:cBhvr>
                                      <p:to>
                                        <p:strVal val="visible"/>
                                      </p:to>
                                    </p:set>
                                    <p:animEffect transition="in" filter="fade">
                                      <p:cBhvr>
                                        <p:cTn id="244" dur="500"/>
                                        <p:tgtEl>
                                          <p:spTgt spid="104"/>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05"/>
                                        </p:tgtEl>
                                        <p:attrNameLst>
                                          <p:attrName>style.visibility</p:attrName>
                                        </p:attrNameLst>
                                      </p:cBhvr>
                                      <p:to>
                                        <p:strVal val="visible"/>
                                      </p:to>
                                    </p:set>
                                    <p:animEffect transition="in" filter="fade">
                                      <p:cBhvr>
                                        <p:cTn id="247" dur="500"/>
                                        <p:tgtEl>
                                          <p:spTgt spid="105"/>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67"/>
                                        </p:tgtEl>
                                        <p:attrNameLst>
                                          <p:attrName>style.visibility</p:attrName>
                                        </p:attrNameLst>
                                      </p:cBhvr>
                                      <p:to>
                                        <p:strVal val="visible"/>
                                      </p:to>
                                    </p:set>
                                    <p:animEffect transition="in" filter="fade">
                                      <p:cBhvr>
                                        <p:cTn id="252" dur="500"/>
                                        <p:tgtEl>
                                          <p:spTgt spid="67"/>
                                        </p:tgtEl>
                                      </p:cBhvr>
                                    </p:animEffect>
                                  </p:childTnLst>
                                </p:cTn>
                              </p:par>
                              <p:par>
                                <p:cTn id="253" presetID="10" presetClass="entr" presetSubtype="0" fill="hold" nodeType="withEffect">
                                  <p:stCondLst>
                                    <p:cond delay="0"/>
                                  </p:stCondLst>
                                  <p:childTnLst>
                                    <p:set>
                                      <p:cBhvr>
                                        <p:cTn id="254" dur="1" fill="hold">
                                          <p:stCondLst>
                                            <p:cond delay="0"/>
                                          </p:stCondLst>
                                        </p:cTn>
                                        <p:tgtEl>
                                          <p:spTgt spid="68"/>
                                        </p:tgtEl>
                                        <p:attrNameLst>
                                          <p:attrName>style.visibility</p:attrName>
                                        </p:attrNameLst>
                                      </p:cBhvr>
                                      <p:to>
                                        <p:strVal val="visible"/>
                                      </p:to>
                                    </p:set>
                                    <p:animEffect transition="in" filter="fade">
                                      <p:cBhvr>
                                        <p:cTn id="255" dur="500"/>
                                        <p:tgtEl>
                                          <p:spTgt spid="68"/>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84"/>
                                        </p:tgtEl>
                                        <p:attrNameLst>
                                          <p:attrName>style.visibility</p:attrName>
                                        </p:attrNameLst>
                                      </p:cBhvr>
                                      <p:to>
                                        <p:strVal val="visible"/>
                                      </p:to>
                                    </p:set>
                                    <p:animEffect transition="in" filter="fade">
                                      <p:cBhvr>
                                        <p:cTn id="258" dur="500"/>
                                        <p:tgtEl>
                                          <p:spTgt spid="84"/>
                                        </p:tgtEl>
                                      </p:cBhvr>
                                    </p:animEffect>
                                  </p:childTnLst>
                                </p:cTn>
                              </p:par>
                              <p:par>
                                <p:cTn id="259" presetID="10" presetClass="entr" presetSubtype="0" fill="hold" nodeType="withEffect">
                                  <p:stCondLst>
                                    <p:cond delay="0"/>
                                  </p:stCondLst>
                                  <p:childTnLst>
                                    <p:set>
                                      <p:cBhvr>
                                        <p:cTn id="260" dur="1" fill="hold">
                                          <p:stCondLst>
                                            <p:cond delay="0"/>
                                          </p:stCondLst>
                                        </p:cTn>
                                        <p:tgtEl>
                                          <p:spTgt spid="91"/>
                                        </p:tgtEl>
                                        <p:attrNameLst>
                                          <p:attrName>style.visibility</p:attrName>
                                        </p:attrNameLst>
                                      </p:cBhvr>
                                      <p:to>
                                        <p:strVal val="visible"/>
                                      </p:to>
                                    </p:set>
                                    <p:animEffect transition="in" filter="fade">
                                      <p:cBhvr>
                                        <p:cTn id="261" dur="500"/>
                                        <p:tgtEl>
                                          <p:spTgt spid="91"/>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97"/>
                                        </p:tgtEl>
                                        <p:attrNameLst>
                                          <p:attrName>style.visibility</p:attrName>
                                        </p:attrNameLst>
                                      </p:cBhvr>
                                      <p:to>
                                        <p:strVal val="visible"/>
                                      </p:to>
                                    </p:set>
                                    <p:animEffect transition="in" filter="fade">
                                      <p:cBhvr>
                                        <p:cTn id="264" dur="500"/>
                                        <p:tgtEl>
                                          <p:spTgt spid="97"/>
                                        </p:tgtEl>
                                      </p:cBhvr>
                                    </p:animEffect>
                                  </p:childTnLst>
                                </p:cTn>
                              </p:par>
                              <p:par>
                                <p:cTn id="265" presetID="10" presetClass="entr" presetSubtype="0" fill="hold" nodeType="withEffect">
                                  <p:stCondLst>
                                    <p:cond delay="0"/>
                                  </p:stCondLst>
                                  <p:childTnLst>
                                    <p:set>
                                      <p:cBhvr>
                                        <p:cTn id="266" dur="1" fill="hold">
                                          <p:stCondLst>
                                            <p:cond delay="0"/>
                                          </p:stCondLst>
                                        </p:cTn>
                                        <p:tgtEl>
                                          <p:spTgt spid="106"/>
                                        </p:tgtEl>
                                        <p:attrNameLst>
                                          <p:attrName>style.visibility</p:attrName>
                                        </p:attrNameLst>
                                      </p:cBhvr>
                                      <p:to>
                                        <p:strVal val="visible"/>
                                      </p:to>
                                    </p:set>
                                    <p:animEffect transition="in" filter="fade">
                                      <p:cBhvr>
                                        <p:cTn id="267" dur="500"/>
                                        <p:tgtEl>
                                          <p:spTgt spid="106"/>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07"/>
                                        </p:tgtEl>
                                        <p:attrNameLst>
                                          <p:attrName>style.visibility</p:attrName>
                                        </p:attrNameLst>
                                      </p:cBhvr>
                                      <p:to>
                                        <p:strVal val="visible"/>
                                      </p:to>
                                    </p:set>
                                    <p:animEffect transition="in" filter="fade">
                                      <p:cBhvr>
                                        <p:cTn id="270" dur="500"/>
                                        <p:tgtEl>
                                          <p:spTgt spid="107"/>
                                        </p:tgtEl>
                                      </p:cBhvr>
                                    </p:animEffect>
                                  </p:childTnLst>
                                </p:cTn>
                              </p:par>
                              <p:par>
                                <p:cTn id="271" presetID="10" presetClass="entr" presetSubtype="0" fill="hold" nodeType="withEffect">
                                  <p:stCondLst>
                                    <p:cond delay="0"/>
                                  </p:stCondLst>
                                  <p:childTnLst>
                                    <p:set>
                                      <p:cBhvr>
                                        <p:cTn id="272" dur="1" fill="hold">
                                          <p:stCondLst>
                                            <p:cond delay="0"/>
                                          </p:stCondLst>
                                        </p:cTn>
                                        <p:tgtEl>
                                          <p:spTgt spid="108"/>
                                        </p:tgtEl>
                                        <p:attrNameLst>
                                          <p:attrName>style.visibility</p:attrName>
                                        </p:attrNameLst>
                                      </p:cBhvr>
                                      <p:to>
                                        <p:strVal val="visible"/>
                                      </p:to>
                                    </p:set>
                                    <p:animEffect transition="in" filter="fade">
                                      <p:cBhvr>
                                        <p:cTn id="273" dur="500"/>
                                        <p:tgtEl>
                                          <p:spTgt spid="108"/>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109"/>
                                        </p:tgtEl>
                                        <p:attrNameLst>
                                          <p:attrName>style.visibility</p:attrName>
                                        </p:attrNameLst>
                                      </p:cBhvr>
                                      <p:to>
                                        <p:strVal val="visible"/>
                                      </p:to>
                                    </p:set>
                                    <p:animEffect transition="in" filter="fade">
                                      <p:cBhvr>
                                        <p:cTn id="276" dur="500"/>
                                        <p:tgtEl>
                                          <p:spTgt spid="109"/>
                                        </p:tgtEl>
                                      </p:cBhvr>
                                    </p:animEffect>
                                  </p:childTnLst>
                                </p:cTn>
                              </p:par>
                              <p:par>
                                <p:cTn id="277" presetID="10" presetClass="entr" presetSubtype="0" fill="hold" nodeType="withEffect">
                                  <p:stCondLst>
                                    <p:cond delay="0"/>
                                  </p:stCondLst>
                                  <p:childTnLst>
                                    <p:set>
                                      <p:cBhvr>
                                        <p:cTn id="278" dur="1" fill="hold">
                                          <p:stCondLst>
                                            <p:cond delay="0"/>
                                          </p:stCondLst>
                                        </p:cTn>
                                        <p:tgtEl>
                                          <p:spTgt spid="110"/>
                                        </p:tgtEl>
                                        <p:attrNameLst>
                                          <p:attrName>style.visibility</p:attrName>
                                        </p:attrNameLst>
                                      </p:cBhvr>
                                      <p:to>
                                        <p:strVal val="visible"/>
                                      </p:to>
                                    </p:set>
                                    <p:animEffect transition="in" filter="fade">
                                      <p:cBhvr>
                                        <p:cTn id="27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P spid="15" grpId="0" animBg="1"/>
      <p:bldP spid="18" grpId="0" animBg="1"/>
      <p:bldP spid="27" grpId="0" animBg="1"/>
      <p:bldP spid="28" grpId="0" animBg="1"/>
      <p:bldP spid="30" grpId="0" animBg="1"/>
      <p:bldP spid="31" grpId="0" animBg="1"/>
      <p:bldP spid="43" grpId="0" animBg="1"/>
      <p:bldP spid="49" grpId="0" animBg="1"/>
      <p:bldP spid="60" grpId="0" animBg="1"/>
      <p:bldP spid="62" grpId="0" animBg="1"/>
      <p:bldP spid="65" grpId="0" animBg="1"/>
      <p:bldP spid="67" grpId="0" animBg="1"/>
      <p:bldP spid="69" grpId="0" animBg="1"/>
      <p:bldP spid="71"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95" grpId="0" animBg="1"/>
      <p:bldP spid="96" grpId="0" animBg="1"/>
      <p:bldP spid="97" grpId="0" animBg="1"/>
      <p:bldP spid="99" grpId="0" animBg="1"/>
      <p:bldP spid="101" grpId="0" animBg="1"/>
      <p:bldP spid="105" grpId="0" animBg="1"/>
      <p:bldP spid="107" grpId="0" animBg="1"/>
      <p:bldP spid="109" grpId="0" animBg="1"/>
      <p:bldP spid="114" grpId="0" animBg="1"/>
      <p:bldP spid="115" grpId="0" animBg="1"/>
      <p:bldP spid="1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lstStyle/>
          <a:p>
            <a:endParaRPr lang="en-US"/>
          </a:p>
        </p:txBody>
      </p:sp>
      <p:sp>
        <p:nvSpPr>
          <p:cNvPr id="7" name="Text Placeholder 6"/>
          <p:cNvSpPr>
            <a:spLocks noGrp="1"/>
          </p:cNvSpPr>
          <p:nvPr>
            <p:ph type="body" sz="quarter" idx="16"/>
          </p:nvPr>
        </p:nvSpPr>
        <p:spPr/>
        <p:txBody>
          <a:bodyPr/>
          <a:lstStyle/>
          <a:p>
            <a:endParaRPr lang="en-US"/>
          </a:p>
        </p:txBody>
      </p:sp>
      <p:sp>
        <p:nvSpPr>
          <p:cNvPr id="4" name="Title 3"/>
          <p:cNvSpPr>
            <a:spLocks noGrp="1"/>
          </p:cNvSpPr>
          <p:nvPr>
            <p:ph type="title"/>
          </p:nvPr>
        </p:nvSpPr>
        <p:spPr>
          <a:xfrm>
            <a:off x="170828" y="3364347"/>
            <a:ext cx="8964185" cy="1793090"/>
          </a:xfrm>
        </p:spPr>
        <p:txBody>
          <a:bodyPr/>
          <a:lstStyle/>
          <a:p>
            <a:r>
              <a:rPr lang="en-US" dirty="0"/>
              <a:t>Azure Logic Apps</a:t>
            </a:r>
          </a:p>
        </p:txBody>
      </p:sp>
    </p:spTree>
    <p:extLst>
      <p:ext uri="{BB962C8B-B14F-4D97-AF65-F5344CB8AC3E}">
        <p14:creationId xmlns:p14="http://schemas.microsoft.com/office/powerpoint/2010/main" val="39543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sz="4313" dirty="0"/>
              <a:t>Why is integration more important now than ever?</a:t>
            </a:r>
          </a:p>
        </p:txBody>
      </p:sp>
      <p:grpSp>
        <p:nvGrpSpPr>
          <p:cNvPr id="4" name="Group 3"/>
          <p:cNvGrpSpPr/>
          <p:nvPr/>
        </p:nvGrpSpPr>
        <p:grpSpPr>
          <a:xfrm>
            <a:off x="1" y="1189494"/>
            <a:ext cx="12192000" cy="902149"/>
            <a:chOff x="0" y="1212849"/>
            <a:chExt cx="12436475" cy="920239"/>
          </a:xfrm>
        </p:grpSpPr>
        <p:sp>
          <p:nvSpPr>
            <p:cNvPr id="3" name="Rectangle 2"/>
            <p:cNvSpPr/>
            <p:nvPr/>
          </p:nvSpPr>
          <p:spPr bwMode="auto">
            <a:xfrm>
              <a:off x="0" y="1212849"/>
              <a:ext cx="12436475" cy="9202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ontent Placeholder 2"/>
            <p:cNvSpPr txBox="1">
              <a:spLocks/>
            </p:cNvSpPr>
            <p:nvPr/>
          </p:nvSpPr>
          <p:spPr>
            <a:xfrm>
              <a:off x="960437" y="1296340"/>
              <a:ext cx="10515600" cy="707886"/>
            </a:xfrm>
            <a:prstGeom prst="rect">
              <a:avLst/>
            </a:prstGeom>
            <a:noFill/>
          </p:spPr>
          <p:txBody>
            <a:bodyPr wrap="square" rtlCol="0">
              <a:spAutoFit/>
            </a:bodyPr>
            <a:lstStyle>
              <a:defPPr>
                <a:defRPr lang="en-US"/>
              </a:defPPr>
              <a:lvl1pPr algn="ctr">
                <a:defRPr sz="4000">
                  <a:gradFill>
                    <a:gsLst>
                      <a:gs pos="23913">
                        <a:schemeClr val="bg1"/>
                      </a:gs>
                      <a:gs pos="43000">
                        <a:schemeClr val="bg1"/>
                      </a:gs>
                    </a:gsLst>
                    <a:lin ang="5400000" scaled="1"/>
                  </a:gradFill>
                  <a:latin typeface="+mj-lt"/>
                </a:defRPr>
              </a:lvl1pPr>
            </a:lstStyle>
            <a:p>
              <a:pPr defTabSz="896386"/>
              <a:r>
                <a:rPr lang="en-US" sz="3921" kern="0" dirty="0"/>
                <a:t>Digital transformation</a:t>
              </a:r>
            </a:p>
          </p:txBody>
        </p:sp>
      </p:grpSp>
      <p:sp>
        <p:nvSpPr>
          <p:cNvPr id="9" name="Content Placeholder 2"/>
          <p:cNvSpPr txBox="1">
            <a:spLocks/>
          </p:cNvSpPr>
          <p:nvPr/>
        </p:nvSpPr>
        <p:spPr>
          <a:xfrm>
            <a:off x="493345" y="4492602"/>
            <a:ext cx="3660401" cy="6950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pPr>
            <a:r>
              <a:rPr lang="en-US" sz="2353" dirty="0">
                <a:latin typeface="+mn-lt"/>
              </a:rPr>
              <a:t>App is king</a:t>
            </a:r>
          </a:p>
          <a:p>
            <a:pPr marL="0" indent="0" algn="ctr" defTabSz="914367">
              <a:buNone/>
            </a:pPr>
            <a:endParaRPr lang="en-US" sz="2353" dirty="0">
              <a:latin typeface="+mn-lt"/>
            </a:endParaRPr>
          </a:p>
        </p:txBody>
      </p:sp>
      <p:sp>
        <p:nvSpPr>
          <p:cNvPr id="10" name="Content Placeholder 2"/>
          <p:cNvSpPr txBox="1">
            <a:spLocks/>
          </p:cNvSpPr>
          <p:nvPr/>
        </p:nvSpPr>
        <p:spPr>
          <a:xfrm>
            <a:off x="4265800" y="4492602"/>
            <a:ext cx="3660401" cy="6950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pPr>
            <a:r>
              <a:rPr lang="en-US" sz="2353" dirty="0">
                <a:latin typeface="+mn-lt"/>
              </a:rPr>
              <a:t>Data is everywhere</a:t>
            </a:r>
          </a:p>
        </p:txBody>
      </p:sp>
      <p:sp>
        <p:nvSpPr>
          <p:cNvPr id="11" name="Content Placeholder 2"/>
          <p:cNvSpPr txBox="1">
            <a:spLocks/>
          </p:cNvSpPr>
          <p:nvPr/>
        </p:nvSpPr>
        <p:spPr>
          <a:xfrm>
            <a:off x="8038254" y="4492602"/>
            <a:ext cx="3660401" cy="6950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pPr>
            <a:r>
              <a:rPr lang="en-US" sz="2353" dirty="0">
                <a:latin typeface="+mn-lt"/>
              </a:rPr>
              <a:t>Everything is connected</a:t>
            </a:r>
          </a:p>
        </p:txBody>
      </p:sp>
      <p:grpSp>
        <p:nvGrpSpPr>
          <p:cNvPr id="6" name="Group 5"/>
          <p:cNvGrpSpPr/>
          <p:nvPr/>
        </p:nvGrpSpPr>
        <p:grpSpPr>
          <a:xfrm>
            <a:off x="1503933" y="2707155"/>
            <a:ext cx="1583751" cy="1583751"/>
            <a:chOff x="1305492" y="2760943"/>
            <a:chExt cx="1615508" cy="1615508"/>
          </a:xfrm>
        </p:grpSpPr>
        <p:sp>
          <p:nvSpPr>
            <p:cNvPr id="37" name="Freeform 5"/>
            <p:cNvSpPr>
              <a:spLocks noChangeAspect="1" noEditPoints="1"/>
            </p:cNvSpPr>
            <p:nvPr/>
          </p:nvSpPr>
          <p:spPr bwMode="auto">
            <a:xfrm>
              <a:off x="1686492" y="3223573"/>
              <a:ext cx="853508" cy="654100"/>
            </a:xfrm>
            <a:custGeom>
              <a:avLst/>
              <a:gdLst>
                <a:gd name="T0" fmla="*/ 0 w 896"/>
                <a:gd name="T1" fmla="*/ 121 h 686"/>
                <a:gd name="T2" fmla="*/ 885 w 896"/>
                <a:gd name="T3" fmla="*/ 686 h 686"/>
                <a:gd name="T4" fmla="*/ 885 w 896"/>
                <a:gd name="T5" fmla="*/ 106 h 686"/>
                <a:gd name="T6" fmla="*/ 34 w 896"/>
                <a:gd name="T7" fmla="*/ 144 h 686"/>
                <a:gd name="T8" fmla="*/ 862 w 896"/>
                <a:gd name="T9" fmla="*/ 652 h 686"/>
                <a:gd name="T10" fmla="*/ 742 w 896"/>
                <a:gd name="T11" fmla="*/ 34 h 686"/>
                <a:gd name="T12" fmla="*/ 761 w 896"/>
                <a:gd name="T13" fmla="*/ 53 h 686"/>
                <a:gd name="T14" fmla="*/ 0 w 896"/>
                <a:gd name="T15" fmla="*/ 12 h 686"/>
                <a:gd name="T16" fmla="*/ 885 w 896"/>
                <a:gd name="T17" fmla="*/ 87 h 686"/>
                <a:gd name="T18" fmla="*/ 885 w 896"/>
                <a:gd name="T19" fmla="*/ 0 h 686"/>
                <a:gd name="T20" fmla="*/ 670 w 896"/>
                <a:gd name="T21" fmla="*/ 53 h 686"/>
                <a:gd name="T22" fmla="*/ 712 w 896"/>
                <a:gd name="T23" fmla="*/ 60 h 686"/>
                <a:gd name="T24" fmla="*/ 734 w 896"/>
                <a:gd name="T25" fmla="*/ 27 h 686"/>
                <a:gd name="T26" fmla="*/ 764 w 896"/>
                <a:gd name="T27" fmla="*/ 60 h 686"/>
                <a:gd name="T28" fmla="*/ 821 w 896"/>
                <a:gd name="T29" fmla="*/ 53 h 686"/>
                <a:gd name="T30" fmla="*/ 806 w 896"/>
                <a:gd name="T31" fmla="*/ 60 h 686"/>
                <a:gd name="T32" fmla="*/ 795 w 896"/>
                <a:gd name="T33" fmla="*/ 27 h 686"/>
                <a:gd name="T34" fmla="*/ 829 w 896"/>
                <a:gd name="T35" fmla="*/ 27 h 686"/>
                <a:gd name="T36" fmla="*/ 840 w 896"/>
                <a:gd name="T37" fmla="*/ 60 h 686"/>
                <a:gd name="T38" fmla="*/ 405 w 896"/>
                <a:gd name="T39" fmla="*/ 216 h 686"/>
                <a:gd name="T40" fmla="*/ 362 w 896"/>
                <a:gd name="T41" fmla="*/ 216 h 686"/>
                <a:gd name="T42" fmla="*/ 228 w 896"/>
                <a:gd name="T43" fmla="*/ 241 h 686"/>
                <a:gd name="T44" fmla="*/ 185 w 896"/>
                <a:gd name="T45" fmla="*/ 241 h 686"/>
                <a:gd name="T46" fmla="*/ 169 w 896"/>
                <a:gd name="T47" fmla="*/ 326 h 686"/>
                <a:gd name="T48" fmla="*/ 124 w 896"/>
                <a:gd name="T49" fmla="*/ 326 h 686"/>
                <a:gd name="T50" fmla="*/ 287 w 896"/>
                <a:gd name="T51" fmla="*/ 270 h 686"/>
                <a:gd name="T52" fmla="*/ 244 w 896"/>
                <a:gd name="T53" fmla="*/ 270 h 686"/>
                <a:gd name="T54" fmla="*/ 346 w 896"/>
                <a:gd name="T55" fmla="*/ 352 h 686"/>
                <a:gd name="T56" fmla="*/ 300 w 896"/>
                <a:gd name="T57" fmla="*/ 352 h 686"/>
                <a:gd name="T58" fmla="*/ 482 w 896"/>
                <a:gd name="T59" fmla="*/ 409 h 686"/>
                <a:gd name="T60" fmla="*/ 742 w 896"/>
                <a:gd name="T61" fmla="*/ 409 h 686"/>
                <a:gd name="T62" fmla="*/ 640 w 896"/>
                <a:gd name="T63" fmla="*/ 256 h 686"/>
                <a:gd name="T64" fmla="*/ 386 w 896"/>
                <a:gd name="T65" fmla="*/ 455 h 686"/>
                <a:gd name="T66" fmla="*/ 159 w 896"/>
                <a:gd name="T67" fmla="*/ 455 h 686"/>
                <a:gd name="T68" fmla="*/ 124 w 896"/>
                <a:gd name="T69" fmla="*/ 550 h 686"/>
                <a:gd name="T70" fmla="*/ 134 w 896"/>
                <a:gd name="T71" fmla="*/ 559 h 686"/>
                <a:gd name="T72" fmla="*/ 134 w 896"/>
                <a:gd name="T73" fmla="*/ 496 h 686"/>
                <a:gd name="T74" fmla="*/ 134 w 896"/>
                <a:gd name="T75" fmla="*/ 475 h 686"/>
                <a:gd name="T76" fmla="*/ 146 w 896"/>
                <a:gd name="T77" fmla="*/ 464 h 686"/>
                <a:gd name="T78" fmla="*/ 159 w 896"/>
                <a:gd name="T79" fmla="*/ 559 h 686"/>
                <a:gd name="T80" fmla="*/ 371 w 896"/>
                <a:gd name="T81" fmla="*/ 559 h 686"/>
                <a:gd name="T82" fmla="*/ 159 w 896"/>
                <a:gd name="T83" fmla="*/ 49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6" h="686">
                  <a:moveTo>
                    <a:pt x="885" y="106"/>
                  </a:moveTo>
                  <a:cubicBezTo>
                    <a:pt x="11" y="106"/>
                    <a:pt x="11" y="106"/>
                    <a:pt x="11" y="106"/>
                  </a:cubicBezTo>
                  <a:cubicBezTo>
                    <a:pt x="3" y="106"/>
                    <a:pt x="0" y="113"/>
                    <a:pt x="0" y="121"/>
                  </a:cubicBezTo>
                  <a:cubicBezTo>
                    <a:pt x="0" y="671"/>
                    <a:pt x="0" y="671"/>
                    <a:pt x="0" y="671"/>
                  </a:cubicBezTo>
                  <a:cubicBezTo>
                    <a:pt x="0" y="678"/>
                    <a:pt x="3" y="686"/>
                    <a:pt x="11" y="686"/>
                  </a:cubicBezTo>
                  <a:cubicBezTo>
                    <a:pt x="885" y="686"/>
                    <a:pt x="885" y="686"/>
                    <a:pt x="885" y="686"/>
                  </a:cubicBezTo>
                  <a:cubicBezTo>
                    <a:pt x="893" y="686"/>
                    <a:pt x="896" y="678"/>
                    <a:pt x="896" y="671"/>
                  </a:cubicBezTo>
                  <a:cubicBezTo>
                    <a:pt x="896" y="121"/>
                    <a:pt x="896" y="121"/>
                    <a:pt x="896" y="121"/>
                  </a:cubicBezTo>
                  <a:cubicBezTo>
                    <a:pt x="896" y="113"/>
                    <a:pt x="893" y="106"/>
                    <a:pt x="885" y="106"/>
                  </a:cubicBezTo>
                  <a:close/>
                  <a:moveTo>
                    <a:pt x="862" y="652"/>
                  </a:moveTo>
                  <a:cubicBezTo>
                    <a:pt x="34" y="652"/>
                    <a:pt x="34" y="652"/>
                    <a:pt x="34" y="652"/>
                  </a:cubicBezTo>
                  <a:cubicBezTo>
                    <a:pt x="34" y="144"/>
                    <a:pt x="34" y="144"/>
                    <a:pt x="34" y="144"/>
                  </a:cubicBezTo>
                  <a:cubicBezTo>
                    <a:pt x="862" y="144"/>
                    <a:pt x="862" y="144"/>
                    <a:pt x="862" y="144"/>
                  </a:cubicBezTo>
                  <a:cubicBezTo>
                    <a:pt x="862" y="652"/>
                    <a:pt x="862" y="652"/>
                    <a:pt x="862" y="652"/>
                  </a:cubicBezTo>
                  <a:cubicBezTo>
                    <a:pt x="862" y="652"/>
                    <a:pt x="862" y="652"/>
                    <a:pt x="862" y="652"/>
                  </a:cubicBezTo>
                  <a:close/>
                  <a:moveTo>
                    <a:pt x="761" y="53"/>
                  </a:moveTo>
                  <a:cubicBezTo>
                    <a:pt x="742" y="53"/>
                    <a:pt x="742" y="53"/>
                    <a:pt x="742" y="53"/>
                  </a:cubicBezTo>
                  <a:cubicBezTo>
                    <a:pt x="742" y="34"/>
                    <a:pt x="742" y="34"/>
                    <a:pt x="742" y="34"/>
                  </a:cubicBezTo>
                  <a:cubicBezTo>
                    <a:pt x="761" y="34"/>
                    <a:pt x="761" y="34"/>
                    <a:pt x="761" y="34"/>
                  </a:cubicBezTo>
                  <a:cubicBezTo>
                    <a:pt x="761" y="53"/>
                    <a:pt x="761" y="53"/>
                    <a:pt x="761" y="53"/>
                  </a:cubicBezTo>
                  <a:cubicBezTo>
                    <a:pt x="761" y="53"/>
                    <a:pt x="761" y="53"/>
                    <a:pt x="761" y="53"/>
                  </a:cubicBezTo>
                  <a:close/>
                  <a:moveTo>
                    <a:pt x="885" y="0"/>
                  </a:moveTo>
                  <a:cubicBezTo>
                    <a:pt x="11" y="0"/>
                    <a:pt x="11" y="0"/>
                    <a:pt x="11" y="0"/>
                  </a:cubicBezTo>
                  <a:cubicBezTo>
                    <a:pt x="3" y="0"/>
                    <a:pt x="0" y="4"/>
                    <a:pt x="0" y="12"/>
                  </a:cubicBezTo>
                  <a:cubicBezTo>
                    <a:pt x="0" y="76"/>
                    <a:pt x="0" y="76"/>
                    <a:pt x="0" y="76"/>
                  </a:cubicBezTo>
                  <a:cubicBezTo>
                    <a:pt x="0" y="83"/>
                    <a:pt x="3" y="87"/>
                    <a:pt x="11" y="87"/>
                  </a:cubicBezTo>
                  <a:cubicBezTo>
                    <a:pt x="885" y="87"/>
                    <a:pt x="885" y="87"/>
                    <a:pt x="885" y="87"/>
                  </a:cubicBezTo>
                  <a:cubicBezTo>
                    <a:pt x="893" y="87"/>
                    <a:pt x="896" y="83"/>
                    <a:pt x="896" y="76"/>
                  </a:cubicBezTo>
                  <a:cubicBezTo>
                    <a:pt x="896" y="12"/>
                    <a:pt x="896" y="12"/>
                    <a:pt x="896" y="12"/>
                  </a:cubicBezTo>
                  <a:cubicBezTo>
                    <a:pt x="896" y="4"/>
                    <a:pt x="893" y="0"/>
                    <a:pt x="885" y="0"/>
                  </a:cubicBezTo>
                  <a:close/>
                  <a:moveTo>
                    <a:pt x="712" y="60"/>
                  </a:moveTo>
                  <a:cubicBezTo>
                    <a:pt x="670" y="60"/>
                    <a:pt x="670" y="60"/>
                    <a:pt x="670" y="60"/>
                  </a:cubicBezTo>
                  <a:cubicBezTo>
                    <a:pt x="670" y="53"/>
                    <a:pt x="670" y="53"/>
                    <a:pt x="670" y="53"/>
                  </a:cubicBezTo>
                  <a:cubicBezTo>
                    <a:pt x="712" y="53"/>
                    <a:pt x="712" y="53"/>
                    <a:pt x="712" y="53"/>
                  </a:cubicBezTo>
                  <a:cubicBezTo>
                    <a:pt x="712" y="60"/>
                    <a:pt x="712" y="60"/>
                    <a:pt x="712" y="60"/>
                  </a:cubicBezTo>
                  <a:cubicBezTo>
                    <a:pt x="712" y="60"/>
                    <a:pt x="712" y="60"/>
                    <a:pt x="712" y="60"/>
                  </a:cubicBezTo>
                  <a:close/>
                  <a:moveTo>
                    <a:pt x="764" y="60"/>
                  </a:moveTo>
                  <a:cubicBezTo>
                    <a:pt x="734" y="60"/>
                    <a:pt x="734" y="60"/>
                    <a:pt x="734" y="60"/>
                  </a:cubicBezTo>
                  <a:cubicBezTo>
                    <a:pt x="734" y="27"/>
                    <a:pt x="734" y="27"/>
                    <a:pt x="734" y="27"/>
                  </a:cubicBezTo>
                  <a:cubicBezTo>
                    <a:pt x="764" y="27"/>
                    <a:pt x="764" y="27"/>
                    <a:pt x="764" y="27"/>
                  </a:cubicBezTo>
                  <a:cubicBezTo>
                    <a:pt x="764" y="60"/>
                    <a:pt x="764" y="60"/>
                    <a:pt x="764" y="60"/>
                  </a:cubicBezTo>
                  <a:cubicBezTo>
                    <a:pt x="764" y="60"/>
                    <a:pt x="764" y="60"/>
                    <a:pt x="764" y="60"/>
                  </a:cubicBezTo>
                  <a:close/>
                  <a:moveTo>
                    <a:pt x="840" y="60"/>
                  </a:moveTo>
                  <a:cubicBezTo>
                    <a:pt x="829" y="60"/>
                    <a:pt x="829" y="60"/>
                    <a:pt x="829" y="60"/>
                  </a:cubicBezTo>
                  <a:cubicBezTo>
                    <a:pt x="821" y="53"/>
                    <a:pt x="821" y="53"/>
                    <a:pt x="821" y="53"/>
                  </a:cubicBezTo>
                  <a:cubicBezTo>
                    <a:pt x="817" y="49"/>
                    <a:pt x="817" y="49"/>
                    <a:pt x="817" y="49"/>
                  </a:cubicBezTo>
                  <a:cubicBezTo>
                    <a:pt x="806" y="60"/>
                    <a:pt x="806" y="60"/>
                    <a:pt x="806" y="60"/>
                  </a:cubicBezTo>
                  <a:cubicBezTo>
                    <a:pt x="806" y="60"/>
                    <a:pt x="806" y="60"/>
                    <a:pt x="806" y="60"/>
                  </a:cubicBezTo>
                  <a:cubicBezTo>
                    <a:pt x="795" y="60"/>
                    <a:pt x="795" y="60"/>
                    <a:pt x="795" y="60"/>
                  </a:cubicBezTo>
                  <a:cubicBezTo>
                    <a:pt x="810" y="42"/>
                    <a:pt x="810" y="42"/>
                    <a:pt x="810" y="42"/>
                  </a:cubicBezTo>
                  <a:cubicBezTo>
                    <a:pt x="795" y="27"/>
                    <a:pt x="795" y="27"/>
                    <a:pt x="795" y="27"/>
                  </a:cubicBezTo>
                  <a:cubicBezTo>
                    <a:pt x="806" y="27"/>
                    <a:pt x="806" y="27"/>
                    <a:pt x="806" y="27"/>
                  </a:cubicBezTo>
                  <a:cubicBezTo>
                    <a:pt x="817" y="38"/>
                    <a:pt x="817" y="38"/>
                    <a:pt x="817" y="38"/>
                  </a:cubicBezTo>
                  <a:cubicBezTo>
                    <a:pt x="829" y="27"/>
                    <a:pt x="829" y="27"/>
                    <a:pt x="829" y="27"/>
                  </a:cubicBezTo>
                  <a:cubicBezTo>
                    <a:pt x="840" y="27"/>
                    <a:pt x="840" y="27"/>
                    <a:pt x="840" y="27"/>
                  </a:cubicBezTo>
                  <a:cubicBezTo>
                    <a:pt x="821" y="42"/>
                    <a:pt x="821" y="42"/>
                    <a:pt x="821" y="42"/>
                  </a:cubicBezTo>
                  <a:cubicBezTo>
                    <a:pt x="840" y="60"/>
                    <a:pt x="840" y="60"/>
                    <a:pt x="840" y="60"/>
                  </a:cubicBezTo>
                  <a:cubicBezTo>
                    <a:pt x="840" y="60"/>
                    <a:pt x="840" y="60"/>
                    <a:pt x="840" y="60"/>
                  </a:cubicBezTo>
                  <a:close/>
                  <a:moveTo>
                    <a:pt x="362" y="216"/>
                  </a:moveTo>
                  <a:cubicBezTo>
                    <a:pt x="405" y="216"/>
                    <a:pt x="405" y="216"/>
                    <a:pt x="405" y="216"/>
                  </a:cubicBezTo>
                  <a:cubicBezTo>
                    <a:pt x="405" y="393"/>
                    <a:pt x="405" y="393"/>
                    <a:pt x="405" y="393"/>
                  </a:cubicBezTo>
                  <a:cubicBezTo>
                    <a:pt x="362" y="393"/>
                    <a:pt x="362" y="393"/>
                    <a:pt x="362" y="393"/>
                  </a:cubicBezTo>
                  <a:cubicBezTo>
                    <a:pt x="362" y="216"/>
                    <a:pt x="362" y="216"/>
                    <a:pt x="362" y="216"/>
                  </a:cubicBezTo>
                  <a:cubicBezTo>
                    <a:pt x="362" y="216"/>
                    <a:pt x="362" y="216"/>
                    <a:pt x="362" y="216"/>
                  </a:cubicBezTo>
                  <a:close/>
                  <a:moveTo>
                    <a:pt x="185" y="241"/>
                  </a:moveTo>
                  <a:cubicBezTo>
                    <a:pt x="228" y="241"/>
                    <a:pt x="228" y="241"/>
                    <a:pt x="228" y="241"/>
                  </a:cubicBezTo>
                  <a:cubicBezTo>
                    <a:pt x="228" y="393"/>
                    <a:pt x="228" y="393"/>
                    <a:pt x="228" y="393"/>
                  </a:cubicBezTo>
                  <a:cubicBezTo>
                    <a:pt x="185" y="393"/>
                    <a:pt x="185" y="393"/>
                    <a:pt x="185" y="393"/>
                  </a:cubicBezTo>
                  <a:cubicBezTo>
                    <a:pt x="185" y="241"/>
                    <a:pt x="185" y="241"/>
                    <a:pt x="185" y="241"/>
                  </a:cubicBezTo>
                  <a:cubicBezTo>
                    <a:pt x="185" y="241"/>
                    <a:pt x="185" y="241"/>
                    <a:pt x="185" y="241"/>
                  </a:cubicBezTo>
                  <a:close/>
                  <a:moveTo>
                    <a:pt x="124" y="326"/>
                  </a:moveTo>
                  <a:cubicBezTo>
                    <a:pt x="169" y="326"/>
                    <a:pt x="169" y="326"/>
                    <a:pt x="169" y="326"/>
                  </a:cubicBezTo>
                  <a:cubicBezTo>
                    <a:pt x="169" y="393"/>
                    <a:pt x="169" y="393"/>
                    <a:pt x="169" y="393"/>
                  </a:cubicBezTo>
                  <a:cubicBezTo>
                    <a:pt x="124" y="393"/>
                    <a:pt x="124" y="393"/>
                    <a:pt x="124" y="393"/>
                  </a:cubicBezTo>
                  <a:cubicBezTo>
                    <a:pt x="124" y="326"/>
                    <a:pt x="124" y="326"/>
                    <a:pt x="124" y="326"/>
                  </a:cubicBezTo>
                  <a:cubicBezTo>
                    <a:pt x="124" y="326"/>
                    <a:pt x="124" y="326"/>
                    <a:pt x="124" y="326"/>
                  </a:cubicBezTo>
                  <a:close/>
                  <a:moveTo>
                    <a:pt x="244" y="270"/>
                  </a:moveTo>
                  <a:cubicBezTo>
                    <a:pt x="287" y="270"/>
                    <a:pt x="287" y="270"/>
                    <a:pt x="287" y="270"/>
                  </a:cubicBezTo>
                  <a:cubicBezTo>
                    <a:pt x="287" y="393"/>
                    <a:pt x="287" y="393"/>
                    <a:pt x="287" y="393"/>
                  </a:cubicBezTo>
                  <a:cubicBezTo>
                    <a:pt x="244" y="393"/>
                    <a:pt x="244" y="393"/>
                    <a:pt x="244" y="393"/>
                  </a:cubicBezTo>
                  <a:cubicBezTo>
                    <a:pt x="244" y="270"/>
                    <a:pt x="244" y="270"/>
                    <a:pt x="244" y="270"/>
                  </a:cubicBezTo>
                  <a:cubicBezTo>
                    <a:pt x="244" y="270"/>
                    <a:pt x="244" y="270"/>
                    <a:pt x="244" y="270"/>
                  </a:cubicBezTo>
                  <a:close/>
                  <a:moveTo>
                    <a:pt x="300" y="352"/>
                  </a:moveTo>
                  <a:cubicBezTo>
                    <a:pt x="346" y="352"/>
                    <a:pt x="346" y="352"/>
                    <a:pt x="346" y="352"/>
                  </a:cubicBezTo>
                  <a:cubicBezTo>
                    <a:pt x="346" y="393"/>
                    <a:pt x="346" y="393"/>
                    <a:pt x="346" y="393"/>
                  </a:cubicBezTo>
                  <a:cubicBezTo>
                    <a:pt x="300" y="393"/>
                    <a:pt x="300" y="393"/>
                    <a:pt x="300" y="393"/>
                  </a:cubicBezTo>
                  <a:cubicBezTo>
                    <a:pt x="300" y="352"/>
                    <a:pt x="300" y="352"/>
                    <a:pt x="300" y="352"/>
                  </a:cubicBezTo>
                  <a:cubicBezTo>
                    <a:pt x="300" y="352"/>
                    <a:pt x="300" y="352"/>
                    <a:pt x="300" y="352"/>
                  </a:cubicBezTo>
                  <a:close/>
                  <a:moveTo>
                    <a:pt x="611" y="538"/>
                  </a:moveTo>
                  <a:cubicBezTo>
                    <a:pt x="543" y="538"/>
                    <a:pt x="482" y="481"/>
                    <a:pt x="482" y="409"/>
                  </a:cubicBezTo>
                  <a:cubicBezTo>
                    <a:pt x="482" y="339"/>
                    <a:pt x="543" y="280"/>
                    <a:pt x="611" y="280"/>
                  </a:cubicBezTo>
                  <a:cubicBezTo>
                    <a:pt x="611" y="409"/>
                    <a:pt x="611" y="409"/>
                    <a:pt x="611" y="409"/>
                  </a:cubicBezTo>
                  <a:cubicBezTo>
                    <a:pt x="742" y="409"/>
                    <a:pt x="742" y="409"/>
                    <a:pt x="742" y="409"/>
                  </a:cubicBezTo>
                  <a:cubicBezTo>
                    <a:pt x="742" y="481"/>
                    <a:pt x="683" y="538"/>
                    <a:pt x="611" y="538"/>
                  </a:cubicBezTo>
                  <a:close/>
                  <a:moveTo>
                    <a:pt x="640" y="387"/>
                  </a:moveTo>
                  <a:cubicBezTo>
                    <a:pt x="640" y="387"/>
                    <a:pt x="640" y="387"/>
                    <a:pt x="640" y="256"/>
                  </a:cubicBezTo>
                  <a:cubicBezTo>
                    <a:pt x="715" y="256"/>
                    <a:pt x="772" y="317"/>
                    <a:pt x="772" y="387"/>
                  </a:cubicBezTo>
                  <a:cubicBezTo>
                    <a:pt x="772" y="387"/>
                    <a:pt x="772" y="387"/>
                    <a:pt x="640" y="387"/>
                  </a:cubicBezTo>
                  <a:close/>
                  <a:moveTo>
                    <a:pt x="386" y="455"/>
                  </a:moveTo>
                  <a:cubicBezTo>
                    <a:pt x="386" y="455"/>
                    <a:pt x="386" y="455"/>
                    <a:pt x="386" y="475"/>
                  </a:cubicBezTo>
                  <a:cubicBezTo>
                    <a:pt x="386" y="475"/>
                    <a:pt x="284" y="475"/>
                    <a:pt x="159" y="475"/>
                  </a:cubicBezTo>
                  <a:cubicBezTo>
                    <a:pt x="159" y="475"/>
                    <a:pt x="159" y="475"/>
                    <a:pt x="159" y="455"/>
                  </a:cubicBezTo>
                  <a:cubicBezTo>
                    <a:pt x="159" y="455"/>
                    <a:pt x="262" y="455"/>
                    <a:pt x="386" y="455"/>
                  </a:cubicBezTo>
                  <a:close/>
                  <a:moveTo>
                    <a:pt x="134" y="559"/>
                  </a:moveTo>
                  <a:cubicBezTo>
                    <a:pt x="129" y="559"/>
                    <a:pt x="124" y="555"/>
                    <a:pt x="124" y="550"/>
                  </a:cubicBezTo>
                  <a:cubicBezTo>
                    <a:pt x="124" y="543"/>
                    <a:pt x="129" y="540"/>
                    <a:pt x="134" y="540"/>
                  </a:cubicBezTo>
                  <a:cubicBezTo>
                    <a:pt x="141" y="540"/>
                    <a:pt x="146" y="543"/>
                    <a:pt x="146" y="550"/>
                  </a:cubicBezTo>
                  <a:cubicBezTo>
                    <a:pt x="146" y="555"/>
                    <a:pt x="141" y="559"/>
                    <a:pt x="134" y="559"/>
                  </a:cubicBezTo>
                  <a:close/>
                  <a:moveTo>
                    <a:pt x="134" y="519"/>
                  </a:moveTo>
                  <a:cubicBezTo>
                    <a:pt x="129" y="519"/>
                    <a:pt x="124" y="514"/>
                    <a:pt x="124" y="507"/>
                  </a:cubicBezTo>
                  <a:cubicBezTo>
                    <a:pt x="124" y="500"/>
                    <a:pt x="129" y="496"/>
                    <a:pt x="134" y="496"/>
                  </a:cubicBezTo>
                  <a:cubicBezTo>
                    <a:pt x="141" y="496"/>
                    <a:pt x="146" y="500"/>
                    <a:pt x="146" y="507"/>
                  </a:cubicBezTo>
                  <a:cubicBezTo>
                    <a:pt x="146" y="514"/>
                    <a:pt x="141" y="519"/>
                    <a:pt x="134" y="519"/>
                  </a:cubicBezTo>
                  <a:close/>
                  <a:moveTo>
                    <a:pt x="134" y="475"/>
                  </a:moveTo>
                  <a:cubicBezTo>
                    <a:pt x="129" y="475"/>
                    <a:pt x="124" y="470"/>
                    <a:pt x="124" y="464"/>
                  </a:cubicBezTo>
                  <a:cubicBezTo>
                    <a:pt x="124" y="458"/>
                    <a:pt x="129" y="455"/>
                    <a:pt x="134" y="455"/>
                  </a:cubicBezTo>
                  <a:cubicBezTo>
                    <a:pt x="141" y="455"/>
                    <a:pt x="146" y="458"/>
                    <a:pt x="146" y="464"/>
                  </a:cubicBezTo>
                  <a:cubicBezTo>
                    <a:pt x="146" y="470"/>
                    <a:pt x="141" y="475"/>
                    <a:pt x="134" y="475"/>
                  </a:cubicBezTo>
                  <a:close/>
                  <a:moveTo>
                    <a:pt x="371" y="559"/>
                  </a:moveTo>
                  <a:cubicBezTo>
                    <a:pt x="262" y="559"/>
                    <a:pt x="159" y="559"/>
                    <a:pt x="159" y="559"/>
                  </a:cubicBezTo>
                  <a:cubicBezTo>
                    <a:pt x="159" y="540"/>
                    <a:pt x="159" y="540"/>
                    <a:pt x="159" y="540"/>
                  </a:cubicBezTo>
                  <a:cubicBezTo>
                    <a:pt x="268" y="540"/>
                    <a:pt x="371" y="540"/>
                    <a:pt x="371" y="540"/>
                  </a:cubicBezTo>
                  <a:cubicBezTo>
                    <a:pt x="371" y="559"/>
                    <a:pt x="371" y="559"/>
                    <a:pt x="371" y="559"/>
                  </a:cubicBezTo>
                  <a:close/>
                  <a:moveTo>
                    <a:pt x="405" y="519"/>
                  </a:moveTo>
                  <a:cubicBezTo>
                    <a:pt x="405" y="519"/>
                    <a:pt x="302" y="519"/>
                    <a:pt x="159" y="519"/>
                  </a:cubicBezTo>
                  <a:cubicBezTo>
                    <a:pt x="159" y="519"/>
                    <a:pt x="159" y="519"/>
                    <a:pt x="159" y="496"/>
                  </a:cubicBezTo>
                  <a:cubicBezTo>
                    <a:pt x="159" y="496"/>
                    <a:pt x="262" y="496"/>
                    <a:pt x="405" y="496"/>
                  </a:cubicBezTo>
                  <a:cubicBezTo>
                    <a:pt x="405" y="496"/>
                    <a:pt x="405" y="496"/>
                    <a:pt x="405" y="51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6" name="Oval 45"/>
            <p:cNvSpPr/>
            <p:nvPr/>
          </p:nvSpPr>
          <p:spPr bwMode="auto">
            <a:xfrm>
              <a:off x="1305492" y="2760943"/>
              <a:ext cx="1615508" cy="1615508"/>
            </a:xfrm>
            <a:prstGeom prst="ellipse">
              <a:avLst/>
            </a:prstGeom>
            <a:noFill/>
            <a:ln w="50800">
              <a:solidFill>
                <a:schemeClr val="tx2">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745"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5304125" y="2707155"/>
            <a:ext cx="1583751" cy="1583751"/>
            <a:chOff x="5445692" y="2760943"/>
            <a:chExt cx="1615508" cy="1615508"/>
          </a:xfrm>
        </p:grpSpPr>
        <p:grpSp>
          <p:nvGrpSpPr>
            <p:cNvPr id="38" name="Group 37"/>
            <p:cNvGrpSpPr/>
            <p:nvPr/>
          </p:nvGrpSpPr>
          <p:grpSpPr>
            <a:xfrm>
              <a:off x="5894671" y="3204523"/>
              <a:ext cx="717550" cy="717550"/>
              <a:chOff x="425450" y="5729288"/>
              <a:chExt cx="717550" cy="717550"/>
            </a:xfrm>
            <a:solidFill>
              <a:schemeClr val="tx2"/>
            </a:solidFill>
          </p:grpSpPr>
          <p:sp>
            <p:nvSpPr>
              <p:cNvPr id="39" name="Freeform 23"/>
              <p:cNvSpPr>
                <a:spLocks noEditPoints="1"/>
              </p:cNvSpPr>
              <p:nvPr/>
            </p:nvSpPr>
            <p:spPr bwMode="auto">
              <a:xfrm>
                <a:off x="425450" y="5729288"/>
                <a:ext cx="717550" cy="717550"/>
              </a:xfrm>
              <a:custGeom>
                <a:avLst/>
                <a:gdLst>
                  <a:gd name="T0" fmla="*/ 320 w 358"/>
                  <a:gd name="T1" fmla="*/ 70 h 358"/>
                  <a:gd name="T2" fmla="*/ 178 w 358"/>
                  <a:gd name="T3" fmla="*/ 0 h 358"/>
                  <a:gd name="T4" fmla="*/ 69 w 358"/>
                  <a:gd name="T5" fmla="*/ 38 h 358"/>
                  <a:gd name="T6" fmla="*/ 0 w 358"/>
                  <a:gd name="T7" fmla="*/ 180 h 358"/>
                  <a:gd name="T8" fmla="*/ 37 w 358"/>
                  <a:gd name="T9" fmla="*/ 289 h 358"/>
                  <a:gd name="T10" fmla="*/ 179 w 358"/>
                  <a:gd name="T11" fmla="*/ 358 h 358"/>
                  <a:gd name="T12" fmla="*/ 179 w 358"/>
                  <a:gd name="T13" fmla="*/ 358 h 358"/>
                  <a:gd name="T14" fmla="*/ 288 w 358"/>
                  <a:gd name="T15" fmla="*/ 321 h 358"/>
                  <a:gd name="T16" fmla="*/ 358 w 358"/>
                  <a:gd name="T17" fmla="*/ 179 h 358"/>
                  <a:gd name="T18" fmla="*/ 320 w 358"/>
                  <a:gd name="T19" fmla="*/ 70 h 358"/>
                  <a:gd name="T20" fmla="*/ 297 w 358"/>
                  <a:gd name="T21" fmla="*/ 210 h 358"/>
                  <a:gd name="T22" fmla="*/ 291 w 358"/>
                  <a:gd name="T23" fmla="*/ 216 h 358"/>
                  <a:gd name="T24" fmla="*/ 284 w 358"/>
                  <a:gd name="T25" fmla="*/ 220 h 358"/>
                  <a:gd name="T26" fmla="*/ 303 w 358"/>
                  <a:gd name="T27" fmla="*/ 269 h 358"/>
                  <a:gd name="T28" fmla="*/ 272 w 358"/>
                  <a:gd name="T29" fmla="*/ 300 h 358"/>
                  <a:gd name="T30" fmla="*/ 196 w 358"/>
                  <a:gd name="T31" fmla="*/ 331 h 358"/>
                  <a:gd name="T32" fmla="*/ 176 w 358"/>
                  <a:gd name="T33" fmla="*/ 299 h 358"/>
                  <a:gd name="T34" fmla="*/ 162 w 358"/>
                  <a:gd name="T35" fmla="*/ 305 h 358"/>
                  <a:gd name="T36" fmla="*/ 177 w 358"/>
                  <a:gd name="T37" fmla="*/ 332 h 358"/>
                  <a:gd name="T38" fmla="*/ 77 w 358"/>
                  <a:gd name="T39" fmla="*/ 294 h 358"/>
                  <a:gd name="T40" fmla="*/ 78 w 358"/>
                  <a:gd name="T41" fmla="*/ 294 h 358"/>
                  <a:gd name="T42" fmla="*/ 122 w 358"/>
                  <a:gd name="T43" fmla="*/ 288 h 358"/>
                  <a:gd name="T44" fmla="*/ 117 w 358"/>
                  <a:gd name="T45" fmla="*/ 272 h 358"/>
                  <a:gd name="T46" fmla="*/ 78 w 358"/>
                  <a:gd name="T47" fmla="*/ 278 h 358"/>
                  <a:gd name="T48" fmla="*/ 60 w 358"/>
                  <a:gd name="T49" fmla="*/ 276 h 358"/>
                  <a:gd name="T50" fmla="*/ 58 w 358"/>
                  <a:gd name="T51" fmla="*/ 273 h 358"/>
                  <a:gd name="T52" fmla="*/ 26 w 358"/>
                  <a:gd name="T53" fmla="*/ 180 h 358"/>
                  <a:gd name="T54" fmla="*/ 43 w 358"/>
                  <a:gd name="T55" fmla="*/ 110 h 358"/>
                  <a:gd name="T56" fmla="*/ 82 w 358"/>
                  <a:gd name="T57" fmla="*/ 102 h 358"/>
                  <a:gd name="T58" fmla="*/ 105 w 358"/>
                  <a:gd name="T59" fmla="*/ 104 h 358"/>
                  <a:gd name="T60" fmla="*/ 109 w 358"/>
                  <a:gd name="T61" fmla="*/ 88 h 358"/>
                  <a:gd name="T62" fmla="*/ 82 w 358"/>
                  <a:gd name="T63" fmla="*/ 86 h 358"/>
                  <a:gd name="T64" fmla="*/ 55 w 358"/>
                  <a:gd name="T65" fmla="*/ 89 h 358"/>
                  <a:gd name="T66" fmla="*/ 85 w 358"/>
                  <a:gd name="T67" fmla="*/ 58 h 358"/>
                  <a:gd name="T68" fmla="*/ 167 w 358"/>
                  <a:gd name="T69" fmla="*/ 27 h 358"/>
                  <a:gd name="T70" fmla="*/ 146 w 358"/>
                  <a:gd name="T71" fmla="*/ 68 h 358"/>
                  <a:gd name="T72" fmla="*/ 162 w 358"/>
                  <a:gd name="T73" fmla="*/ 72 h 358"/>
                  <a:gd name="T74" fmla="*/ 187 w 358"/>
                  <a:gd name="T75" fmla="*/ 27 h 358"/>
                  <a:gd name="T76" fmla="*/ 300 w 358"/>
                  <a:gd name="T77" fmla="*/ 86 h 358"/>
                  <a:gd name="T78" fmla="*/ 304 w 358"/>
                  <a:gd name="T79" fmla="*/ 92 h 358"/>
                  <a:gd name="T80" fmla="*/ 283 w 358"/>
                  <a:gd name="T81" fmla="*/ 152 h 358"/>
                  <a:gd name="T82" fmla="*/ 296 w 358"/>
                  <a:gd name="T83" fmla="*/ 161 h 358"/>
                  <a:gd name="T84" fmla="*/ 317 w 358"/>
                  <a:gd name="T85" fmla="*/ 114 h 358"/>
                  <a:gd name="T86" fmla="*/ 332 w 358"/>
                  <a:gd name="T87" fmla="*/ 179 h 358"/>
                  <a:gd name="T88" fmla="*/ 315 w 358"/>
                  <a:gd name="T89" fmla="*/ 248 h 358"/>
                  <a:gd name="T90" fmla="*/ 297 w 358"/>
                  <a:gd name="T91" fmla="*/ 21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20" y="70"/>
                    </a:moveTo>
                    <a:cubicBezTo>
                      <a:pt x="285" y="24"/>
                      <a:pt x="232" y="0"/>
                      <a:pt x="178" y="0"/>
                    </a:cubicBezTo>
                    <a:cubicBezTo>
                      <a:pt x="140" y="0"/>
                      <a:pt x="102" y="13"/>
                      <a:pt x="69" y="38"/>
                    </a:cubicBezTo>
                    <a:cubicBezTo>
                      <a:pt x="23" y="73"/>
                      <a:pt x="0" y="126"/>
                      <a:pt x="0" y="180"/>
                    </a:cubicBezTo>
                    <a:cubicBezTo>
                      <a:pt x="0" y="218"/>
                      <a:pt x="12" y="256"/>
                      <a:pt x="37" y="289"/>
                    </a:cubicBezTo>
                    <a:cubicBezTo>
                      <a:pt x="72" y="335"/>
                      <a:pt x="125" y="358"/>
                      <a:pt x="179" y="358"/>
                    </a:cubicBezTo>
                    <a:cubicBezTo>
                      <a:pt x="179" y="358"/>
                      <a:pt x="179" y="358"/>
                      <a:pt x="179" y="358"/>
                    </a:cubicBezTo>
                    <a:cubicBezTo>
                      <a:pt x="217" y="358"/>
                      <a:pt x="256" y="346"/>
                      <a:pt x="288" y="321"/>
                    </a:cubicBezTo>
                    <a:cubicBezTo>
                      <a:pt x="334" y="286"/>
                      <a:pt x="358" y="233"/>
                      <a:pt x="358" y="179"/>
                    </a:cubicBezTo>
                    <a:cubicBezTo>
                      <a:pt x="358" y="141"/>
                      <a:pt x="345" y="102"/>
                      <a:pt x="320" y="70"/>
                    </a:cubicBezTo>
                    <a:close/>
                    <a:moveTo>
                      <a:pt x="297" y="210"/>
                    </a:moveTo>
                    <a:cubicBezTo>
                      <a:pt x="295" y="212"/>
                      <a:pt x="293" y="214"/>
                      <a:pt x="291" y="216"/>
                    </a:cubicBezTo>
                    <a:cubicBezTo>
                      <a:pt x="289" y="218"/>
                      <a:pt x="286" y="219"/>
                      <a:pt x="284" y="220"/>
                    </a:cubicBezTo>
                    <a:cubicBezTo>
                      <a:pt x="295" y="237"/>
                      <a:pt x="302" y="254"/>
                      <a:pt x="303" y="269"/>
                    </a:cubicBezTo>
                    <a:cubicBezTo>
                      <a:pt x="294" y="280"/>
                      <a:pt x="284" y="291"/>
                      <a:pt x="272" y="300"/>
                    </a:cubicBezTo>
                    <a:cubicBezTo>
                      <a:pt x="249" y="318"/>
                      <a:pt x="223" y="328"/>
                      <a:pt x="196" y="331"/>
                    </a:cubicBezTo>
                    <a:cubicBezTo>
                      <a:pt x="189" y="321"/>
                      <a:pt x="182" y="310"/>
                      <a:pt x="176" y="299"/>
                    </a:cubicBezTo>
                    <a:cubicBezTo>
                      <a:pt x="172" y="302"/>
                      <a:pt x="167" y="304"/>
                      <a:pt x="162" y="305"/>
                    </a:cubicBezTo>
                    <a:cubicBezTo>
                      <a:pt x="166" y="314"/>
                      <a:pt x="172" y="324"/>
                      <a:pt x="177" y="332"/>
                    </a:cubicBezTo>
                    <a:cubicBezTo>
                      <a:pt x="141" y="332"/>
                      <a:pt x="105" y="319"/>
                      <a:pt x="77" y="294"/>
                    </a:cubicBezTo>
                    <a:cubicBezTo>
                      <a:pt x="77" y="294"/>
                      <a:pt x="78" y="294"/>
                      <a:pt x="78" y="294"/>
                    </a:cubicBezTo>
                    <a:cubicBezTo>
                      <a:pt x="92" y="294"/>
                      <a:pt x="107" y="291"/>
                      <a:pt x="122" y="288"/>
                    </a:cubicBezTo>
                    <a:cubicBezTo>
                      <a:pt x="119" y="283"/>
                      <a:pt x="117" y="278"/>
                      <a:pt x="117" y="272"/>
                    </a:cubicBezTo>
                    <a:cubicBezTo>
                      <a:pt x="103" y="276"/>
                      <a:pt x="90" y="278"/>
                      <a:pt x="78" y="278"/>
                    </a:cubicBezTo>
                    <a:cubicBezTo>
                      <a:pt x="72" y="278"/>
                      <a:pt x="66" y="277"/>
                      <a:pt x="60" y="276"/>
                    </a:cubicBezTo>
                    <a:cubicBezTo>
                      <a:pt x="59" y="275"/>
                      <a:pt x="58" y="274"/>
                      <a:pt x="58" y="273"/>
                    </a:cubicBezTo>
                    <a:cubicBezTo>
                      <a:pt x="36" y="245"/>
                      <a:pt x="26" y="212"/>
                      <a:pt x="26" y="180"/>
                    </a:cubicBezTo>
                    <a:cubicBezTo>
                      <a:pt x="26" y="155"/>
                      <a:pt x="31" y="131"/>
                      <a:pt x="43" y="110"/>
                    </a:cubicBezTo>
                    <a:cubicBezTo>
                      <a:pt x="54" y="104"/>
                      <a:pt x="68" y="102"/>
                      <a:pt x="82" y="102"/>
                    </a:cubicBezTo>
                    <a:cubicBezTo>
                      <a:pt x="90" y="102"/>
                      <a:pt x="97" y="103"/>
                      <a:pt x="105" y="104"/>
                    </a:cubicBezTo>
                    <a:cubicBezTo>
                      <a:pt x="105" y="99"/>
                      <a:pt x="107" y="93"/>
                      <a:pt x="109" y="88"/>
                    </a:cubicBezTo>
                    <a:cubicBezTo>
                      <a:pt x="100" y="87"/>
                      <a:pt x="91" y="86"/>
                      <a:pt x="82" y="86"/>
                    </a:cubicBezTo>
                    <a:cubicBezTo>
                      <a:pt x="73" y="86"/>
                      <a:pt x="64" y="87"/>
                      <a:pt x="55" y="89"/>
                    </a:cubicBezTo>
                    <a:cubicBezTo>
                      <a:pt x="64" y="78"/>
                      <a:pt x="73" y="67"/>
                      <a:pt x="85" y="58"/>
                    </a:cubicBezTo>
                    <a:cubicBezTo>
                      <a:pt x="110" y="39"/>
                      <a:pt x="138" y="29"/>
                      <a:pt x="167" y="27"/>
                    </a:cubicBezTo>
                    <a:cubicBezTo>
                      <a:pt x="159" y="40"/>
                      <a:pt x="152" y="53"/>
                      <a:pt x="146" y="68"/>
                    </a:cubicBezTo>
                    <a:cubicBezTo>
                      <a:pt x="152" y="68"/>
                      <a:pt x="157" y="70"/>
                      <a:pt x="162" y="72"/>
                    </a:cubicBezTo>
                    <a:cubicBezTo>
                      <a:pt x="168" y="56"/>
                      <a:pt x="177" y="40"/>
                      <a:pt x="187" y="27"/>
                    </a:cubicBezTo>
                    <a:cubicBezTo>
                      <a:pt x="230" y="29"/>
                      <a:pt x="271" y="49"/>
                      <a:pt x="300" y="86"/>
                    </a:cubicBezTo>
                    <a:cubicBezTo>
                      <a:pt x="301" y="88"/>
                      <a:pt x="303" y="90"/>
                      <a:pt x="304" y="92"/>
                    </a:cubicBezTo>
                    <a:cubicBezTo>
                      <a:pt x="303" y="111"/>
                      <a:pt x="296" y="132"/>
                      <a:pt x="283" y="152"/>
                    </a:cubicBezTo>
                    <a:cubicBezTo>
                      <a:pt x="288" y="154"/>
                      <a:pt x="292" y="157"/>
                      <a:pt x="296" y="161"/>
                    </a:cubicBezTo>
                    <a:cubicBezTo>
                      <a:pt x="306" y="146"/>
                      <a:pt x="313" y="130"/>
                      <a:pt x="317" y="114"/>
                    </a:cubicBezTo>
                    <a:cubicBezTo>
                      <a:pt x="327" y="135"/>
                      <a:pt x="332" y="157"/>
                      <a:pt x="332" y="179"/>
                    </a:cubicBezTo>
                    <a:cubicBezTo>
                      <a:pt x="332" y="203"/>
                      <a:pt x="326" y="227"/>
                      <a:pt x="315" y="248"/>
                    </a:cubicBezTo>
                    <a:cubicBezTo>
                      <a:pt x="312" y="235"/>
                      <a:pt x="305" y="223"/>
                      <a:pt x="297" y="210"/>
                    </a:cubicBezTo>
                    <a:close/>
                  </a:path>
                </a:pathLst>
              </a:custGeom>
              <a:grpFill/>
              <a:ln w="0">
                <a:noFill/>
                <a:round/>
                <a:headEnd/>
                <a:tailEnd/>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0" name="Freeform 24"/>
              <p:cNvSpPr>
                <a:spLocks/>
              </p:cNvSpPr>
              <p:nvPr/>
            </p:nvSpPr>
            <p:spPr bwMode="auto">
              <a:xfrm>
                <a:off x="793750" y="6143625"/>
                <a:ext cx="127000" cy="103188"/>
              </a:xfrm>
              <a:custGeom>
                <a:avLst/>
                <a:gdLst>
                  <a:gd name="T0" fmla="*/ 0 w 63"/>
                  <a:gd name="T1" fmla="*/ 37 h 51"/>
                  <a:gd name="T2" fmla="*/ 0 w 63"/>
                  <a:gd name="T3" fmla="*/ 38 h 51"/>
                  <a:gd name="T4" fmla="*/ 7 w 63"/>
                  <a:gd name="T5" fmla="*/ 51 h 51"/>
                  <a:gd name="T6" fmla="*/ 52 w 63"/>
                  <a:gd name="T7" fmla="*/ 20 h 51"/>
                  <a:gd name="T8" fmla="*/ 63 w 63"/>
                  <a:gd name="T9" fmla="*/ 11 h 51"/>
                  <a:gd name="T10" fmla="*/ 53 w 63"/>
                  <a:gd name="T11" fmla="*/ 2 h 51"/>
                  <a:gd name="T12" fmla="*/ 52 w 63"/>
                  <a:gd name="T13" fmla="*/ 0 h 51"/>
                  <a:gd name="T14" fmla="*/ 42 w 63"/>
                  <a:gd name="T15" fmla="*/ 8 h 51"/>
                  <a:gd name="T16" fmla="*/ 0 w 63"/>
                  <a:gd name="T17"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1">
                    <a:moveTo>
                      <a:pt x="0" y="37"/>
                    </a:moveTo>
                    <a:cubicBezTo>
                      <a:pt x="0" y="37"/>
                      <a:pt x="0" y="37"/>
                      <a:pt x="0" y="38"/>
                    </a:cubicBezTo>
                    <a:cubicBezTo>
                      <a:pt x="4" y="42"/>
                      <a:pt x="6" y="46"/>
                      <a:pt x="7" y="51"/>
                    </a:cubicBezTo>
                    <a:cubicBezTo>
                      <a:pt x="23" y="42"/>
                      <a:pt x="38" y="32"/>
                      <a:pt x="52" y="20"/>
                    </a:cubicBezTo>
                    <a:cubicBezTo>
                      <a:pt x="56" y="17"/>
                      <a:pt x="59" y="14"/>
                      <a:pt x="63" y="11"/>
                    </a:cubicBezTo>
                    <a:cubicBezTo>
                      <a:pt x="59" y="9"/>
                      <a:pt x="56" y="6"/>
                      <a:pt x="53" y="2"/>
                    </a:cubicBezTo>
                    <a:cubicBezTo>
                      <a:pt x="53" y="1"/>
                      <a:pt x="52" y="1"/>
                      <a:pt x="52" y="0"/>
                    </a:cubicBezTo>
                    <a:cubicBezTo>
                      <a:pt x="48" y="2"/>
                      <a:pt x="45" y="5"/>
                      <a:pt x="42" y="8"/>
                    </a:cubicBezTo>
                    <a:cubicBezTo>
                      <a:pt x="29" y="19"/>
                      <a:pt x="14" y="28"/>
                      <a:pt x="0" y="37"/>
                    </a:cubicBezTo>
                    <a:close/>
                  </a:path>
                </a:pathLst>
              </a:custGeom>
              <a:grpFill/>
              <a:ln w="0">
                <a:noFill/>
                <a:round/>
                <a:headEnd/>
                <a:tailEnd/>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1" name="Freeform 25"/>
              <p:cNvSpPr>
                <a:spLocks/>
              </p:cNvSpPr>
              <p:nvPr/>
            </p:nvSpPr>
            <p:spPr bwMode="auto">
              <a:xfrm>
                <a:off x="773113" y="5953125"/>
                <a:ext cx="144463" cy="111125"/>
              </a:xfrm>
              <a:custGeom>
                <a:avLst/>
                <a:gdLst>
                  <a:gd name="T0" fmla="*/ 6 w 72"/>
                  <a:gd name="T1" fmla="*/ 0 h 55"/>
                  <a:gd name="T2" fmla="*/ 0 w 72"/>
                  <a:gd name="T3" fmla="*/ 15 h 55"/>
                  <a:gd name="T4" fmla="*/ 54 w 72"/>
                  <a:gd name="T5" fmla="*/ 49 h 55"/>
                  <a:gd name="T6" fmla="*/ 61 w 72"/>
                  <a:gd name="T7" fmla="*/ 55 h 55"/>
                  <a:gd name="T8" fmla="*/ 70 w 72"/>
                  <a:gd name="T9" fmla="*/ 44 h 55"/>
                  <a:gd name="T10" fmla="*/ 72 w 72"/>
                  <a:gd name="T11" fmla="*/ 43 h 55"/>
                  <a:gd name="T12" fmla="*/ 64 w 72"/>
                  <a:gd name="T13" fmla="*/ 37 h 55"/>
                  <a:gd name="T14" fmla="*/ 6 w 72"/>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55">
                    <a:moveTo>
                      <a:pt x="6" y="0"/>
                    </a:moveTo>
                    <a:cubicBezTo>
                      <a:pt x="5" y="6"/>
                      <a:pt x="3" y="11"/>
                      <a:pt x="0" y="15"/>
                    </a:cubicBezTo>
                    <a:cubicBezTo>
                      <a:pt x="19" y="25"/>
                      <a:pt x="38" y="36"/>
                      <a:pt x="54" y="49"/>
                    </a:cubicBezTo>
                    <a:cubicBezTo>
                      <a:pt x="57" y="51"/>
                      <a:pt x="59" y="53"/>
                      <a:pt x="61" y="55"/>
                    </a:cubicBezTo>
                    <a:cubicBezTo>
                      <a:pt x="63" y="51"/>
                      <a:pt x="66" y="47"/>
                      <a:pt x="70" y="44"/>
                    </a:cubicBezTo>
                    <a:cubicBezTo>
                      <a:pt x="71" y="44"/>
                      <a:pt x="71" y="43"/>
                      <a:pt x="72" y="43"/>
                    </a:cubicBezTo>
                    <a:cubicBezTo>
                      <a:pt x="69" y="41"/>
                      <a:pt x="67" y="39"/>
                      <a:pt x="64" y="37"/>
                    </a:cubicBezTo>
                    <a:cubicBezTo>
                      <a:pt x="46" y="23"/>
                      <a:pt x="27" y="10"/>
                      <a:pt x="6" y="0"/>
                    </a:cubicBezTo>
                    <a:close/>
                  </a:path>
                </a:pathLst>
              </a:custGeom>
              <a:grpFill/>
              <a:ln w="0">
                <a:noFill/>
                <a:round/>
                <a:headEnd/>
                <a:tailEnd/>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2" name="Freeform 26"/>
              <p:cNvSpPr>
                <a:spLocks/>
              </p:cNvSpPr>
              <p:nvPr/>
            </p:nvSpPr>
            <p:spPr bwMode="auto">
              <a:xfrm>
                <a:off x="684213" y="6011863"/>
                <a:ext cx="46038" cy="185738"/>
              </a:xfrm>
              <a:custGeom>
                <a:avLst/>
                <a:gdLst>
                  <a:gd name="T0" fmla="*/ 17 w 23"/>
                  <a:gd name="T1" fmla="*/ 2 h 93"/>
                  <a:gd name="T2" fmla="*/ 14 w 23"/>
                  <a:gd name="T3" fmla="*/ 2 h 93"/>
                  <a:gd name="T4" fmla="*/ 1 w 23"/>
                  <a:gd name="T5" fmla="*/ 0 h 93"/>
                  <a:gd name="T6" fmla="*/ 0 w 23"/>
                  <a:gd name="T7" fmla="*/ 24 h 93"/>
                  <a:gd name="T8" fmla="*/ 7 w 23"/>
                  <a:gd name="T9" fmla="*/ 93 h 93"/>
                  <a:gd name="T10" fmla="*/ 23 w 23"/>
                  <a:gd name="T11" fmla="*/ 89 h 93"/>
                  <a:gd name="T12" fmla="*/ 16 w 23"/>
                  <a:gd name="T13" fmla="*/ 24 h 93"/>
                  <a:gd name="T14" fmla="*/ 17 w 23"/>
                  <a:gd name="T15" fmla="*/ 2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93">
                    <a:moveTo>
                      <a:pt x="17" y="2"/>
                    </a:moveTo>
                    <a:cubicBezTo>
                      <a:pt x="16" y="2"/>
                      <a:pt x="15" y="2"/>
                      <a:pt x="14" y="2"/>
                    </a:cubicBezTo>
                    <a:cubicBezTo>
                      <a:pt x="9" y="2"/>
                      <a:pt x="5" y="1"/>
                      <a:pt x="1" y="0"/>
                    </a:cubicBezTo>
                    <a:cubicBezTo>
                      <a:pt x="0" y="8"/>
                      <a:pt x="0" y="16"/>
                      <a:pt x="0" y="24"/>
                    </a:cubicBezTo>
                    <a:cubicBezTo>
                      <a:pt x="0" y="47"/>
                      <a:pt x="2" y="71"/>
                      <a:pt x="7" y="93"/>
                    </a:cubicBezTo>
                    <a:cubicBezTo>
                      <a:pt x="12" y="91"/>
                      <a:pt x="17" y="89"/>
                      <a:pt x="23" y="89"/>
                    </a:cubicBezTo>
                    <a:cubicBezTo>
                      <a:pt x="18" y="68"/>
                      <a:pt x="16" y="46"/>
                      <a:pt x="16" y="24"/>
                    </a:cubicBezTo>
                    <a:cubicBezTo>
                      <a:pt x="16" y="17"/>
                      <a:pt x="16" y="9"/>
                      <a:pt x="17" y="2"/>
                    </a:cubicBezTo>
                    <a:close/>
                  </a:path>
                </a:pathLst>
              </a:custGeom>
              <a:grpFill/>
              <a:ln w="0">
                <a:noFill/>
                <a:round/>
                <a:headEnd/>
                <a:tailEnd/>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3" name="Freeform 27"/>
              <p:cNvSpPr>
                <a:spLocks/>
              </p:cNvSpPr>
              <p:nvPr/>
            </p:nvSpPr>
            <p:spPr bwMode="auto">
              <a:xfrm>
                <a:off x="685800" y="6223000"/>
                <a:ext cx="98425" cy="87313"/>
              </a:xfrm>
              <a:custGeom>
                <a:avLst/>
                <a:gdLst>
                  <a:gd name="T0" fmla="*/ 42 w 49"/>
                  <a:gd name="T1" fmla="*/ 8 h 44"/>
                  <a:gd name="T2" fmla="*/ 24 w 49"/>
                  <a:gd name="T3" fmla="*/ 0 h 44"/>
                  <a:gd name="T4" fmla="*/ 11 w 49"/>
                  <a:gd name="T5" fmla="*/ 4 h 44"/>
                  <a:gd name="T6" fmla="*/ 7 w 49"/>
                  <a:gd name="T7" fmla="*/ 35 h 44"/>
                  <a:gd name="T8" fmla="*/ 24 w 49"/>
                  <a:gd name="T9" fmla="*/ 44 h 44"/>
                  <a:gd name="T10" fmla="*/ 38 w 49"/>
                  <a:gd name="T11" fmla="*/ 39 h 44"/>
                  <a:gd name="T12" fmla="*/ 42 w 49"/>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8"/>
                    </a:moveTo>
                    <a:cubicBezTo>
                      <a:pt x="37" y="3"/>
                      <a:pt x="31" y="0"/>
                      <a:pt x="24" y="0"/>
                    </a:cubicBezTo>
                    <a:cubicBezTo>
                      <a:pt x="20" y="0"/>
                      <a:pt x="15" y="1"/>
                      <a:pt x="11" y="4"/>
                    </a:cubicBezTo>
                    <a:cubicBezTo>
                      <a:pt x="1" y="12"/>
                      <a:pt x="0" y="26"/>
                      <a:pt x="7" y="35"/>
                    </a:cubicBezTo>
                    <a:cubicBezTo>
                      <a:pt x="11" y="41"/>
                      <a:pt x="18" y="44"/>
                      <a:pt x="24" y="44"/>
                    </a:cubicBezTo>
                    <a:cubicBezTo>
                      <a:pt x="29" y="44"/>
                      <a:pt x="34" y="42"/>
                      <a:pt x="38" y="39"/>
                    </a:cubicBezTo>
                    <a:cubicBezTo>
                      <a:pt x="47" y="32"/>
                      <a:pt x="49" y="18"/>
                      <a:pt x="42" y="8"/>
                    </a:cubicBezTo>
                    <a:close/>
                  </a:path>
                </a:pathLst>
              </a:custGeom>
              <a:grpFill/>
              <a:ln w="0">
                <a:noFill/>
                <a:round/>
                <a:headEnd/>
                <a:tailEnd/>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4" name="Freeform 28"/>
              <p:cNvSpPr>
                <a:spLocks/>
              </p:cNvSpPr>
              <p:nvPr/>
            </p:nvSpPr>
            <p:spPr bwMode="auto">
              <a:xfrm>
                <a:off x="912813" y="6057900"/>
                <a:ext cx="98425" cy="88900"/>
              </a:xfrm>
              <a:custGeom>
                <a:avLst/>
                <a:gdLst>
                  <a:gd name="T0" fmla="*/ 42 w 49"/>
                  <a:gd name="T1" fmla="*/ 9 h 44"/>
                  <a:gd name="T2" fmla="*/ 24 w 49"/>
                  <a:gd name="T3" fmla="*/ 0 h 44"/>
                  <a:gd name="T4" fmla="*/ 11 w 49"/>
                  <a:gd name="T5" fmla="*/ 5 h 44"/>
                  <a:gd name="T6" fmla="*/ 7 w 49"/>
                  <a:gd name="T7" fmla="*/ 36 h 44"/>
                  <a:gd name="T8" fmla="*/ 24 w 49"/>
                  <a:gd name="T9" fmla="*/ 44 h 44"/>
                  <a:gd name="T10" fmla="*/ 38 w 49"/>
                  <a:gd name="T11" fmla="*/ 40 h 44"/>
                  <a:gd name="T12" fmla="*/ 42 w 49"/>
                  <a:gd name="T13" fmla="*/ 9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9"/>
                    </a:moveTo>
                    <a:cubicBezTo>
                      <a:pt x="37" y="3"/>
                      <a:pt x="31" y="0"/>
                      <a:pt x="24" y="0"/>
                    </a:cubicBezTo>
                    <a:cubicBezTo>
                      <a:pt x="20" y="0"/>
                      <a:pt x="15" y="2"/>
                      <a:pt x="11" y="5"/>
                    </a:cubicBezTo>
                    <a:cubicBezTo>
                      <a:pt x="1" y="12"/>
                      <a:pt x="0" y="26"/>
                      <a:pt x="7" y="36"/>
                    </a:cubicBezTo>
                    <a:cubicBezTo>
                      <a:pt x="11" y="41"/>
                      <a:pt x="18" y="44"/>
                      <a:pt x="24" y="44"/>
                    </a:cubicBezTo>
                    <a:cubicBezTo>
                      <a:pt x="29" y="44"/>
                      <a:pt x="34" y="43"/>
                      <a:pt x="38" y="40"/>
                    </a:cubicBezTo>
                    <a:cubicBezTo>
                      <a:pt x="47" y="32"/>
                      <a:pt x="49" y="18"/>
                      <a:pt x="42" y="9"/>
                    </a:cubicBezTo>
                    <a:close/>
                  </a:path>
                </a:pathLst>
              </a:custGeom>
              <a:grpFill/>
              <a:ln w="0">
                <a:noFill/>
                <a:round/>
                <a:headEnd/>
                <a:tailEnd/>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5" name="Freeform 29"/>
              <p:cNvSpPr>
                <a:spLocks/>
              </p:cNvSpPr>
              <p:nvPr/>
            </p:nvSpPr>
            <p:spPr bwMode="auto">
              <a:xfrm>
                <a:off x="661988" y="5895975"/>
                <a:ext cx="100013" cy="87313"/>
              </a:xfrm>
              <a:custGeom>
                <a:avLst/>
                <a:gdLst>
                  <a:gd name="T0" fmla="*/ 25 w 50"/>
                  <a:gd name="T1" fmla="*/ 44 h 44"/>
                  <a:gd name="T2" fmla="*/ 39 w 50"/>
                  <a:gd name="T3" fmla="*/ 40 h 44"/>
                  <a:gd name="T4" fmla="*/ 42 w 50"/>
                  <a:gd name="T5" fmla="*/ 9 h 44"/>
                  <a:gd name="T6" fmla="*/ 25 w 50"/>
                  <a:gd name="T7" fmla="*/ 0 h 44"/>
                  <a:gd name="T8" fmla="*/ 12 w 50"/>
                  <a:gd name="T9" fmla="*/ 5 h 44"/>
                  <a:gd name="T10" fmla="*/ 8 w 50"/>
                  <a:gd name="T11" fmla="*/ 36 h 44"/>
                  <a:gd name="T12" fmla="*/ 25 w 50"/>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50" h="44">
                    <a:moveTo>
                      <a:pt x="25" y="44"/>
                    </a:moveTo>
                    <a:cubicBezTo>
                      <a:pt x="30" y="44"/>
                      <a:pt x="35" y="43"/>
                      <a:pt x="39" y="40"/>
                    </a:cubicBezTo>
                    <a:cubicBezTo>
                      <a:pt x="48" y="32"/>
                      <a:pt x="50" y="18"/>
                      <a:pt x="42" y="9"/>
                    </a:cubicBezTo>
                    <a:cubicBezTo>
                      <a:pt x="38" y="3"/>
                      <a:pt x="32" y="0"/>
                      <a:pt x="25" y="0"/>
                    </a:cubicBezTo>
                    <a:cubicBezTo>
                      <a:pt x="20" y="0"/>
                      <a:pt x="16" y="2"/>
                      <a:pt x="12" y="5"/>
                    </a:cubicBezTo>
                    <a:cubicBezTo>
                      <a:pt x="2" y="12"/>
                      <a:pt x="0" y="26"/>
                      <a:pt x="8" y="36"/>
                    </a:cubicBezTo>
                    <a:cubicBezTo>
                      <a:pt x="12" y="41"/>
                      <a:pt x="18" y="44"/>
                      <a:pt x="25" y="44"/>
                    </a:cubicBezTo>
                    <a:close/>
                  </a:path>
                </a:pathLst>
              </a:custGeom>
              <a:grpFill/>
              <a:ln w="0">
                <a:noFill/>
                <a:round/>
                <a:headEnd/>
                <a:tailEnd/>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47" name="Oval 46"/>
            <p:cNvSpPr/>
            <p:nvPr/>
          </p:nvSpPr>
          <p:spPr bwMode="auto">
            <a:xfrm>
              <a:off x="5445692" y="2760943"/>
              <a:ext cx="1615508" cy="1615508"/>
            </a:xfrm>
            <a:prstGeom prst="ellipse">
              <a:avLst/>
            </a:prstGeom>
            <a:noFill/>
            <a:ln w="50800">
              <a:solidFill>
                <a:schemeClr val="tx2">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745"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9080859" y="2707155"/>
            <a:ext cx="1583751" cy="1583751"/>
            <a:chOff x="9567749" y="2760943"/>
            <a:chExt cx="1615508" cy="1615508"/>
          </a:xfrm>
        </p:grpSpPr>
        <p:grpSp>
          <p:nvGrpSpPr>
            <p:cNvPr id="35" name="Group 34"/>
            <p:cNvGrpSpPr/>
            <p:nvPr/>
          </p:nvGrpSpPr>
          <p:grpSpPr>
            <a:xfrm>
              <a:off x="9868155" y="3052341"/>
              <a:ext cx="1017922" cy="1081518"/>
              <a:chOff x="8905494" y="2106700"/>
              <a:chExt cx="1267685" cy="1346886"/>
            </a:xfrm>
          </p:grpSpPr>
          <p:sp>
            <p:nvSpPr>
              <p:cNvPr id="17" name="Freeform 9"/>
              <p:cNvSpPr>
                <a:spLocks noChangeAspect="1" noEditPoints="1"/>
              </p:cNvSpPr>
              <p:nvPr/>
            </p:nvSpPr>
            <p:spPr bwMode="auto">
              <a:xfrm>
                <a:off x="9213592" y="2566537"/>
                <a:ext cx="959587" cy="887049"/>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 name="Freeform 29"/>
              <p:cNvSpPr>
                <a:spLocks noChangeAspect="1" noEditPoints="1"/>
              </p:cNvSpPr>
              <p:nvPr/>
            </p:nvSpPr>
            <p:spPr bwMode="auto">
              <a:xfrm>
                <a:off x="9939593" y="2161030"/>
                <a:ext cx="168654" cy="272443"/>
              </a:xfrm>
              <a:custGeom>
                <a:avLst/>
                <a:gdLst>
                  <a:gd name="T0" fmla="*/ 46 w 71"/>
                  <a:gd name="T1" fmla="*/ 45 h 113"/>
                  <a:gd name="T2" fmla="*/ 42 w 71"/>
                  <a:gd name="T3" fmla="*/ 46 h 113"/>
                  <a:gd name="T4" fmla="*/ 41 w 71"/>
                  <a:gd name="T5" fmla="*/ 46 h 113"/>
                  <a:gd name="T6" fmla="*/ 34 w 71"/>
                  <a:gd name="T7" fmla="*/ 41 h 113"/>
                  <a:gd name="T8" fmla="*/ 26 w 71"/>
                  <a:gd name="T9" fmla="*/ 47 h 113"/>
                  <a:gd name="T10" fmla="*/ 25 w 71"/>
                  <a:gd name="T11" fmla="*/ 48 h 113"/>
                  <a:gd name="T12" fmla="*/ 25 w 71"/>
                  <a:gd name="T13" fmla="*/ 48 h 113"/>
                  <a:gd name="T14" fmla="*/ 20 w 71"/>
                  <a:gd name="T15" fmla="*/ 52 h 113"/>
                  <a:gd name="T16" fmla="*/ 24 w 71"/>
                  <a:gd name="T17" fmla="*/ 57 h 113"/>
                  <a:gd name="T18" fmla="*/ 25 w 71"/>
                  <a:gd name="T19" fmla="*/ 57 h 113"/>
                  <a:gd name="T20" fmla="*/ 46 w 71"/>
                  <a:gd name="T21" fmla="*/ 57 h 113"/>
                  <a:gd name="T22" fmla="*/ 52 w 71"/>
                  <a:gd name="T23" fmla="*/ 51 h 113"/>
                  <a:gd name="T24" fmla="*/ 46 w 71"/>
                  <a:gd name="T25" fmla="*/ 45 h 113"/>
                  <a:gd name="T26" fmla="*/ 0 w 71"/>
                  <a:gd name="T27" fmla="*/ 0 h 113"/>
                  <a:gd name="T28" fmla="*/ 0 w 71"/>
                  <a:gd name="T29" fmla="*/ 113 h 113"/>
                  <a:gd name="T30" fmla="*/ 71 w 71"/>
                  <a:gd name="T31" fmla="*/ 113 h 113"/>
                  <a:gd name="T32" fmla="*/ 71 w 71"/>
                  <a:gd name="T33" fmla="*/ 0 h 113"/>
                  <a:gd name="T34" fmla="*/ 0 w 71"/>
                  <a:gd name="T35" fmla="*/ 0 h 113"/>
                  <a:gd name="T36" fmla="*/ 0 w 71"/>
                  <a:gd name="T37" fmla="*/ 0 h 113"/>
                  <a:gd name="T38" fmla="*/ 64 w 71"/>
                  <a:gd name="T39" fmla="*/ 106 h 113"/>
                  <a:gd name="T40" fmla="*/ 7 w 71"/>
                  <a:gd name="T41" fmla="*/ 106 h 113"/>
                  <a:gd name="T42" fmla="*/ 7 w 71"/>
                  <a:gd name="T43" fmla="*/ 8 h 113"/>
                  <a:gd name="T44" fmla="*/ 64 w 71"/>
                  <a:gd name="T45" fmla="*/ 8 h 113"/>
                  <a:gd name="T46" fmla="*/ 64 w 71"/>
                  <a:gd name="T47" fmla="*/ 106 h 113"/>
                  <a:gd name="T48" fmla="*/ 64 w 71"/>
                  <a:gd name="T49" fmla="*/ 106 h 113"/>
                  <a:gd name="T50" fmla="*/ 33 w 71"/>
                  <a:gd name="T51" fmla="*/ 92 h 113"/>
                  <a:gd name="T52" fmla="*/ 40 w 71"/>
                  <a:gd name="T53" fmla="*/ 92 h 113"/>
                  <a:gd name="T54" fmla="*/ 40 w 71"/>
                  <a:gd name="T55" fmla="*/ 99 h 113"/>
                  <a:gd name="T56" fmla="*/ 33 w 71"/>
                  <a:gd name="T57" fmla="*/ 99 h 113"/>
                  <a:gd name="T58" fmla="*/ 33 w 71"/>
                  <a:gd name="T59" fmla="*/ 92 h 113"/>
                  <a:gd name="T60" fmla="*/ 33 w 71"/>
                  <a:gd name="T61" fmla="*/ 9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113">
                    <a:moveTo>
                      <a:pt x="46" y="45"/>
                    </a:moveTo>
                    <a:cubicBezTo>
                      <a:pt x="44" y="45"/>
                      <a:pt x="43" y="45"/>
                      <a:pt x="42" y="46"/>
                    </a:cubicBezTo>
                    <a:cubicBezTo>
                      <a:pt x="41" y="46"/>
                      <a:pt x="41" y="46"/>
                      <a:pt x="41" y="46"/>
                    </a:cubicBezTo>
                    <a:cubicBezTo>
                      <a:pt x="40" y="43"/>
                      <a:pt x="37" y="41"/>
                      <a:pt x="34" y="41"/>
                    </a:cubicBezTo>
                    <a:cubicBezTo>
                      <a:pt x="30" y="41"/>
                      <a:pt x="26" y="43"/>
                      <a:pt x="26" y="47"/>
                    </a:cubicBezTo>
                    <a:cubicBezTo>
                      <a:pt x="25" y="48"/>
                      <a:pt x="25" y="48"/>
                      <a:pt x="25" y="48"/>
                    </a:cubicBezTo>
                    <a:cubicBezTo>
                      <a:pt x="25" y="48"/>
                      <a:pt x="25" y="48"/>
                      <a:pt x="25" y="48"/>
                    </a:cubicBezTo>
                    <a:cubicBezTo>
                      <a:pt x="22" y="48"/>
                      <a:pt x="20" y="50"/>
                      <a:pt x="20" y="52"/>
                    </a:cubicBezTo>
                    <a:cubicBezTo>
                      <a:pt x="20" y="55"/>
                      <a:pt x="22" y="57"/>
                      <a:pt x="24" y="57"/>
                    </a:cubicBezTo>
                    <a:cubicBezTo>
                      <a:pt x="25" y="57"/>
                      <a:pt x="25" y="57"/>
                      <a:pt x="25" y="57"/>
                    </a:cubicBezTo>
                    <a:cubicBezTo>
                      <a:pt x="46" y="57"/>
                      <a:pt x="46" y="57"/>
                      <a:pt x="46" y="57"/>
                    </a:cubicBezTo>
                    <a:cubicBezTo>
                      <a:pt x="49" y="57"/>
                      <a:pt x="52" y="54"/>
                      <a:pt x="52" y="51"/>
                    </a:cubicBezTo>
                    <a:cubicBezTo>
                      <a:pt x="52" y="47"/>
                      <a:pt x="49" y="45"/>
                      <a:pt x="46" y="45"/>
                    </a:cubicBezTo>
                    <a:close/>
                    <a:moveTo>
                      <a:pt x="0" y="0"/>
                    </a:moveTo>
                    <a:cubicBezTo>
                      <a:pt x="0" y="113"/>
                      <a:pt x="0" y="113"/>
                      <a:pt x="0" y="113"/>
                    </a:cubicBezTo>
                    <a:cubicBezTo>
                      <a:pt x="71" y="113"/>
                      <a:pt x="71" y="113"/>
                      <a:pt x="71" y="113"/>
                    </a:cubicBezTo>
                    <a:cubicBezTo>
                      <a:pt x="71" y="0"/>
                      <a:pt x="71" y="0"/>
                      <a:pt x="71" y="0"/>
                    </a:cubicBezTo>
                    <a:cubicBezTo>
                      <a:pt x="0" y="0"/>
                      <a:pt x="0" y="0"/>
                      <a:pt x="0" y="0"/>
                    </a:cubicBezTo>
                    <a:cubicBezTo>
                      <a:pt x="0" y="0"/>
                      <a:pt x="0" y="0"/>
                      <a:pt x="0" y="0"/>
                    </a:cubicBezTo>
                    <a:close/>
                    <a:moveTo>
                      <a:pt x="64" y="106"/>
                    </a:moveTo>
                    <a:cubicBezTo>
                      <a:pt x="7" y="106"/>
                      <a:pt x="7" y="106"/>
                      <a:pt x="7" y="106"/>
                    </a:cubicBezTo>
                    <a:cubicBezTo>
                      <a:pt x="7" y="8"/>
                      <a:pt x="7" y="8"/>
                      <a:pt x="7" y="8"/>
                    </a:cubicBezTo>
                    <a:cubicBezTo>
                      <a:pt x="64" y="8"/>
                      <a:pt x="64" y="8"/>
                      <a:pt x="64" y="8"/>
                    </a:cubicBezTo>
                    <a:cubicBezTo>
                      <a:pt x="64" y="106"/>
                      <a:pt x="64" y="106"/>
                      <a:pt x="64" y="106"/>
                    </a:cubicBezTo>
                    <a:cubicBezTo>
                      <a:pt x="64" y="106"/>
                      <a:pt x="64" y="106"/>
                      <a:pt x="64" y="106"/>
                    </a:cubicBezTo>
                    <a:close/>
                    <a:moveTo>
                      <a:pt x="33" y="92"/>
                    </a:moveTo>
                    <a:cubicBezTo>
                      <a:pt x="40" y="92"/>
                      <a:pt x="40" y="92"/>
                      <a:pt x="40" y="92"/>
                    </a:cubicBezTo>
                    <a:cubicBezTo>
                      <a:pt x="40" y="99"/>
                      <a:pt x="40" y="99"/>
                      <a:pt x="40" y="99"/>
                    </a:cubicBezTo>
                    <a:cubicBezTo>
                      <a:pt x="33" y="99"/>
                      <a:pt x="33" y="99"/>
                      <a:pt x="33" y="99"/>
                    </a:cubicBezTo>
                    <a:cubicBezTo>
                      <a:pt x="33" y="92"/>
                      <a:pt x="33" y="92"/>
                      <a:pt x="33" y="92"/>
                    </a:cubicBezTo>
                    <a:cubicBezTo>
                      <a:pt x="33" y="92"/>
                      <a:pt x="33" y="92"/>
                      <a:pt x="33" y="9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 name="Freeform 30"/>
              <p:cNvSpPr>
                <a:spLocks noChangeAspect="1" noEditPoints="1"/>
              </p:cNvSpPr>
              <p:nvPr/>
            </p:nvSpPr>
            <p:spPr bwMode="auto">
              <a:xfrm>
                <a:off x="9298545" y="2106700"/>
                <a:ext cx="562161" cy="316273"/>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 name="Freeform 31"/>
              <p:cNvSpPr>
                <a:spLocks noChangeAspect="1" noEditPoints="1"/>
              </p:cNvSpPr>
              <p:nvPr/>
            </p:nvSpPr>
            <p:spPr bwMode="auto">
              <a:xfrm>
                <a:off x="8905494" y="2205480"/>
                <a:ext cx="342330" cy="218932"/>
              </a:xfrm>
              <a:custGeom>
                <a:avLst/>
                <a:gdLst>
                  <a:gd name="T0" fmla="*/ 0 w 181"/>
                  <a:gd name="T1" fmla="*/ 0 h 114"/>
                  <a:gd name="T2" fmla="*/ 0 w 181"/>
                  <a:gd name="T3" fmla="*/ 114 h 114"/>
                  <a:gd name="T4" fmla="*/ 181 w 181"/>
                  <a:gd name="T5" fmla="*/ 114 h 114"/>
                  <a:gd name="T6" fmla="*/ 181 w 181"/>
                  <a:gd name="T7" fmla="*/ 0 h 114"/>
                  <a:gd name="T8" fmla="*/ 0 w 181"/>
                  <a:gd name="T9" fmla="*/ 0 h 114"/>
                  <a:gd name="T10" fmla="*/ 172 w 181"/>
                  <a:gd name="T11" fmla="*/ 106 h 114"/>
                  <a:gd name="T12" fmla="*/ 9 w 181"/>
                  <a:gd name="T13" fmla="*/ 106 h 114"/>
                  <a:gd name="T14" fmla="*/ 9 w 181"/>
                  <a:gd name="T15" fmla="*/ 7 h 114"/>
                  <a:gd name="T16" fmla="*/ 172 w 181"/>
                  <a:gd name="T17" fmla="*/ 7 h 114"/>
                  <a:gd name="T18" fmla="*/ 172 w 181"/>
                  <a:gd name="T19" fmla="*/ 106 h 114"/>
                  <a:gd name="T20" fmla="*/ 111 w 181"/>
                  <a:gd name="T21" fmla="*/ 47 h 114"/>
                  <a:gd name="T22" fmla="*/ 103 w 181"/>
                  <a:gd name="T23" fmla="*/ 50 h 114"/>
                  <a:gd name="T24" fmla="*/ 103 w 181"/>
                  <a:gd name="T25" fmla="*/ 49 h 114"/>
                  <a:gd name="T26" fmla="*/ 88 w 181"/>
                  <a:gd name="T27" fmla="*/ 39 h 114"/>
                  <a:gd name="T28" fmla="*/ 72 w 181"/>
                  <a:gd name="T29" fmla="*/ 52 h 114"/>
                  <a:gd name="T30" fmla="*/ 72 w 181"/>
                  <a:gd name="T31" fmla="*/ 53 h 114"/>
                  <a:gd name="T32" fmla="*/ 71 w 181"/>
                  <a:gd name="T33" fmla="*/ 53 h 114"/>
                  <a:gd name="T34" fmla="*/ 62 w 181"/>
                  <a:gd name="T35" fmla="*/ 62 h 114"/>
                  <a:gd name="T36" fmla="*/ 69 w 181"/>
                  <a:gd name="T37" fmla="*/ 72 h 114"/>
                  <a:gd name="T38" fmla="*/ 71 w 181"/>
                  <a:gd name="T39" fmla="*/ 72 h 114"/>
                  <a:gd name="T40" fmla="*/ 111 w 181"/>
                  <a:gd name="T41" fmla="*/ 72 h 114"/>
                  <a:gd name="T42" fmla="*/ 123 w 181"/>
                  <a:gd name="T43" fmla="*/ 59 h 114"/>
                  <a:gd name="T44" fmla="*/ 111 w 181"/>
                  <a:gd name="T45" fmla="*/ 4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14">
                    <a:moveTo>
                      <a:pt x="0" y="0"/>
                    </a:moveTo>
                    <a:cubicBezTo>
                      <a:pt x="0" y="114"/>
                      <a:pt x="0" y="114"/>
                      <a:pt x="0" y="114"/>
                    </a:cubicBezTo>
                    <a:cubicBezTo>
                      <a:pt x="181" y="114"/>
                      <a:pt x="181" y="114"/>
                      <a:pt x="181" y="114"/>
                    </a:cubicBezTo>
                    <a:cubicBezTo>
                      <a:pt x="181" y="0"/>
                      <a:pt x="181" y="0"/>
                      <a:pt x="181" y="0"/>
                    </a:cubicBezTo>
                    <a:lnTo>
                      <a:pt x="0" y="0"/>
                    </a:lnTo>
                    <a:close/>
                    <a:moveTo>
                      <a:pt x="172" y="106"/>
                    </a:moveTo>
                    <a:cubicBezTo>
                      <a:pt x="9" y="106"/>
                      <a:pt x="9" y="106"/>
                      <a:pt x="9" y="106"/>
                    </a:cubicBezTo>
                    <a:cubicBezTo>
                      <a:pt x="9" y="7"/>
                      <a:pt x="9" y="7"/>
                      <a:pt x="9" y="7"/>
                    </a:cubicBezTo>
                    <a:cubicBezTo>
                      <a:pt x="172" y="7"/>
                      <a:pt x="172" y="7"/>
                      <a:pt x="172" y="7"/>
                    </a:cubicBezTo>
                    <a:cubicBezTo>
                      <a:pt x="172" y="106"/>
                      <a:pt x="172" y="106"/>
                      <a:pt x="172" y="106"/>
                    </a:cubicBezTo>
                    <a:close/>
                    <a:moveTo>
                      <a:pt x="111" y="47"/>
                    </a:moveTo>
                    <a:cubicBezTo>
                      <a:pt x="108" y="47"/>
                      <a:pt x="105" y="48"/>
                      <a:pt x="103" y="50"/>
                    </a:cubicBezTo>
                    <a:cubicBezTo>
                      <a:pt x="103" y="49"/>
                      <a:pt x="103" y="49"/>
                      <a:pt x="103" y="49"/>
                    </a:cubicBezTo>
                    <a:cubicBezTo>
                      <a:pt x="100" y="43"/>
                      <a:pt x="94" y="39"/>
                      <a:pt x="88" y="39"/>
                    </a:cubicBezTo>
                    <a:cubicBezTo>
                      <a:pt x="80" y="39"/>
                      <a:pt x="73" y="45"/>
                      <a:pt x="72" y="52"/>
                    </a:cubicBezTo>
                    <a:cubicBezTo>
                      <a:pt x="72" y="53"/>
                      <a:pt x="72" y="53"/>
                      <a:pt x="72" y="53"/>
                    </a:cubicBezTo>
                    <a:cubicBezTo>
                      <a:pt x="71" y="53"/>
                      <a:pt x="71" y="53"/>
                      <a:pt x="71" y="53"/>
                    </a:cubicBezTo>
                    <a:cubicBezTo>
                      <a:pt x="66" y="53"/>
                      <a:pt x="62" y="57"/>
                      <a:pt x="62" y="62"/>
                    </a:cubicBezTo>
                    <a:cubicBezTo>
                      <a:pt x="62" y="67"/>
                      <a:pt x="65" y="71"/>
                      <a:pt x="69" y="72"/>
                    </a:cubicBezTo>
                    <a:cubicBezTo>
                      <a:pt x="71" y="72"/>
                      <a:pt x="71" y="72"/>
                      <a:pt x="71" y="72"/>
                    </a:cubicBezTo>
                    <a:cubicBezTo>
                      <a:pt x="111" y="72"/>
                      <a:pt x="111" y="72"/>
                      <a:pt x="111" y="72"/>
                    </a:cubicBezTo>
                    <a:cubicBezTo>
                      <a:pt x="118" y="72"/>
                      <a:pt x="123" y="66"/>
                      <a:pt x="123" y="59"/>
                    </a:cubicBezTo>
                    <a:cubicBezTo>
                      <a:pt x="123" y="53"/>
                      <a:pt x="118" y="47"/>
                      <a:pt x="111" y="4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cxnSp>
            <p:nvCxnSpPr>
              <p:cNvPr id="25" name="Straight Connector 24"/>
              <p:cNvCxnSpPr/>
              <p:nvPr/>
            </p:nvCxnSpPr>
            <p:spPr>
              <a:xfrm flipV="1">
                <a:off x="9549606" y="2460772"/>
                <a:ext cx="0" cy="138490"/>
              </a:xfrm>
              <a:prstGeom prst="line">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Oval 47"/>
            <p:cNvSpPr/>
            <p:nvPr/>
          </p:nvSpPr>
          <p:spPr bwMode="auto">
            <a:xfrm>
              <a:off x="9567749" y="2760943"/>
              <a:ext cx="1615508" cy="1615508"/>
            </a:xfrm>
            <a:prstGeom prst="ellipse">
              <a:avLst/>
            </a:prstGeom>
            <a:noFill/>
            <a:ln w="50800">
              <a:solidFill>
                <a:schemeClr val="tx2">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745"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p:cNvSpPr txBox="1"/>
          <p:nvPr/>
        </p:nvSpPr>
        <p:spPr>
          <a:xfrm>
            <a:off x="1" y="5843201"/>
            <a:ext cx="12192000" cy="579315"/>
          </a:xfrm>
          <a:prstGeom prst="rect">
            <a:avLst/>
          </a:prstGeom>
        </p:spPr>
        <p:txBody>
          <a:bodyPr/>
          <a:lstStyle>
            <a:defPPr>
              <a:defRPr lang="en-US"/>
            </a:defPPr>
            <a:lvl1pPr marR="0" indent="0" algn="ctr" fontAlgn="auto">
              <a:lnSpc>
                <a:spcPct val="90000"/>
              </a:lnSpc>
              <a:spcBef>
                <a:spcPct val="20000"/>
              </a:spcBef>
              <a:spcAft>
                <a:spcPts val="0"/>
              </a:spcAft>
              <a:buClrTx/>
              <a:buSzPct val="90000"/>
              <a:buFont typeface="Arial" pitchFamily="34" charset="0"/>
              <a:buNone/>
              <a:tabLst/>
              <a:defRPr sz="3600" spc="-80" baseline="0">
                <a:gradFill>
                  <a:gsLst>
                    <a:gs pos="28205">
                      <a:schemeClr val="tx2"/>
                    </a:gs>
                    <a:gs pos="42000">
                      <a:schemeClr val="tx2"/>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896386"/>
            <a:r>
              <a:rPr lang="en-US" sz="3137" kern="0" spc="-78" dirty="0"/>
              <a:t>Integration is the backbone</a:t>
            </a:r>
          </a:p>
        </p:txBody>
      </p:sp>
      <p:cxnSp>
        <p:nvCxnSpPr>
          <p:cNvPr id="29" name="Straight Connector 28"/>
          <p:cNvCxnSpPr/>
          <p:nvPr/>
        </p:nvCxnSpPr>
        <p:spPr>
          <a:xfrm flipH="1" flipV="1">
            <a:off x="448213" y="5670063"/>
            <a:ext cx="11295575" cy="1"/>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756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60000" y="60000"/>
                                    </p:animScale>
                                  </p:childTnLst>
                                </p:cTn>
                              </p:par>
                              <p:par>
                                <p:cTn id="15" presetID="10" presetClass="entr" presetSubtype="0" fill="hold"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6" presetClass="emph" presetSubtype="0" accel="100000" autoRev="1" fill="hold" nodeType="withEffect">
                                  <p:stCondLst>
                                    <p:cond delay="0"/>
                                  </p:stCondLst>
                                  <p:childTnLst>
                                    <p:animScale>
                                      <p:cBhvr>
                                        <p:cTn id="19" dur="500" fill="hold"/>
                                        <p:tgtEl>
                                          <p:spTgt spid="7"/>
                                        </p:tgtEl>
                                      </p:cBhvr>
                                      <p:by x="60000" y="60000"/>
                                    </p:animScale>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6" presetClass="emph" presetSubtype="0" accel="100000" autoRev="1" fill="hold" nodeType="withEffect">
                                  <p:stCondLst>
                                    <p:cond delay="0"/>
                                  </p:stCondLst>
                                  <p:childTnLst>
                                    <p:animScale>
                                      <p:cBhvr>
                                        <p:cTn id="24" dur="500" fill="hold"/>
                                        <p:tgtEl>
                                          <p:spTgt spid="8"/>
                                        </p:tgtEl>
                                      </p:cBhvr>
                                      <p:by x="60000" y="60000"/>
                                    </p:animScale>
                                  </p:childTnLst>
                                </p:cTn>
                              </p:par>
                              <p:par>
                                <p:cTn id="25" presetID="10" presetClass="entr" presetSubtype="0" fill="hold" grpId="0"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outVertical)">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bwMode="auto">
          <a:xfrm>
            <a:off x="4975627" y="1462"/>
            <a:ext cx="7214644" cy="685508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895747"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dirty="0">
              <a:ln>
                <a:noFill/>
              </a:ln>
              <a:gradFill>
                <a:gsLst>
                  <a:gs pos="1250">
                    <a:srgbClr val="505050"/>
                  </a:gs>
                  <a:gs pos="10417">
                    <a:srgbClr val="505050"/>
                  </a:gs>
                </a:gsLst>
                <a:lin ang="5400000" scaled="0"/>
              </a:gradFill>
              <a:effectLst/>
              <a:uLnTx/>
              <a:uFillTx/>
            </a:endParaRPr>
          </a:p>
        </p:txBody>
      </p:sp>
      <p:grpSp>
        <p:nvGrpSpPr>
          <p:cNvPr id="105" name="Group 104"/>
          <p:cNvGrpSpPr/>
          <p:nvPr/>
        </p:nvGrpSpPr>
        <p:grpSpPr>
          <a:xfrm>
            <a:off x="7001827" y="4200075"/>
            <a:ext cx="947614" cy="710340"/>
            <a:chOff x="9680603" y="4223274"/>
            <a:chExt cx="2124075" cy="1382712"/>
          </a:xfrm>
        </p:grpSpPr>
        <p:sp>
          <p:nvSpPr>
            <p:cNvPr id="106"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07"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08"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09" name="Group 108"/>
          <p:cNvGrpSpPr/>
          <p:nvPr/>
        </p:nvGrpSpPr>
        <p:grpSpPr>
          <a:xfrm>
            <a:off x="7151189" y="4349436"/>
            <a:ext cx="947614" cy="710340"/>
            <a:chOff x="9680603" y="4223274"/>
            <a:chExt cx="2124075" cy="1382712"/>
          </a:xfrm>
        </p:grpSpPr>
        <p:sp>
          <p:nvSpPr>
            <p:cNvPr id="110"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11"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12"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04" name="Group 103"/>
          <p:cNvGrpSpPr/>
          <p:nvPr/>
        </p:nvGrpSpPr>
        <p:grpSpPr>
          <a:xfrm>
            <a:off x="6861339" y="4086204"/>
            <a:ext cx="947614" cy="710340"/>
            <a:chOff x="9680603" y="4223274"/>
            <a:chExt cx="2124075" cy="1382712"/>
          </a:xfrm>
        </p:grpSpPr>
        <p:sp>
          <p:nvSpPr>
            <p:cNvPr id="101"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02"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03"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94" name="Group 93"/>
          <p:cNvGrpSpPr/>
          <p:nvPr/>
        </p:nvGrpSpPr>
        <p:grpSpPr>
          <a:xfrm>
            <a:off x="6290450" y="4035530"/>
            <a:ext cx="1830849" cy="2196377"/>
            <a:chOff x="5973685" y="4368799"/>
            <a:chExt cx="1857794" cy="2228702"/>
          </a:xfrm>
        </p:grpSpPr>
        <p:grpSp>
          <p:nvGrpSpPr>
            <p:cNvPr id="89" name="Group 88"/>
            <p:cNvGrpSpPr/>
            <p:nvPr/>
          </p:nvGrpSpPr>
          <p:grpSpPr>
            <a:xfrm>
              <a:off x="5973685" y="4368799"/>
              <a:ext cx="1406525" cy="1711326"/>
              <a:chOff x="5611546" y="2595224"/>
              <a:chExt cx="1406525" cy="1711326"/>
            </a:xfrm>
          </p:grpSpPr>
          <p:sp>
            <p:nvSpPr>
              <p:cNvPr id="21" name="AutoShape 14"/>
              <p:cNvSpPr>
                <a:spLocks noChangeAspect="1" noChangeArrowheads="1" noTextEdit="1"/>
              </p:cNvSpPr>
              <p:nvPr/>
            </p:nvSpPr>
            <p:spPr bwMode="auto">
              <a:xfrm>
                <a:off x="5611546" y="2595224"/>
                <a:ext cx="14065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2" name="Freeform 16"/>
              <p:cNvSpPr>
                <a:spLocks/>
              </p:cNvSpPr>
              <p:nvPr/>
            </p:nvSpPr>
            <p:spPr bwMode="auto">
              <a:xfrm>
                <a:off x="5614721" y="2595224"/>
                <a:ext cx="1403350" cy="1574800"/>
              </a:xfrm>
              <a:custGeom>
                <a:avLst/>
                <a:gdLst>
                  <a:gd name="T0" fmla="*/ 554 w 554"/>
                  <a:gd name="T1" fmla="*/ 259 h 622"/>
                  <a:gd name="T2" fmla="*/ 152 w 554"/>
                  <a:gd name="T3" fmla="*/ 0 h 622"/>
                  <a:gd name="T4" fmla="*/ 127 w 554"/>
                  <a:gd name="T5" fmla="*/ 17 h 622"/>
                  <a:gd name="T6" fmla="*/ 127 w 554"/>
                  <a:gd name="T7" fmla="*/ 123 h 622"/>
                  <a:gd name="T8" fmla="*/ 0 w 554"/>
                  <a:gd name="T9" fmla="*/ 206 h 622"/>
                  <a:gd name="T10" fmla="*/ 0 w 554"/>
                  <a:gd name="T11" fmla="*/ 280 h 622"/>
                  <a:gd name="T12" fmla="*/ 0 w 554"/>
                  <a:gd name="T13" fmla="*/ 282 h 622"/>
                  <a:gd name="T14" fmla="*/ 0 w 554"/>
                  <a:gd name="T15" fmla="*/ 282 h 622"/>
                  <a:gd name="T16" fmla="*/ 0 w 554"/>
                  <a:gd name="T17" fmla="*/ 355 h 622"/>
                  <a:gd name="T18" fmla="*/ 0 w 554"/>
                  <a:gd name="T19" fmla="*/ 356 h 622"/>
                  <a:gd name="T20" fmla="*/ 0 w 554"/>
                  <a:gd name="T21" fmla="*/ 356 h 622"/>
                  <a:gd name="T22" fmla="*/ 0 w 554"/>
                  <a:gd name="T23" fmla="*/ 410 h 622"/>
                  <a:gd name="T24" fmla="*/ 74 w 554"/>
                  <a:gd name="T25" fmla="*/ 459 h 622"/>
                  <a:gd name="T26" fmla="*/ 74 w 554"/>
                  <a:gd name="T27" fmla="*/ 459 h 622"/>
                  <a:gd name="T28" fmla="*/ 74 w 554"/>
                  <a:gd name="T29" fmla="*/ 459 h 622"/>
                  <a:gd name="T30" fmla="*/ 74 w 554"/>
                  <a:gd name="T31" fmla="*/ 459 h 622"/>
                  <a:gd name="T32" fmla="*/ 74 w 554"/>
                  <a:gd name="T33" fmla="*/ 459 h 622"/>
                  <a:gd name="T34" fmla="*/ 175 w 554"/>
                  <a:gd name="T35" fmla="*/ 393 h 622"/>
                  <a:gd name="T36" fmla="*/ 258 w 554"/>
                  <a:gd name="T37" fmla="*/ 447 h 622"/>
                  <a:gd name="T38" fmla="*/ 258 w 554"/>
                  <a:gd name="T39" fmla="*/ 458 h 622"/>
                  <a:gd name="T40" fmla="*/ 239 w 554"/>
                  <a:gd name="T41" fmla="*/ 488 h 622"/>
                  <a:gd name="T42" fmla="*/ 206 w 554"/>
                  <a:gd name="T43" fmla="*/ 509 h 622"/>
                  <a:gd name="T44" fmla="*/ 206 w 554"/>
                  <a:gd name="T45" fmla="*/ 517 h 622"/>
                  <a:gd name="T46" fmla="*/ 336 w 554"/>
                  <a:gd name="T47" fmla="*/ 602 h 622"/>
                  <a:gd name="T48" fmla="*/ 337 w 554"/>
                  <a:gd name="T49" fmla="*/ 602 h 622"/>
                  <a:gd name="T50" fmla="*/ 337 w 554"/>
                  <a:gd name="T51" fmla="*/ 602 h 622"/>
                  <a:gd name="T52" fmla="*/ 337 w 554"/>
                  <a:gd name="T53" fmla="*/ 602 h 622"/>
                  <a:gd name="T54" fmla="*/ 337 w 554"/>
                  <a:gd name="T55" fmla="*/ 602 h 622"/>
                  <a:gd name="T56" fmla="*/ 337 w 554"/>
                  <a:gd name="T57" fmla="*/ 602 h 622"/>
                  <a:gd name="T58" fmla="*/ 355 w 554"/>
                  <a:gd name="T59" fmla="*/ 590 h 622"/>
                  <a:gd name="T60" fmla="*/ 373 w 554"/>
                  <a:gd name="T61" fmla="*/ 579 h 622"/>
                  <a:gd name="T62" fmla="*/ 394 w 554"/>
                  <a:gd name="T63" fmla="*/ 543 h 622"/>
                  <a:gd name="T64" fmla="*/ 394 w 554"/>
                  <a:gd name="T65" fmla="*/ 535 h 622"/>
                  <a:gd name="T66" fmla="*/ 528 w 554"/>
                  <a:gd name="T67" fmla="*/ 621 h 622"/>
                  <a:gd name="T68" fmla="*/ 528 w 554"/>
                  <a:gd name="T69" fmla="*/ 622 h 622"/>
                  <a:gd name="T70" fmla="*/ 528 w 554"/>
                  <a:gd name="T71" fmla="*/ 621 h 622"/>
                  <a:gd name="T72" fmla="*/ 528 w 554"/>
                  <a:gd name="T73" fmla="*/ 621 h 622"/>
                  <a:gd name="T74" fmla="*/ 528 w 554"/>
                  <a:gd name="T75" fmla="*/ 621 h 622"/>
                  <a:gd name="T76" fmla="*/ 553 w 554"/>
                  <a:gd name="T77" fmla="*/ 605 h 622"/>
                  <a:gd name="T78" fmla="*/ 554 w 554"/>
                  <a:gd name="T79" fmla="*/ 25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4" h="622">
                    <a:moveTo>
                      <a:pt x="554" y="259"/>
                    </a:moveTo>
                    <a:cubicBezTo>
                      <a:pt x="152" y="0"/>
                      <a:pt x="152" y="0"/>
                      <a:pt x="152" y="0"/>
                    </a:cubicBezTo>
                    <a:cubicBezTo>
                      <a:pt x="127" y="17"/>
                      <a:pt x="127" y="17"/>
                      <a:pt x="127" y="17"/>
                    </a:cubicBezTo>
                    <a:cubicBezTo>
                      <a:pt x="127" y="123"/>
                      <a:pt x="127" y="123"/>
                      <a:pt x="127" y="123"/>
                    </a:cubicBezTo>
                    <a:cubicBezTo>
                      <a:pt x="0" y="206"/>
                      <a:pt x="0" y="206"/>
                      <a:pt x="0" y="206"/>
                    </a:cubicBezTo>
                    <a:cubicBezTo>
                      <a:pt x="0" y="280"/>
                      <a:pt x="0" y="280"/>
                      <a:pt x="0" y="280"/>
                    </a:cubicBezTo>
                    <a:cubicBezTo>
                      <a:pt x="0" y="282"/>
                      <a:pt x="0" y="282"/>
                      <a:pt x="0" y="282"/>
                    </a:cubicBezTo>
                    <a:cubicBezTo>
                      <a:pt x="0" y="282"/>
                      <a:pt x="0" y="282"/>
                      <a:pt x="0" y="282"/>
                    </a:cubicBezTo>
                    <a:cubicBezTo>
                      <a:pt x="0" y="355"/>
                      <a:pt x="0" y="355"/>
                      <a:pt x="0" y="355"/>
                    </a:cubicBezTo>
                    <a:cubicBezTo>
                      <a:pt x="0" y="356"/>
                      <a:pt x="0" y="356"/>
                      <a:pt x="0" y="356"/>
                    </a:cubicBezTo>
                    <a:cubicBezTo>
                      <a:pt x="0" y="356"/>
                      <a:pt x="0" y="356"/>
                      <a:pt x="0" y="356"/>
                    </a:cubicBezTo>
                    <a:cubicBezTo>
                      <a:pt x="0" y="410"/>
                      <a:pt x="0" y="410"/>
                      <a:pt x="0" y="410"/>
                    </a:cubicBezTo>
                    <a:cubicBezTo>
                      <a:pt x="74" y="459"/>
                      <a:pt x="74" y="459"/>
                      <a:pt x="74" y="459"/>
                    </a:cubicBezTo>
                    <a:cubicBezTo>
                      <a:pt x="74" y="459"/>
                      <a:pt x="74" y="459"/>
                      <a:pt x="74" y="459"/>
                    </a:cubicBezTo>
                    <a:cubicBezTo>
                      <a:pt x="74" y="459"/>
                      <a:pt x="74" y="459"/>
                      <a:pt x="74" y="459"/>
                    </a:cubicBezTo>
                    <a:cubicBezTo>
                      <a:pt x="74" y="459"/>
                      <a:pt x="74" y="459"/>
                      <a:pt x="74" y="459"/>
                    </a:cubicBezTo>
                    <a:cubicBezTo>
                      <a:pt x="74" y="459"/>
                      <a:pt x="74" y="459"/>
                      <a:pt x="74" y="459"/>
                    </a:cubicBezTo>
                    <a:cubicBezTo>
                      <a:pt x="175" y="393"/>
                      <a:pt x="175" y="393"/>
                      <a:pt x="175" y="393"/>
                    </a:cubicBezTo>
                    <a:cubicBezTo>
                      <a:pt x="258" y="447"/>
                      <a:pt x="258" y="447"/>
                      <a:pt x="258" y="447"/>
                    </a:cubicBezTo>
                    <a:cubicBezTo>
                      <a:pt x="258" y="458"/>
                      <a:pt x="258" y="458"/>
                      <a:pt x="258" y="458"/>
                    </a:cubicBezTo>
                    <a:cubicBezTo>
                      <a:pt x="258" y="468"/>
                      <a:pt x="250" y="482"/>
                      <a:pt x="239" y="488"/>
                    </a:cubicBezTo>
                    <a:cubicBezTo>
                      <a:pt x="206" y="509"/>
                      <a:pt x="206" y="509"/>
                      <a:pt x="206" y="509"/>
                    </a:cubicBezTo>
                    <a:cubicBezTo>
                      <a:pt x="206" y="517"/>
                      <a:pt x="206" y="517"/>
                      <a:pt x="206" y="517"/>
                    </a:cubicBezTo>
                    <a:cubicBezTo>
                      <a:pt x="336" y="602"/>
                      <a:pt x="336" y="602"/>
                      <a:pt x="336" y="602"/>
                    </a:cubicBezTo>
                    <a:cubicBezTo>
                      <a:pt x="337" y="602"/>
                      <a:pt x="337" y="602"/>
                      <a:pt x="337" y="602"/>
                    </a:cubicBezTo>
                    <a:cubicBezTo>
                      <a:pt x="337" y="602"/>
                      <a:pt x="337" y="602"/>
                      <a:pt x="337" y="602"/>
                    </a:cubicBezTo>
                    <a:cubicBezTo>
                      <a:pt x="337" y="602"/>
                      <a:pt x="337" y="602"/>
                      <a:pt x="337" y="602"/>
                    </a:cubicBezTo>
                    <a:cubicBezTo>
                      <a:pt x="337" y="602"/>
                      <a:pt x="337" y="602"/>
                      <a:pt x="337" y="602"/>
                    </a:cubicBezTo>
                    <a:cubicBezTo>
                      <a:pt x="337" y="602"/>
                      <a:pt x="337" y="602"/>
                      <a:pt x="337" y="602"/>
                    </a:cubicBezTo>
                    <a:cubicBezTo>
                      <a:pt x="355" y="590"/>
                      <a:pt x="355" y="590"/>
                      <a:pt x="355" y="590"/>
                    </a:cubicBezTo>
                    <a:cubicBezTo>
                      <a:pt x="373" y="579"/>
                      <a:pt x="373" y="579"/>
                      <a:pt x="373" y="579"/>
                    </a:cubicBezTo>
                    <a:cubicBezTo>
                      <a:pt x="386" y="571"/>
                      <a:pt x="394" y="555"/>
                      <a:pt x="394" y="543"/>
                    </a:cubicBezTo>
                    <a:cubicBezTo>
                      <a:pt x="394" y="535"/>
                      <a:pt x="394" y="535"/>
                      <a:pt x="394" y="535"/>
                    </a:cubicBezTo>
                    <a:cubicBezTo>
                      <a:pt x="528" y="621"/>
                      <a:pt x="528" y="621"/>
                      <a:pt x="528" y="621"/>
                    </a:cubicBezTo>
                    <a:cubicBezTo>
                      <a:pt x="528" y="622"/>
                      <a:pt x="528" y="622"/>
                      <a:pt x="528" y="622"/>
                    </a:cubicBezTo>
                    <a:cubicBezTo>
                      <a:pt x="528" y="621"/>
                      <a:pt x="528" y="621"/>
                      <a:pt x="528" y="621"/>
                    </a:cubicBezTo>
                    <a:cubicBezTo>
                      <a:pt x="528" y="621"/>
                      <a:pt x="528" y="621"/>
                      <a:pt x="528" y="621"/>
                    </a:cubicBezTo>
                    <a:cubicBezTo>
                      <a:pt x="528" y="621"/>
                      <a:pt x="528" y="621"/>
                      <a:pt x="528" y="621"/>
                    </a:cubicBezTo>
                    <a:cubicBezTo>
                      <a:pt x="553" y="605"/>
                      <a:pt x="553" y="605"/>
                      <a:pt x="553" y="605"/>
                    </a:cubicBezTo>
                    <a:cubicBezTo>
                      <a:pt x="554" y="259"/>
                      <a:pt x="554" y="259"/>
                      <a:pt x="554" y="259"/>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 name="Freeform 17"/>
              <p:cNvSpPr>
                <a:spLocks/>
              </p:cNvSpPr>
              <p:nvPr/>
            </p:nvSpPr>
            <p:spPr bwMode="auto">
              <a:xfrm>
                <a:off x="5614721" y="2855574"/>
                <a:ext cx="587375" cy="382588"/>
              </a:xfrm>
              <a:custGeom>
                <a:avLst/>
                <a:gdLst>
                  <a:gd name="T0" fmla="*/ 118 w 370"/>
                  <a:gd name="T1" fmla="*/ 241 h 241"/>
                  <a:gd name="T2" fmla="*/ 0 w 370"/>
                  <a:gd name="T3" fmla="*/ 164 h 241"/>
                  <a:gd name="T4" fmla="*/ 252 w 370"/>
                  <a:gd name="T5" fmla="*/ 0 h 241"/>
                  <a:gd name="T6" fmla="*/ 370 w 370"/>
                  <a:gd name="T7" fmla="*/ 78 h 241"/>
                  <a:gd name="T8" fmla="*/ 118 w 370"/>
                  <a:gd name="T9" fmla="*/ 241 h 241"/>
                </a:gdLst>
                <a:ahLst/>
                <a:cxnLst>
                  <a:cxn ang="0">
                    <a:pos x="T0" y="T1"/>
                  </a:cxn>
                  <a:cxn ang="0">
                    <a:pos x="T2" y="T3"/>
                  </a:cxn>
                  <a:cxn ang="0">
                    <a:pos x="T4" y="T5"/>
                  </a:cxn>
                  <a:cxn ang="0">
                    <a:pos x="T6" y="T7"/>
                  </a:cxn>
                  <a:cxn ang="0">
                    <a:pos x="T8" y="T9"/>
                  </a:cxn>
                </a:cxnLst>
                <a:rect l="0" t="0" r="r" b="b"/>
                <a:pathLst>
                  <a:path w="370" h="241">
                    <a:moveTo>
                      <a:pt x="118" y="241"/>
                    </a:moveTo>
                    <a:lnTo>
                      <a:pt x="0" y="164"/>
                    </a:lnTo>
                    <a:lnTo>
                      <a:pt x="252" y="0"/>
                    </a:lnTo>
                    <a:lnTo>
                      <a:pt x="370" y="78"/>
                    </a:lnTo>
                    <a:lnTo>
                      <a:pt x="118" y="24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4" name="Freeform 18"/>
              <p:cNvSpPr>
                <a:spLocks/>
              </p:cNvSpPr>
              <p:nvPr/>
            </p:nvSpPr>
            <p:spPr bwMode="auto">
              <a:xfrm>
                <a:off x="5802046" y="2979399"/>
                <a:ext cx="400050" cy="777875"/>
              </a:xfrm>
              <a:custGeom>
                <a:avLst/>
                <a:gdLst>
                  <a:gd name="T0" fmla="*/ 0 w 252"/>
                  <a:gd name="T1" fmla="*/ 163 h 490"/>
                  <a:gd name="T2" fmla="*/ 0 w 252"/>
                  <a:gd name="T3" fmla="*/ 490 h 490"/>
                  <a:gd name="T4" fmla="*/ 252 w 252"/>
                  <a:gd name="T5" fmla="*/ 327 h 490"/>
                  <a:gd name="T6" fmla="*/ 252 w 252"/>
                  <a:gd name="T7" fmla="*/ 0 h 490"/>
                  <a:gd name="T8" fmla="*/ 0 w 252"/>
                  <a:gd name="T9" fmla="*/ 163 h 490"/>
                </a:gdLst>
                <a:ahLst/>
                <a:cxnLst>
                  <a:cxn ang="0">
                    <a:pos x="T0" y="T1"/>
                  </a:cxn>
                  <a:cxn ang="0">
                    <a:pos x="T2" y="T3"/>
                  </a:cxn>
                  <a:cxn ang="0">
                    <a:pos x="T4" y="T5"/>
                  </a:cxn>
                  <a:cxn ang="0">
                    <a:pos x="T6" y="T7"/>
                  </a:cxn>
                  <a:cxn ang="0">
                    <a:pos x="T8" y="T9"/>
                  </a:cxn>
                </a:cxnLst>
                <a:rect l="0" t="0" r="r" b="b"/>
                <a:pathLst>
                  <a:path w="252" h="490">
                    <a:moveTo>
                      <a:pt x="0" y="163"/>
                    </a:moveTo>
                    <a:lnTo>
                      <a:pt x="0" y="490"/>
                    </a:lnTo>
                    <a:lnTo>
                      <a:pt x="252" y="327"/>
                    </a:lnTo>
                    <a:lnTo>
                      <a:pt x="252" y="0"/>
                    </a:lnTo>
                    <a:lnTo>
                      <a:pt x="0" y="163"/>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19"/>
              <p:cNvSpPr>
                <a:spLocks/>
              </p:cNvSpPr>
              <p:nvPr/>
            </p:nvSpPr>
            <p:spPr bwMode="auto">
              <a:xfrm>
                <a:off x="5802046" y="2979399"/>
                <a:ext cx="400050" cy="777875"/>
              </a:xfrm>
              <a:custGeom>
                <a:avLst/>
                <a:gdLst>
                  <a:gd name="T0" fmla="*/ 0 w 252"/>
                  <a:gd name="T1" fmla="*/ 163 h 490"/>
                  <a:gd name="T2" fmla="*/ 0 w 252"/>
                  <a:gd name="T3" fmla="*/ 490 h 490"/>
                  <a:gd name="T4" fmla="*/ 252 w 252"/>
                  <a:gd name="T5" fmla="*/ 327 h 490"/>
                  <a:gd name="T6" fmla="*/ 252 w 252"/>
                  <a:gd name="T7" fmla="*/ 0 h 490"/>
                  <a:gd name="T8" fmla="*/ 0 w 252"/>
                  <a:gd name="T9" fmla="*/ 163 h 490"/>
                </a:gdLst>
                <a:ahLst/>
                <a:cxnLst>
                  <a:cxn ang="0">
                    <a:pos x="T0" y="T1"/>
                  </a:cxn>
                  <a:cxn ang="0">
                    <a:pos x="T2" y="T3"/>
                  </a:cxn>
                  <a:cxn ang="0">
                    <a:pos x="T4" y="T5"/>
                  </a:cxn>
                  <a:cxn ang="0">
                    <a:pos x="T6" y="T7"/>
                  </a:cxn>
                  <a:cxn ang="0">
                    <a:pos x="T8" y="T9"/>
                  </a:cxn>
                </a:cxnLst>
                <a:rect l="0" t="0" r="r" b="b"/>
                <a:pathLst>
                  <a:path w="252" h="490">
                    <a:moveTo>
                      <a:pt x="0" y="163"/>
                    </a:moveTo>
                    <a:lnTo>
                      <a:pt x="0" y="490"/>
                    </a:lnTo>
                    <a:lnTo>
                      <a:pt x="252" y="327"/>
                    </a:lnTo>
                    <a:lnTo>
                      <a:pt x="252" y="0"/>
                    </a:ln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0"/>
              <p:cNvSpPr>
                <a:spLocks/>
              </p:cNvSpPr>
              <p:nvPr/>
            </p:nvSpPr>
            <p:spPr bwMode="auto">
              <a:xfrm>
                <a:off x="5614721" y="3115924"/>
                <a:ext cx="187325" cy="641350"/>
              </a:xfrm>
              <a:custGeom>
                <a:avLst/>
                <a:gdLst>
                  <a:gd name="T0" fmla="*/ 118 w 118"/>
                  <a:gd name="T1" fmla="*/ 77 h 404"/>
                  <a:gd name="T2" fmla="*/ 0 w 118"/>
                  <a:gd name="T3" fmla="*/ 0 h 404"/>
                  <a:gd name="T4" fmla="*/ 0 w 118"/>
                  <a:gd name="T5" fmla="*/ 326 h 404"/>
                  <a:gd name="T6" fmla="*/ 118 w 118"/>
                  <a:gd name="T7" fmla="*/ 404 h 404"/>
                  <a:gd name="T8" fmla="*/ 118 w 118"/>
                  <a:gd name="T9" fmla="*/ 77 h 404"/>
                </a:gdLst>
                <a:ahLst/>
                <a:cxnLst>
                  <a:cxn ang="0">
                    <a:pos x="T0" y="T1"/>
                  </a:cxn>
                  <a:cxn ang="0">
                    <a:pos x="T2" y="T3"/>
                  </a:cxn>
                  <a:cxn ang="0">
                    <a:pos x="T4" y="T5"/>
                  </a:cxn>
                  <a:cxn ang="0">
                    <a:pos x="T6" y="T7"/>
                  </a:cxn>
                  <a:cxn ang="0">
                    <a:pos x="T8" y="T9"/>
                  </a:cxn>
                </a:cxnLst>
                <a:rect l="0" t="0" r="r" b="b"/>
                <a:pathLst>
                  <a:path w="118" h="404">
                    <a:moveTo>
                      <a:pt x="118" y="77"/>
                    </a:moveTo>
                    <a:lnTo>
                      <a:pt x="0" y="0"/>
                    </a:lnTo>
                    <a:lnTo>
                      <a:pt x="0" y="326"/>
                    </a:lnTo>
                    <a:lnTo>
                      <a:pt x="118" y="404"/>
                    </a:lnTo>
                    <a:lnTo>
                      <a:pt x="118" y="77"/>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1"/>
              <p:cNvSpPr>
                <a:spLocks/>
              </p:cNvSpPr>
              <p:nvPr/>
            </p:nvSpPr>
            <p:spPr bwMode="auto">
              <a:xfrm>
                <a:off x="5614721" y="3115924"/>
                <a:ext cx="187325" cy="641350"/>
              </a:xfrm>
              <a:custGeom>
                <a:avLst/>
                <a:gdLst>
                  <a:gd name="T0" fmla="*/ 118 w 118"/>
                  <a:gd name="T1" fmla="*/ 77 h 404"/>
                  <a:gd name="T2" fmla="*/ 0 w 118"/>
                  <a:gd name="T3" fmla="*/ 0 h 404"/>
                  <a:gd name="T4" fmla="*/ 0 w 118"/>
                  <a:gd name="T5" fmla="*/ 326 h 404"/>
                  <a:gd name="T6" fmla="*/ 118 w 118"/>
                  <a:gd name="T7" fmla="*/ 404 h 404"/>
                  <a:gd name="T8" fmla="*/ 118 w 118"/>
                  <a:gd name="T9" fmla="*/ 77 h 404"/>
                </a:gdLst>
                <a:ahLst/>
                <a:cxnLst>
                  <a:cxn ang="0">
                    <a:pos x="T0" y="T1"/>
                  </a:cxn>
                  <a:cxn ang="0">
                    <a:pos x="T2" y="T3"/>
                  </a:cxn>
                  <a:cxn ang="0">
                    <a:pos x="T4" y="T5"/>
                  </a:cxn>
                  <a:cxn ang="0">
                    <a:pos x="T6" y="T7"/>
                  </a:cxn>
                  <a:cxn ang="0">
                    <a:pos x="T8" y="T9"/>
                  </a:cxn>
                </a:cxnLst>
                <a:rect l="0" t="0" r="r" b="b"/>
                <a:pathLst>
                  <a:path w="118" h="404">
                    <a:moveTo>
                      <a:pt x="118" y="77"/>
                    </a:moveTo>
                    <a:lnTo>
                      <a:pt x="0" y="0"/>
                    </a:lnTo>
                    <a:lnTo>
                      <a:pt x="0" y="326"/>
                    </a:lnTo>
                    <a:lnTo>
                      <a:pt x="118" y="404"/>
                    </a:lnTo>
                    <a:lnTo>
                      <a:pt x="118"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Rectangle 22"/>
              <p:cNvSpPr>
                <a:spLocks noChangeArrowheads="1"/>
              </p:cNvSpPr>
              <p:nvPr/>
            </p:nvSpPr>
            <p:spPr bwMode="auto">
              <a:xfrm>
                <a:off x="5614721" y="3309599"/>
                <a:ext cx="1588" cy="1588"/>
              </a:xfrm>
              <a:prstGeom prst="rect">
                <a:avLst/>
              </a:prstGeom>
              <a:solidFill>
                <a:srgbClr val="ACAB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3"/>
              <p:cNvSpPr>
                <a:spLocks/>
              </p:cNvSpPr>
              <p:nvPr/>
            </p:nvSpPr>
            <p:spPr bwMode="auto">
              <a:xfrm>
                <a:off x="5614721" y="330959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Rectangle 24"/>
              <p:cNvSpPr>
                <a:spLocks noChangeArrowheads="1"/>
              </p:cNvSpPr>
              <p:nvPr/>
            </p:nvSpPr>
            <p:spPr bwMode="auto">
              <a:xfrm>
                <a:off x="5614721" y="3303249"/>
                <a:ext cx="1588" cy="6350"/>
              </a:xfrm>
              <a:prstGeom prst="rect">
                <a:avLst/>
              </a:prstGeom>
              <a:solidFill>
                <a:srgbClr val="9A9A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25"/>
              <p:cNvSpPr>
                <a:spLocks/>
              </p:cNvSpPr>
              <p:nvPr/>
            </p:nvSpPr>
            <p:spPr bwMode="auto">
              <a:xfrm>
                <a:off x="5614721" y="3303249"/>
                <a:ext cx="0" cy="6350"/>
              </a:xfrm>
              <a:custGeom>
                <a:avLst/>
                <a:gdLst>
                  <a:gd name="T0" fmla="*/ 0 h 4"/>
                  <a:gd name="T1" fmla="*/ 4 h 4"/>
                  <a:gd name="T2" fmla="*/ 4 h 4"/>
                  <a:gd name="T3" fmla="*/ 0 h 4"/>
                </a:gdLst>
                <a:ahLst/>
                <a:cxnLst>
                  <a:cxn ang="0">
                    <a:pos x="0" y="T0"/>
                  </a:cxn>
                  <a:cxn ang="0">
                    <a:pos x="0" y="T1"/>
                  </a:cxn>
                  <a:cxn ang="0">
                    <a:pos x="0" y="T2"/>
                  </a:cxn>
                  <a:cxn ang="0">
                    <a:pos x="0" y="T3"/>
                  </a:cxn>
                </a:cxnLst>
                <a:rect l="0" t="0" r="r" b="b"/>
                <a:pathLst>
                  <a:path h="4">
                    <a:moveTo>
                      <a:pt x="0" y="0"/>
                    </a:moveTo>
                    <a:lnTo>
                      <a:pt x="0" y="4"/>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2" name="Rectangle 26"/>
              <p:cNvSpPr>
                <a:spLocks noChangeArrowheads="1"/>
              </p:cNvSpPr>
              <p:nvPr/>
            </p:nvSpPr>
            <p:spPr bwMode="auto">
              <a:xfrm>
                <a:off x="5802046" y="3427074"/>
                <a:ext cx="1588" cy="6350"/>
              </a:xfrm>
              <a:prstGeom prst="rect">
                <a:avLst/>
              </a:prstGeom>
              <a:solidFill>
                <a:srgbClr val="5D5F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3" name="Freeform 27"/>
              <p:cNvSpPr>
                <a:spLocks/>
              </p:cNvSpPr>
              <p:nvPr/>
            </p:nvSpPr>
            <p:spPr bwMode="auto">
              <a:xfrm>
                <a:off x="5802046" y="3427074"/>
                <a:ext cx="0" cy="6350"/>
              </a:xfrm>
              <a:custGeom>
                <a:avLst/>
                <a:gdLst>
                  <a:gd name="T0" fmla="*/ 0 h 4"/>
                  <a:gd name="T1" fmla="*/ 4 h 4"/>
                  <a:gd name="T2" fmla="*/ 4 h 4"/>
                  <a:gd name="T3" fmla="*/ 0 h 4"/>
                </a:gdLst>
                <a:ahLst/>
                <a:cxnLst>
                  <a:cxn ang="0">
                    <a:pos x="0" y="T0"/>
                  </a:cxn>
                  <a:cxn ang="0">
                    <a:pos x="0" y="T1"/>
                  </a:cxn>
                  <a:cxn ang="0">
                    <a:pos x="0" y="T2"/>
                  </a:cxn>
                  <a:cxn ang="0">
                    <a:pos x="0" y="T3"/>
                  </a:cxn>
                </a:cxnLst>
                <a:rect l="0" t="0" r="r" b="b"/>
                <a:pathLst>
                  <a:path h="4">
                    <a:moveTo>
                      <a:pt x="0" y="0"/>
                    </a:moveTo>
                    <a:lnTo>
                      <a:pt x="0" y="4"/>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4" name="Freeform 28"/>
              <p:cNvSpPr>
                <a:spLocks/>
              </p:cNvSpPr>
              <p:nvPr/>
            </p:nvSpPr>
            <p:spPr bwMode="auto">
              <a:xfrm>
                <a:off x="5614721" y="3301662"/>
                <a:ext cx="187325" cy="131763"/>
              </a:xfrm>
              <a:custGeom>
                <a:avLst/>
                <a:gdLst>
                  <a:gd name="T0" fmla="*/ 0 w 118"/>
                  <a:gd name="T1" fmla="*/ 0 h 83"/>
                  <a:gd name="T2" fmla="*/ 0 w 118"/>
                  <a:gd name="T3" fmla="*/ 1 h 83"/>
                  <a:gd name="T4" fmla="*/ 0 w 118"/>
                  <a:gd name="T5" fmla="*/ 5 h 83"/>
                  <a:gd name="T6" fmla="*/ 0 w 118"/>
                  <a:gd name="T7" fmla="*/ 5 h 83"/>
                  <a:gd name="T8" fmla="*/ 118 w 118"/>
                  <a:gd name="T9" fmla="*/ 83 h 83"/>
                  <a:gd name="T10" fmla="*/ 118 w 118"/>
                  <a:gd name="T11" fmla="*/ 79 h 83"/>
                  <a:gd name="T12" fmla="*/ 118 w 118"/>
                  <a:gd name="T13" fmla="*/ 78 h 83"/>
                  <a:gd name="T14" fmla="*/ 0 w 118"/>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3">
                    <a:moveTo>
                      <a:pt x="0" y="0"/>
                    </a:moveTo>
                    <a:lnTo>
                      <a:pt x="0" y="1"/>
                    </a:lnTo>
                    <a:lnTo>
                      <a:pt x="0" y="5"/>
                    </a:lnTo>
                    <a:lnTo>
                      <a:pt x="0" y="5"/>
                    </a:lnTo>
                    <a:lnTo>
                      <a:pt x="118" y="83"/>
                    </a:lnTo>
                    <a:lnTo>
                      <a:pt x="118" y="79"/>
                    </a:lnTo>
                    <a:lnTo>
                      <a:pt x="118" y="78"/>
                    </a:lnTo>
                    <a:lnTo>
                      <a:pt x="0" y="0"/>
                    </a:lnTo>
                    <a:close/>
                  </a:path>
                </a:pathLst>
              </a:custGeom>
              <a:solidFill>
                <a:srgbClr val="7473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5" name="Freeform 29"/>
              <p:cNvSpPr>
                <a:spLocks/>
              </p:cNvSpPr>
              <p:nvPr/>
            </p:nvSpPr>
            <p:spPr bwMode="auto">
              <a:xfrm>
                <a:off x="5614721" y="3301662"/>
                <a:ext cx="187325" cy="131763"/>
              </a:xfrm>
              <a:custGeom>
                <a:avLst/>
                <a:gdLst>
                  <a:gd name="T0" fmla="*/ 0 w 118"/>
                  <a:gd name="T1" fmla="*/ 0 h 83"/>
                  <a:gd name="T2" fmla="*/ 0 w 118"/>
                  <a:gd name="T3" fmla="*/ 1 h 83"/>
                  <a:gd name="T4" fmla="*/ 0 w 118"/>
                  <a:gd name="T5" fmla="*/ 5 h 83"/>
                  <a:gd name="T6" fmla="*/ 0 w 118"/>
                  <a:gd name="T7" fmla="*/ 5 h 83"/>
                  <a:gd name="T8" fmla="*/ 118 w 118"/>
                  <a:gd name="T9" fmla="*/ 83 h 83"/>
                  <a:gd name="T10" fmla="*/ 118 w 118"/>
                  <a:gd name="T11" fmla="*/ 79 h 83"/>
                  <a:gd name="T12" fmla="*/ 118 w 118"/>
                  <a:gd name="T13" fmla="*/ 78 h 83"/>
                  <a:gd name="T14" fmla="*/ 0 w 118"/>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3">
                    <a:moveTo>
                      <a:pt x="0" y="0"/>
                    </a:moveTo>
                    <a:lnTo>
                      <a:pt x="0" y="1"/>
                    </a:lnTo>
                    <a:lnTo>
                      <a:pt x="0" y="5"/>
                    </a:lnTo>
                    <a:lnTo>
                      <a:pt x="0" y="5"/>
                    </a:lnTo>
                    <a:lnTo>
                      <a:pt x="118" y="83"/>
                    </a:lnTo>
                    <a:lnTo>
                      <a:pt x="118" y="79"/>
                    </a:lnTo>
                    <a:lnTo>
                      <a:pt x="118" y="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6" name="Freeform 30"/>
              <p:cNvSpPr>
                <a:spLocks/>
              </p:cNvSpPr>
              <p:nvPr/>
            </p:nvSpPr>
            <p:spPr bwMode="auto">
              <a:xfrm>
                <a:off x="5614721" y="3493749"/>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7" name="Freeform 31"/>
              <p:cNvSpPr>
                <a:spLocks/>
              </p:cNvSpPr>
              <p:nvPr/>
            </p:nvSpPr>
            <p:spPr bwMode="auto">
              <a:xfrm>
                <a:off x="5614721" y="3493749"/>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8" name="Rectangle 32"/>
              <p:cNvSpPr>
                <a:spLocks noChangeArrowheads="1"/>
              </p:cNvSpPr>
              <p:nvPr/>
            </p:nvSpPr>
            <p:spPr bwMode="auto">
              <a:xfrm>
                <a:off x="5614721" y="3493749"/>
                <a:ext cx="1588" cy="3175"/>
              </a:xfrm>
              <a:prstGeom prst="rect">
                <a:avLst/>
              </a:prstGeom>
              <a:solidFill>
                <a:srgbClr val="9A9A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9" name="Freeform 33"/>
              <p:cNvSpPr>
                <a:spLocks/>
              </p:cNvSpPr>
              <p:nvPr/>
            </p:nvSpPr>
            <p:spPr bwMode="auto">
              <a:xfrm>
                <a:off x="5614721" y="3493749"/>
                <a:ext cx="0" cy="3175"/>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0" name="Rectangle 34"/>
              <p:cNvSpPr>
                <a:spLocks noChangeArrowheads="1"/>
              </p:cNvSpPr>
              <p:nvPr/>
            </p:nvSpPr>
            <p:spPr bwMode="auto">
              <a:xfrm>
                <a:off x="5802046" y="3617574"/>
                <a:ext cx="1588" cy="1588"/>
              </a:xfrm>
              <a:prstGeom prst="rect">
                <a:avLst/>
              </a:prstGeom>
              <a:solidFill>
                <a:srgbClr val="5D5F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1" name="Freeform 35"/>
              <p:cNvSpPr>
                <a:spLocks/>
              </p:cNvSpPr>
              <p:nvPr/>
            </p:nvSpPr>
            <p:spPr bwMode="auto">
              <a:xfrm>
                <a:off x="5802046" y="361757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2" name="Freeform 36"/>
              <p:cNvSpPr>
                <a:spLocks/>
              </p:cNvSpPr>
              <p:nvPr/>
            </p:nvSpPr>
            <p:spPr bwMode="auto">
              <a:xfrm>
                <a:off x="5614721" y="3488987"/>
                <a:ext cx="187325" cy="128588"/>
              </a:xfrm>
              <a:custGeom>
                <a:avLst/>
                <a:gdLst>
                  <a:gd name="T0" fmla="*/ 0 w 118"/>
                  <a:gd name="T1" fmla="*/ 0 h 81"/>
                  <a:gd name="T2" fmla="*/ 0 w 118"/>
                  <a:gd name="T3" fmla="*/ 3 h 81"/>
                  <a:gd name="T4" fmla="*/ 0 w 118"/>
                  <a:gd name="T5" fmla="*/ 3 h 81"/>
                  <a:gd name="T6" fmla="*/ 0 w 118"/>
                  <a:gd name="T7" fmla="*/ 5 h 81"/>
                  <a:gd name="T8" fmla="*/ 118 w 118"/>
                  <a:gd name="T9" fmla="*/ 81 h 81"/>
                  <a:gd name="T10" fmla="*/ 118 w 118"/>
                  <a:gd name="T11" fmla="*/ 81 h 81"/>
                  <a:gd name="T12" fmla="*/ 118 w 118"/>
                  <a:gd name="T13" fmla="*/ 78 h 81"/>
                  <a:gd name="T14" fmla="*/ 0 w 11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1">
                    <a:moveTo>
                      <a:pt x="0" y="0"/>
                    </a:moveTo>
                    <a:lnTo>
                      <a:pt x="0" y="3"/>
                    </a:lnTo>
                    <a:lnTo>
                      <a:pt x="0" y="3"/>
                    </a:lnTo>
                    <a:lnTo>
                      <a:pt x="0" y="5"/>
                    </a:lnTo>
                    <a:lnTo>
                      <a:pt x="118" y="81"/>
                    </a:lnTo>
                    <a:lnTo>
                      <a:pt x="118" y="81"/>
                    </a:lnTo>
                    <a:lnTo>
                      <a:pt x="118" y="78"/>
                    </a:lnTo>
                    <a:lnTo>
                      <a:pt x="0" y="0"/>
                    </a:lnTo>
                    <a:close/>
                  </a:path>
                </a:pathLst>
              </a:custGeom>
              <a:solidFill>
                <a:srgbClr val="7473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3" name="Freeform 37"/>
              <p:cNvSpPr>
                <a:spLocks/>
              </p:cNvSpPr>
              <p:nvPr/>
            </p:nvSpPr>
            <p:spPr bwMode="auto">
              <a:xfrm>
                <a:off x="5614721" y="3488987"/>
                <a:ext cx="187325" cy="128588"/>
              </a:xfrm>
              <a:custGeom>
                <a:avLst/>
                <a:gdLst>
                  <a:gd name="T0" fmla="*/ 0 w 118"/>
                  <a:gd name="T1" fmla="*/ 0 h 81"/>
                  <a:gd name="T2" fmla="*/ 0 w 118"/>
                  <a:gd name="T3" fmla="*/ 3 h 81"/>
                  <a:gd name="T4" fmla="*/ 0 w 118"/>
                  <a:gd name="T5" fmla="*/ 3 h 81"/>
                  <a:gd name="T6" fmla="*/ 0 w 118"/>
                  <a:gd name="T7" fmla="*/ 5 h 81"/>
                  <a:gd name="T8" fmla="*/ 118 w 118"/>
                  <a:gd name="T9" fmla="*/ 81 h 81"/>
                  <a:gd name="T10" fmla="*/ 118 w 118"/>
                  <a:gd name="T11" fmla="*/ 81 h 81"/>
                  <a:gd name="T12" fmla="*/ 118 w 118"/>
                  <a:gd name="T13" fmla="*/ 78 h 81"/>
                  <a:gd name="T14" fmla="*/ 0 w 11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1">
                    <a:moveTo>
                      <a:pt x="0" y="0"/>
                    </a:moveTo>
                    <a:lnTo>
                      <a:pt x="0" y="3"/>
                    </a:lnTo>
                    <a:lnTo>
                      <a:pt x="0" y="3"/>
                    </a:lnTo>
                    <a:lnTo>
                      <a:pt x="0" y="5"/>
                    </a:lnTo>
                    <a:lnTo>
                      <a:pt x="118" y="81"/>
                    </a:lnTo>
                    <a:lnTo>
                      <a:pt x="118" y="81"/>
                    </a:lnTo>
                    <a:lnTo>
                      <a:pt x="118" y="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4" name="Freeform 38"/>
              <p:cNvSpPr>
                <a:spLocks/>
              </p:cNvSpPr>
              <p:nvPr/>
            </p:nvSpPr>
            <p:spPr bwMode="auto">
              <a:xfrm>
                <a:off x="5633771" y="3222287"/>
                <a:ext cx="25400" cy="33338"/>
              </a:xfrm>
              <a:custGeom>
                <a:avLst/>
                <a:gdLst>
                  <a:gd name="T0" fmla="*/ 10 w 10"/>
                  <a:gd name="T1" fmla="*/ 10 h 13"/>
                  <a:gd name="T2" fmla="*/ 5 w 10"/>
                  <a:gd name="T3" fmla="*/ 11 h 13"/>
                  <a:gd name="T4" fmla="*/ 0 w 10"/>
                  <a:gd name="T5" fmla="*/ 3 h 13"/>
                  <a:gd name="T6" fmla="*/ 5 w 10"/>
                  <a:gd name="T7" fmla="*/ 1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10" y="12"/>
                      <a:pt x="7" y="13"/>
                      <a:pt x="5" y="11"/>
                    </a:cubicBezTo>
                    <a:cubicBezTo>
                      <a:pt x="2" y="9"/>
                      <a:pt x="0" y="6"/>
                      <a:pt x="0" y="3"/>
                    </a:cubicBezTo>
                    <a:cubicBezTo>
                      <a:pt x="0" y="0"/>
                      <a:pt x="2" y="0"/>
                      <a:pt x="5" y="1"/>
                    </a:cubicBezTo>
                    <a:cubicBezTo>
                      <a:pt x="7" y="3"/>
                      <a:pt x="10" y="7"/>
                      <a:pt x="10" y="10"/>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5" name="Freeform 39"/>
              <p:cNvSpPr>
                <a:spLocks/>
              </p:cNvSpPr>
              <p:nvPr/>
            </p:nvSpPr>
            <p:spPr bwMode="auto">
              <a:xfrm>
                <a:off x="5935396" y="2595224"/>
                <a:ext cx="1082675" cy="698500"/>
              </a:xfrm>
              <a:custGeom>
                <a:avLst/>
                <a:gdLst>
                  <a:gd name="T0" fmla="*/ 640 w 682"/>
                  <a:gd name="T1" fmla="*/ 440 h 440"/>
                  <a:gd name="T2" fmla="*/ 0 w 682"/>
                  <a:gd name="T3" fmla="*/ 27 h 440"/>
                  <a:gd name="T4" fmla="*/ 40 w 682"/>
                  <a:gd name="T5" fmla="*/ 0 h 440"/>
                  <a:gd name="T6" fmla="*/ 682 w 682"/>
                  <a:gd name="T7" fmla="*/ 413 h 440"/>
                  <a:gd name="T8" fmla="*/ 640 w 682"/>
                  <a:gd name="T9" fmla="*/ 440 h 440"/>
                </a:gdLst>
                <a:ahLst/>
                <a:cxnLst>
                  <a:cxn ang="0">
                    <a:pos x="T0" y="T1"/>
                  </a:cxn>
                  <a:cxn ang="0">
                    <a:pos x="T2" y="T3"/>
                  </a:cxn>
                  <a:cxn ang="0">
                    <a:pos x="T4" y="T5"/>
                  </a:cxn>
                  <a:cxn ang="0">
                    <a:pos x="T6" y="T7"/>
                  </a:cxn>
                  <a:cxn ang="0">
                    <a:pos x="T8" y="T9"/>
                  </a:cxn>
                </a:cxnLst>
                <a:rect l="0" t="0" r="r" b="b"/>
                <a:pathLst>
                  <a:path w="682" h="440">
                    <a:moveTo>
                      <a:pt x="640" y="440"/>
                    </a:moveTo>
                    <a:lnTo>
                      <a:pt x="0" y="27"/>
                    </a:lnTo>
                    <a:lnTo>
                      <a:pt x="40" y="0"/>
                    </a:lnTo>
                    <a:lnTo>
                      <a:pt x="682" y="413"/>
                    </a:lnTo>
                    <a:lnTo>
                      <a:pt x="640" y="44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6" name="Freeform 40"/>
              <p:cNvSpPr>
                <a:spLocks/>
              </p:cNvSpPr>
              <p:nvPr/>
            </p:nvSpPr>
            <p:spPr bwMode="auto">
              <a:xfrm>
                <a:off x="6135421" y="3314362"/>
                <a:ext cx="477838" cy="804863"/>
              </a:xfrm>
              <a:custGeom>
                <a:avLst/>
                <a:gdLst>
                  <a:gd name="T0" fmla="*/ 0 w 188"/>
                  <a:gd name="T1" fmla="*/ 233 h 318"/>
                  <a:gd name="T2" fmla="*/ 0 w 188"/>
                  <a:gd name="T3" fmla="*/ 225 h 318"/>
                  <a:gd name="T4" fmla="*/ 33 w 188"/>
                  <a:gd name="T5" fmla="*/ 204 h 318"/>
                  <a:gd name="T6" fmla="*/ 52 w 188"/>
                  <a:gd name="T7" fmla="*/ 174 h 318"/>
                  <a:gd name="T8" fmla="*/ 52 w 188"/>
                  <a:gd name="T9" fmla="*/ 0 h 318"/>
                  <a:gd name="T10" fmla="*/ 60 w 188"/>
                  <a:gd name="T11" fmla="*/ 0 h 318"/>
                  <a:gd name="T12" fmla="*/ 188 w 188"/>
                  <a:gd name="T13" fmla="*/ 85 h 318"/>
                  <a:gd name="T14" fmla="*/ 188 w 188"/>
                  <a:gd name="T15" fmla="*/ 259 h 318"/>
                  <a:gd name="T16" fmla="*/ 167 w 188"/>
                  <a:gd name="T17" fmla="*/ 295 h 318"/>
                  <a:gd name="T18" fmla="*/ 130 w 188"/>
                  <a:gd name="T19" fmla="*/ 318 h 318"/>
                  <a:gd name="T20" fmla="*/ 0 w 188"/>
                  <a:gd name="T21" fmla="*/ 23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318">
                    <a:moveTo>
                      <a:pt x="0" y="233"/>
                    </a:moveTo>
                    <a:cubicBezTo>
                      <a:pt x="0" y="225"/>
                      <a:pt x="0" y="225"/>
                      <a:pt x="0" y="225"/>
                    </a:cubicBezTo>
                    <a:cubicBezTo>
                      <a:pt x="33" y="204"/>
                      <a:pt x="33" y="204"/>
                      <a:pt x="33" y="204"/>
                    </a:cubicBezTo>
                    <a:cubicBezTo>
                      <a:pt x="44" y="198"/>
                      <a:pt x="52" y="184"/>
                      <a:pt x="52" y="174"/>
                    </a:cubicBezTo>
                    <a:cubicBezTo>
                      <a:pt x="52" y="0"/>
                      <a:pt x="52" y="0"/>
                      <a:pt x="52" y="0"/>
                    </a:cubicBezTo>
                    <a:cubicBezTo>
                      <a:pt x="60" y="0"/>
                      <a:pt x="60" y="0"/>
                      <a:pt x="60" y="0"/>
                    </a:cubicBezTo>
                    <a:cubicBezTo>
                      <a:pt x="188" y="85"/>
                      <a:pt x="188" y="85"/>
                      <a:pt x="188" y="85"/>
                    </a:cubicBezTo>
                    <a:cubicBezTo>
                      <a:pt x="188" y="259"/>
                      <a:pt x="188" y="259"/>
                      <a:pt x="188" y="259"/>
                    </a:cubicBezTo>
                    <a:cubicBezTo>
                      <a:pt x="188" y="271"/>
                      <a:pt x="180" y="287"/>
                      <a:pt x="167" y="295"/>
                    </a:cubicBezTo>
                    <a:cubicBezTo>
                      <a:pt x="130" y="318"/>
                      <a:pt x="130" y="318"/>
                      <a:pt x="130" y="318"/>
                    </a:cubicBezTo>
                    <a:lnTo>
                      <a:pt x="0" y="23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7" name="Freeform 41"/>
              <p:cNvSpPr>
                <a:spLocks/>
              </p:cNvSpPr>
              <p:nvPr/>
            </p:nvSpPr>
            <p:spPr bwMode="auto">
              <a:xfrm>
                <a:off x="6138596" y="3882687"/>
                <a:ext cx="330200" cy="236538"/>
              </a:xfrm>
              <a:custGeom>
                <a:avLst/>
                <a:gdLst>
                  <a:gd name="T0" fmla="*/ 208 w 208"/>
                  <a:gd name="T1" fmla="*/ 136 h 149"/>
                  <a:gd name="T2" fmla="*/ 0 w 208"/>
                  <a:gd name="T3" fmla="*/ 0 h 149"/>
                  <a:gd name="T4" fmla="*/ 0 w 208"/>
                  <a:gd name="T5" fmla="*/ 13 h 149"/>
                  <a:gd name="T6" fmla="*/ 208 w 208"/>
                  <a:gd name="T7" fmla="*/ 149 h 149"/>
                  <a:gd name="T8" fmla="*/ 208 w 208"/>
                  <a:gd name="T9" fmla="*/ 136 h 149"/>
                </a:gdLst>
                <a:ahLst/>
                <a:cxnLst>
                  <a:cxn ang="0">
                    <a:pos x="T0" y="T1"/>
                  </a:cxn>
                  <a:cxn ang="0">
                    <a:pos x="T2" y="T3"/>
                  </a:cxn>
                  <a:cxn ang="0">
                    <a:pos x="T4" y="T5"/>
                  </a:cxn>
                  <a:cxn ang="0">
                    <a:pos x="T6" y="T7"/>
                  </a:cxn>
                  <a:cxn ang="0">
                    <a:pos x="T8" y="T9"/>
                  </a:cxn>
                </a:cxnLst>
                <a:rect l="0" t="0" r="r" b="b"/>
                <a:pathLst>
                  <a:path w="208" h="149">
                    <a:moveTo>
                      <a:pt x="208" y="136"/>
                    </a:moveTo>
                    <a:lnTo>
                      <a:pt x="0" y="0"/>
                    </a:lnTo>
                    <a:lnTo>
                      <a:pt x="0" y="13"/>
                    </a:lnTo>
                    <a:lnTo>
                      <a:pt x="208" y="149"/>
                    </a:lnTo>
                    <a:lnTo>
                      <a:pt x="208" y="136"/>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8" name="Freeform 42"/>
              <p:cNvSpPr>
                <a:spLocks/>
              </p:cNvSpPr>
              <p:nvPr/>
            </p:nvSpPr>
            <p:spPr bwMode="auto">
              <a:xfrm>
                <a:off x="6468796" y="3523912"/>
                <a:ext cx="144463" cy="595313"/>
              </a:xfrm>
              <a:custGeom>
                <a:avLst/>
                <a:gdLst>
                  <a:gd name="T0" fmla="*/ 52 w 57"/>
                  <a:gd name="T1" fmla="*/ 0 h 235"/>
                  <a:gd name="T2" fmla="*/ 52 w 57"/>
                  <a:gd name="T3" fmla="*/ 176 h 235"/>
                  <a:gd name="T4" fmla="*/ 33 w 57"/>
                  <a:gd name="T5" fmla="*/ 206 h 235"/>
                  <a:gd name="T6" fmla="*/ 0 w 57"/>
                  <a:gd name="T7" fmla="*/ 227 h 235"/>
                  <a:gd name="T8" fmla="*/ 0 w 57"/>
                  <a:gd name="T9" fmla="*/ 235 h 235"/>
                  <a:gd name="T10" fmla="*/ 36 w 57"/>
                  <a:gd name="T11" fmla="*/ 212 h 235"/>
                  <a:gd name="T12" fmla="*/ 57 w 57"/>
                  <a:gd name="T13" fmla="*/ 176 h 235"/>
                  <a:gd name="T14" fmla="*/ 57 w 57"/>
                  <a:gd name="T15" fmla="*/ 0 h 235"/>
                  <a:gd name="T16" fmla="*/ 52 w 57"/>
                  <a:gd name="T1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35">
                    <a:moveTo>
                      <a:pt x="52" y="0"/>
                    </a:moveTo>
                    <a:cubicBezTo>
                      <a:pt x="52" y="176"/>
                      <a:pt x="52" y="176"/>
                      <a:pt x="52" y="176"/>
                    </a:cubicBezTo>
                    <a:cubicBezTo>
                      <a:pt x="52" y="186"/>
                      <a:pt x="43" y="200"/>
                      <a:pt x="33" y="206"/>
                    </a:cubicBezTo>
                    <a:cubicBezTo>
                      <a:pt x="0" y="227"/>
                      <a:pt x="0" y="227"/>
                      <a:pt x="0" y="227"/>
                    </a:cubicBezTo>
                    <a:cubicBezTo>
                      <a:pt x="0" y="235"/>
                      <a:pt x="0" y="235"/>
                      <a:pt x="0" y="235"/>
                    </a:cubicBezTo>
                    <a:cubicBezTo>
                      <a:pt x="36" y="212"/>
                      <a:pt x="36" y="212"/>
                      <a:pt x="36" y="212"/>
                    </a:cubicBezTo>
                    <a:cubicBezTo>
                      <a:pt x="48" y="204"/>
                      <a:pt x="57" y="188"/>
                      <a:pt x="57" y="176"/>
                    </a:cubicBezTo>
                    <a:cubicBezTo>
                      <a:pt x="57" y="0"/>
                      <a:pt x="57" y="0"/>
                      <a:pt x="57" y="0"/>
                    </a:cubicBezTo>
                    <a:lnTo>
                      <a:pt x="52" y="0"/>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9" name="Freeform 43"/>
              <p:cNvSpPr>
                <a:spLocks/>
              </p:cNvSpPr>
              <p:nvPr/>
            </p:nvSpPr>
            <p:spPr bwMode="auto">
              <a:xfrm>
                <a:off x="6951396" y="3250862"/>
                <a:ext cx="66675" cy="919163"/>
              </a:xfrm>
              <a:custGeom>
                <a:avLst/>
                <a:gdLst>
                  <a:gd name="T0" fmla="*/ 0 w 42"/>
                  <a:gd name="T1" fmla="*/ 27 h 579"/>
                  <a:gd name="T2" fmla="*/ 0 w 42"/>
                  <a:gd name="T3" fmla="*/ 579 h 579"/>
                  <a:gd name="T4" fmla="*/ 40 w 42"/>
                  <a:gd name="T5" fmla="*/ 551 h 579"/>
                  <a:gd name="T6" fmla="*/ 42 w 42"/>
                  <a:gd name="T7" fmla="*/ 0 h 579"/>
                  <a:gd name="T8" fmla="*/ 0 w 42"/>
                  <a:gd name="T9" fmla="*/ 27 h 579"/>
                </a:gdLst>
                <a:ahLst/>
                <a:cxnLst>
                  <a:cxn ang="0">
                    <a:pos x="T0" y="T1"/>
                  </a:cxn>
                  <a:cxn ang="0">
                    <a:pos x="T2" y="T3"/>
                  </a:cxn>
                  <a:cxn ang="0">
                    <a:pos x="T4" y="T5"/>
                  </a:cxn>
                  <a:cxn ang="0">
                    <a:pos x="T6" y="T7"/>
                  </a:cxn>
                  <a:cxn ang="0">
                    <a:pos x="T8" y="T9"/>
                  </a:cxn>
                </a:cxnLst>
                <a:rect l="0" t="0" r="r" b="b"/>
                <a:pathLst>
                  <a:path w="42" h="579">
                    <a:moveTo>
                      <a:pt x="0" y="27"/>
                    </a:moveTo>
                    <a:lnTo>
                      <a:pt x="0" y="579"/>
                    </a:lnTo>
                    <a:lnTo>
                      <a:pt x="40" y="551"/>
                    </a:lnTo>
                    <a:lnTo>
                      <a:pt x="42" y="0"/>
                    </a:lnTo>
                    <a:lnTo>
                      <a:pt x="0" y="27"/>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0" name="Freeform 44"/>
              <p:cNvSpPr>
                <a:spLocks/>
              </p:cNvSpPr>
              <p:nvPr/>
            </p:nvSpPr>
            <p:spPr bwMode="auto">
              <a:xfrm>
                <a:off x="5935396" y="2638087"/>
                <a:ext cx="1016000" cy="1528763"/>
              </a:xfrm>
              <a:custGeom>
                <a:avLst/>
                <a:gdLst>
                  <a:gd name="T0" fmla="*/ 640 w 640"/>
                  <a:gd name="T1" fmla="*/ 413 h 963"/>
                  <a:gd name="T2" fmla="*/ 0 w 640"/>
                  <a:gd name="T3" fmla="*/ 0 h 963"/>
                  <a:gd name="T4" fmla="*/ 0 w 640"/>
                  <a:gd name="T5" fmla="*/ 550 h 963"/>
                  <a:gd name="T6" fmla="*/ 640 w 640"/>
                  <a:gd name="T7" fmla="*/ 963 h 963"/>
                  <a:gd name="T8" fmla="*/ 640 w 640"/>
                  <a:gd name="T9" fmla="*/ 413 h 963"/>
                </a:gdLst>
                <a:ahLst/>
                <a:cxnLst>
                  <a:cxn ang="0">
                    <a:pos x="T0" y="T1"/>
                  </a:cxn>
                  <a:cxn ang="0">
                    <a:pos x="T2" y="T3"/>
                  </a:cxn>
                  <a:cxn ang="0">
                    <a:pos x="T4" y="T5"/>
                  </a:cxn>
                  <a:cxn ang="0">
                    <a:pos x="T6" y="T7"/>
                  </a:cxn>
                  <a:cxn ang="0">
                    <a:pos x="T8" y="T9"/>
                  </a:cxn>
                </a:cxnLst>
                <a:rect l="0" t="0" r="r" b="b"/>
                <a:pathLst>
                  <a:path w="640" h="963">
                    <a:moveTo>
                      <a:pt x="640" y="413"/>
                    </a:moveTo>
                    <a:lnTo>
                      <a:pt x="0" y="0"/>
                    </a:lnTo>
                    <a:lnTo>
                      <a:pt x="0" y="550"/>
                    </a:lnTo>
                    <a:lnTo>
                      <a:pt x="640" y="963"/>
                    </a:lnTo>
                    <a:lnTo>
                      <a:pt x="640" y="413"/>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1" name="Freeform 45"/>
              <p:cNvSpPr>
                <a:spLocks/>
              </p:cNvSpPr>
              <p:nvPr/>
            </p:nvSpPr>
            <p:spPr bwMode="auto">
              <a:xfrm>
                <a:off x="5984609" y="2723812"/>
                <a:ext cx="922338" cy="1357313"/>
              </a:xfrm>
              <a:custGeom>
                <a:avLst/>
                <a:gdLst>
                  <a:gd name="T0" fmla="*/ 581 w 581"/>
                  <a:gd name="T1" fmla="*/ 377 h 855"/>
                  <a:gd name="T2" fmla="*/ 0 w 581"/>
                  <a:gd name="T3" fmla="*/ 0 h 855"/>
                  <a:gd name="T4" fmla="*/ 0 w 581"/>
                  <a:gd name="T5" fmla="*/ 480 h 855"/>
                  <a:gd name="T6" fmla="*/ 581 w 581"/>
                  <a:gd name="T7" fmla="*/ 855 h 855"/>
                  <a:gd name="T8" fmla="*/ 581 w 581"/>
                  <a:gd name="T9" fmla="*/ 377 h 855"/>
                </a:gdLst>
                <a:ahLst/>
                <a:cxnLst>
                  <a:cxn ang="0">
                    <a:pos x="T0" y="T1"/>
                  </a:cxn>
                  <a:cxn ang="0">
                    <a:pos x="T2" y="T3"/>
                  </a:cxn>
                  <a:cxn ang="0">
                    <a:pos x="T4" y="T5"/>
                  </a:cxn>
                  <a:cxn ang="0">
                    <a:pos x="T6" y="T7"/>
                  </a:cxn>
                  <a:cxn ang="0">
                    <a:pos x="T8" y="T9"/>
                  </a:cxn>
                </a:cxnLst>
                <a:rect l="0" t="0" r="r" b="b"/>
                <a:pathLst>
                  <a:path w="581" h="855">
                    <a:moveTo>
                      <a:pt x="581" y="377"/>
                    </a:moveTo>
                    <a:lnTo>
                      <a:pt x="0" y="0"/>
                    </a:lnTo>
                    <a:lnTo>
                      <a:pt x="0" y="480"/>
                    </a:lnTo>
                    <a:lnTo>
                      <a:pt x="581" y="855"/>
                    </a:lnTo>
                    <a:lnTo>
                      <a:pt x="581" y="377"/>
                    </a:lnTo>
                    <a:close/>
                  </a:path>
                </a:pathLst>
              </a:custGeom>
              <a:solidFill>
                <a:srgbClr val="0487CC"/>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2" name="Freeform 46"/>
              <p:cNvSpPr>
                <a:spLocks/>
              </p:cNvSpPr>
              <p:nvPr/>
            </p:nvSpPr>
            <p:spPr bwMode="auto">
              <a:xfrm>
                <a:off x="6286234" y="3498512"/>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3" name="Freeform 47"/>
              <p:cNvSpPr>
                <a:spLocks/>
              </p:cNvSpPr>
              <p:nvPr/>
            </p:nvSpPr>
            <p:spPr bwMode="auto">
              <a:xfrm>
                <a:off x="6448159" y="2990512"/>
                <a:ext cx="25400" cy="31750"/>
              </a:xfrm>
              <a:custGeom>
                <a:avLst/>
                <a:gdLst>
                  <a:gd name="T0" fmla="*/ 10 w 10"/>
                  <a:gd name="T1" fmla="*/ 10 h 13"/>
                  <a:gd name="T2" fmla="*/ 5 w 10"/>
                  <a:gd name="T3" fmla="*/ 11 h 13"/>
                  <a:gd name="T4" fmla="*/ 0 w 10"/>
                  <a:gd name="T5" fmla="*/ 3 h 13"/>
                  <a:gd name="T6" fmla="*/ 5 w 10"/>
                  <a:gd name="T7" fmla="*/ 2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10" y="13"/>
                      <a:pt x="7" y="13"/>
                      <a:pt x="5" y="11"/>
                    </a:cubicBezTo>
                    <a:cubicBezTo>
                      <a:pt x="2" y="10"/>
                      <a:pt x="0" y="6"/>
                      <a:pt x="0" y="3"/>
                    </a:cubicBezTo>
                    <a:cubicBezTo>
                      <a:pt x="0" y="1"/>
                      <a:pt x="2" y="0"/>
                      <a:pt x="5" y="2"/>
                    </a:cubicBezTo>
                    <a:cubicBezTo>
                      <a:pt x="7" y="3"/>
                      <a:pt x="10" y="7"/>
                      <a:pt x="10" y="10"/>
                    </a:cubicBez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7" name="Freeform 62"/>
              <p:cNvSpPr>
                <a:spLocks/>
              </p:cNvSpPr>
              <p:nvPr/>
            </p:nvSpPr>
            <p:spPr bwMode="auto">
              <a:xfrm>
                <a:off x="6770421" y="4289087"/>
                <a:ext cx="15875" cy="17463"/>
              </a:xfrm>
              <a:custGeom>
                <a:avLst/>
                <a:gdLst>
                  <a:gd name="T0" fmla="*/ 6 w 6"/>
                  <a:gd name="T1" fmla="*/ 5 h 7"/>
                  <a:gd name="T2" fmla="*/ 3 w 6"/>
                  <a:gd name="T3" fmla="*/ 6 h 7"/>
                  <a:gd name="T4" fmla="*/ 0 w 6"/>
                  <a:gd name="T5" fmla="*/ 2 h 7"/>
                  <a:gd name="T6" fmla="*/ 3 w 6"/>
                  <a:gd name="T7" fmla="*/ 1 h 7"/>
                  <a:gd name="T8" fmla="*/ 6 w 6"/>
                  <a:gd name="T9" fmla="*/ 5 h 7"/>
                </a:gdLst>
                <a:ahLst/>
                <a:cxnLst>
                  <a:cxn ang="0">
                    <a:pos x="T0" y="T1"/>
                  </a:cxn>
                  <a:cxn ang="0">
                    <a:pos x="T2" y="T3"/>
                  </a:cxn>
                  <a:cxn ang="0">
                    <a:pos x="T4" y="T5"/>
                  </a:cxn>
                  <a:cxn ang="0">
                    <a:pos x="T6" y="T7"/>
                  </a:cxn>
                  <a:cxn ang="0">
                    <a:pos x="T8" y="T9"/>
                  </a:cxn>
                </a:cxnLst>
                <a:rect l="0" t="0" r="r" b="b"/>
                <a:pathLst>
                  <a:path w="6" h="7">
                    <a:moveTo>
                      <a:pt x="6" y="5"/>
                    </a:moveTo>
                    <a:cubicBezTo>
                      <a:pt x="6" y="7"/>
                      <a:pt x="4" y="7"/>
                      <a:pt x="3" y="6"/>
                    </a:cubicBezTo>
                    <a:cubicBezTo>
                      <a:pt x="1" y="5"/>
                      <a:pt x="0" y="3"/>
                      <a:pt x="0" y="2"/>
                    </a:cubicBezTo>
                    <a:cubicBezTo>
                      <a:pt x="0" y="0"/>
                      <a:pt x="1" y="0"/>
                      <a:pt x="3" y="1"/>
                    </a:cubicBezTo>
                    <a:cubicBezTo>
                      <a:pt x="4" y="2"/>
                      <a:pt x="6" y="4"/>
                      <a:pt x="6" y="5"/>
                    </a:cubicBez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68" name="Group 65"/>
            <p:cNvGrpSpPr>
              <a:grpSpLocks noChangeAspect="1"/>
            </p:cNvGrpSpPr>
            <p:nvPr/>
          </p:nvGrpSpPr>
          <p:grpSpPr bwMode="auto">
            <a:xfrm>
              <a:off x="7558429" y="5530849"/>
              <a:ext cx="273050" cy="822325"/>
              <a:chOff x="4756" y="3476"/>
              <a:chExt cx="172" cy="518"/>
            </a:xfrm>
          </p:grpSpPr>
          <p:sp>
            <p:nvSpPr>
              <p:cNvPr id="69" name="AutoShape 64"/>
              <p:cNvSpPr>
                <a:spLocks noChangeAspect="1" noChangeArrowheads="1" noTextEdit="1"/>
              </p:cNvSpPr>
              <p:nvPr/>
            </p:nvSpPr>
            <p:spPr bwMode="auto">
              <a:xfrm>
                <a:off x="4756" y="3476"/>
                <a:ext cx="1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 name="Freeform 66"/>
              <p:cNvSpPr>
                <a:spLocks/>
              </p:cNvSpPr>
              <p:nvPr/>
            </p:nvSpPr>
            <p:spPr bwMode="auto">
              <a:xfrm>
                <a:off x="4756" y="3476"/>
                <a:ext cx="171" cy="518"/>
              </a:xfrm>
              <a:custGeom>
                <a:avLst/>
                <a:gdLst>
                  <a:gd name="T0" fmla="*/ 171 w 171"/>
                  <a:gd name="T1" fmla="*/ 100 h 518"/>
                  <a:gd name="T2" fmla="*/ 142 w 171"/>
                  <a:gd name="T3" fmla="*/ 120 h 518"/>
                  <a:gd name="T4" fmla="*/ 171 w 171"/>
                  <a:gd name="T5" fmla="*/ 100 h 518"/>
                  <a:gd name="T6" fmla="*/ 171 w 171"/>
                  <a:gd name="T7" fmla="*/ 100 h 518"/>
                  <a:gd name="T8" fmla="*/ 171 w 171"/>
                  <a:gd name="T9" fmla="*/ 100 h 518"/>
                  <a:gd name="T10" fmla="*/ 27 w 171"/>
                  <a:gd name="T11" fmla="*/ 0 h 518"/>
                  <a:gd name="T12" fmla="*/ 0 w 171"/>
                  <a:gd name="T13" fmla="*/ 20 h 518"/>
                  <a:gd name="T14" fmla="*/ 0 w 171"/>
                  <a:gd name="T15" fmla="*/ 418 h 518"/>
                  <a:gd name="T16" fmla="*/ 142 w 171"/>
                  <a:gd name="T17" fmla="*/ 518 h 518"/>
                  <a:gd name="T18" fmla="*/ 142 w 171"/>
                  <a:gd name="T19" fmla="*/ 518 h 518"/>
                  <a:gd name="T20" fmla="*/ 142 w 171"/>
                  <a:gd name="T21" fmla="*/ 518 h 518"/>
                  <a:gd name="T22" fmla="*/ 142 w 171"/>
                  <a:gd name="T23" fmla="*/ 518 h 518"/>
                  <a:gd name="T24" fmla="*/ 142 w 171"/>
                  <a:gd name="T25" fmla="*/ 518 h 518"/>
                  <a:gd name="T26" fmla="*/ 171 w 171"/>
                  <a:gd name="T27" fmla="*/ 498 h 518"/>
                  <a:gd name="T28" fmla="*/ 171 w 171"/>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18">
                    <a:moveTo>
                      <a:pt x="171" y="100"/>
                    </a:moveTo>
                    <a:lnTo>
                      <a:pt x="142" y="120"/>
                    </a:lnTo>
                    <a:lnTo>
                      <a:pt x="171" y="100"/>
                    </a:lnTo>
                    <a:lnTo>
                      <a:pt x="171" y="100"/>
                    </a:lnTo>
                    <a:lnTo>
                      <a:pt x="171" y="100"/>
                    </a:lnTo>
                    <a:lnTo>
                      <a:pt x="27" y="0"/>
                    </a:lnTo>
                    <a:lnTo>
                      <a:pt x="0" y="20"/>
                    </a:lnTo>
                    <a:lnTo>
                      <a:pt x="0" y="418"/>
                    </a:lnTo>
                    <a:lnTo>
                      <a:pt x="142" y="518"/>
                    </a:lnTo>
                    <a:lnTo>
                      <a:pt x="142" y="518"/>
                    </a:lnTo>
                    <a:lnTo>
                      <a:pt x="142" y="518"/>
                    </a:lnTo>
                    <a:lnTo>
                      <a:pt x="142" y="518"/>
                    </a:lnTo>
                    <a:lnTo>
                      <a:pt x="142" y="518"/>
                    </a:lnTo>
                    <a:lnTo>
                      <a:pt x="171" y="498"/>
                    </a:lnTo>
                    <a:lnTo>
                      <a:pt x="171" y="10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 name="Freeform 67"/>
              <p:cNvSpPr>
                <a:spLocks/>
              </p:cNvSpPr>
              <p:nvPr/>
            </p:nvSpPr>
            <p:spPr bwMode="auto">
              <a:xfrm>
                <a:off x="4756" y="3476"/>
                <a:ext cx="171" cy="518"/>
              </a:xfrm>
              <a:custGeom>
                <a:avLst/>
                <a:gdLst>
                  <a:gd name="T0" fmla="*/ 171 w 171"/>
                  <a:gd name="T1" fmla="*/ 100 h 518"/>
                  <a:gd name="T2" fmla="*/ 142 w 171"/>
                  <a:gd name="T3" fmla="*/ 120 h 518"/>
                  <a:gd name="T4" fmla="*/ 171 w 171"/>
                  <a:gd name="T5" fmla="*/ 100 h 518"/>
                  <a:gd name="T6" fmla="*/ 171 w 171"/>
                  <a:gd name="T7" fmla="*/ 100 h 518"/>
                  <a:gd name="T8" fmla="*/ 171 w 171"/>
                  <a:gd name="T9" fmla="*/ 100 h 518"/>
                  <a:gd name="T10" fmla="*/ 27 w 171"/>
                  <a:gd name="T11" fmla="*/ 0 h 518"/>
                  <a:gd name="T12" fmla="*/ 0 w 171"/>
                  <a:gd name="T13" fmla="*/ 20 h 518"/>
                  <a:gd name="T14" fmla="*/ 0 w 171"/>
                  <a:gd name="T15" fmla="*/ 418 h 518"/>
                  <a:gd name="T16" fmla="*/ 142 w 171"/>
                  <a:gd name="T17" fmla="*/ 518 h 518"/>
                  <a:gd name="T18" fmla="*/ 142 w 171"/>
                  <a:gd name="T19" fmla="*/ 518 h 518"/>
                  <a:gd name="T20" fmla="*/ 142 w 171"/>
                  <a:gd name="T21" fmla="*/ 518 h 518"/>
                  <a:gd name="T22" fmla="*/ 142 w 171"/>
                  <a:gd name="T23" fmla="*/ 518 h 518"/>
                  <a:gd name="T24" fmla="*/ 142 w 171"/>
                  <a:gd name="T25" fmla="*/ 518 h 518"/>
                  <a:gd name="T26" fmla="*/ 171 w 171"/>
                  <a:gd name="T27" fmla="*/ 498 h 518"/>
                  <a:gd name="T28" fmla="*/ 171 w 171"/>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18">
                    <a:moveTo>
                      <a:pt x="171" y="100"/>
                    </a:moveTo>
                    <a:lnTo>
                      <a:pt x="142" y="120"/>
                    </a:lnTo>
                    <a:lnTo>
                      <a:pt x="171" y="100"/>
                    </a:lnTo>
                    <a:lnTo>
                      <a:pt x="171" y="100"/>
                    </a:lnTo>
                    <a:lnTo>
                      <a:pt x="171" y="100"/>
                    </a:lnTo>
                    <a:lnTo>
                      <a:pt x="27" y="0"/>
                    </a:lnTo>
                    <a:lnTo>
                      <a:pt x="0" y="20"/>
                    </a:lnTo>
                    <a:lnTo>
                      <a:pt x="0" y="418"/>
                    </a:lnTo>
                    <a:lnTo>
                      <a:pt x="142" y="518"/>
                    </a:lnTo>
                    <a:lnTo>
                      <a:pt x="142" y="518"/>
                    </a:lnTo>
                    <a:lnTo>
                      <a:pt x="142" y="518"/>
                    </a:lnTo>
                    <a:lnTo>
                      <a:pt x="142" y="518"/>
                    </a:lnTo>
                    <a:lnTo>
                      <a:pt x="142" y="518"/>
                    </a:lnTo>
                    <a:lnTo>
                      <a:pt x="171" y="498"/>
                    </a:lnTo>
                    <a:lnTo>
                      <a:pt x="171"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2" name="Freeform 68"/>
              <p:cNvSpPr>
                <a:spLocks/>
              </p:cNvSpPr>
              <p:nvPr/>
            </p:nvSpPr>
            <p:spPr bwMode="auto">
              <a:xfrm>
                <a:off x="4756" y="3476"/>
                <a:ext cx="171" cy="120"/>
              </a:xfrm>
              <a:custGeom>
                <a:avLst/>
                <a:gdLst>
                  <a:gd name="T0" fmla="*/ 142 w 171"/>
                  <a:gd name="T1" fmla="*/ 120 h 120"/>
                  <a:gd name="T2" fmla="*/ 0 w 171"/>
                  <a:gd name="T3" fmla="*/ 20 h 120"/>
                  <a:gd name="T4" fmla="*/ 27 w 171"/>
                  <a:gd name="T5" fmla="*/ 0 h 120"/>
                  <a:gd name="T6" fmla="*/ 171 w 171"/>
                  <a:gd name="T7" fmla="*/ 100 h 120"/>
                  <a:gd name="T8" fmla="*/ 142 w 171"/>
                  <a:gd name="T9" fmla="*/ 120 h 120"/>
                </a:gdLst>
                <a:ahLst/>
                <a:cxnLst>
                  <a:cxn ang="0">
                    <a:pos x="T0" y="T1"/>
                  </a:cxn>
                  <a:cxn ang="0">
                    <a:pos x="T2" y="T3"/>
                  </a:cxn>
                  <a:cxn ang="0">
                    <a:pos x="T4" y="T5"/>
                  </a:cxn>
                  <a:cxn ang="0">
                    <a:pos x="T6" y="T7"/>
                  </a:cxn>
                  <a:cxn ang="0">
                    <a:pos x="T8" y="T9"/>
                  </a:cxn>
                </a:cxnLst>
                <a:rect l="0" t="0" r="r" b="b"/>
                <a:pathLst>
                  <a:path w="171" h="120">
                    <a:moveTo>
                      <a:pt x="142" y="120"/>
                    </a:moveTo>
                    <a:lnTo>
                      <a:pt x="0" y="20"/>
                    </a:lnTo>
                    <a:lnTo>
                      <a:pt x="27" y="0"/>
                    </a:lnTo>
                    <a:lnTo>
                      <a:pt x="171" y="100"/>
                    </a:lnTo>
                    <a:lnTo>
                      <a:pt x="142" y="12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3" name="Freeform 69"/>
              <p:cNvSpPr>
                <a:spLocks/>
              </p:cNvSpPr>
              <p:nvPr/>
            </p:nvSpPr>
            <p:spPr bwMode="auto">
              <a:xfrm>
                <a:off x="4898" y="3576"/>
                <a:ext cx="29" cy="418"/>
              </a:xfrm>
              <a:custGeom>
                <a:avLst/>
                <a:gdLst>
                  <a:gd name="T0" fmla="*/ 0 w 29"/>
                  <a:gd name="T1" fmla="*/ 20 h 418"/>
                  <a:gd name="T2" fmla="*/ 0 w 29"/>
                  <a:gd name="T3" fmla="*/ 418 h 418"/>
                  <a:gd name="T4" fmla="*/ 29 w 29"/>
                  <a:gd name="T5" fmla="*/ 398 h 418"/>
                  <a:gd name="T6" fmla="*/ 29 w 29"/>
                  <a:gd name="T7" fmla="*/ 0 h 418"/>
                  <a:gd name="T8" fmla="*/ 0 w 29"/>
                  <a:gd name="T9" fmla="*/ 20 h 418"/>
                </a:gdLst>
                <a:ahLst/>
                <a:cxnLst>
                  <a:cxn ang="0">
                    <a:pos x="T0" y="T1"/>
                  </a:cxn>
                  <a:cxn ang="0">
                    <a:pos x="T2" y="T3"/>
                  </a:cxn>
                  <a:cxn ang="0">
                    <a:pos x="T4" y="T5"/>
                  </a:cxn>
                  <a:cxn ang="0">
                    <a:pos x="T6" y="T7"/>
                  </a:cxn>
                  <a:cxn ang="0">
                    <a:pos x="T8" y="T9"/>
                  </a:cxn>
                </a:cxnLst>
                <a:rect l="0" t="0" r="r" b="b"/>
                <a:pathLst>
                  <a:path w="29" h="418">
                    <a:moveTo>
                      <a:pt x="0" y="20"/>
                    </a:moveTo>
                    <a:lnTo>
                      <a:pt x="0" y="418"/>
                    </a:lnTo>
                    <a:lnTo>
                      <a:pt x="29" y="398"/>
                    </a:lnTo>
                    <a:lnTo>
                      <a:pt x="29" y="0"/>
                    </a:lnTo>
                    <a:lnTo>
                      <a:pt x="0" y="20"/>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4" name="Freeform 70"/>
              <p:cNvSpPr>
                <a:spLocks/>
              </p:cNvSpPr>
              <p:nvPr/>
            </p:nvSpPr>
            <p:spPr bwMode="auto">
              <a:xfrm>
                <a:off x="4756" y="3496"/>
                <a:ext cx="142" cy="498"/>
              </a:xfrm>
              <a:custGeom>
                <a:avLst/>
                <a:gdLst>
                  <a:gd name="T0" fmla="*/ 142 w 142"/>
                  <a:gd name="T1" fmla="*/ 100 h 498"/>
                  <a:gd name="T2" fmla="*/ 0 w 142"/>
                  <a:gd name="T3" fmla="*/ 0 h 498"/>
                  <a:gd name="T4" fmla="*/ 0 w 142"/>
                  <a:gd name="T5" fmla="*/ 398 h 498"/>
                  <a:gd name="T6" fmla="*/ 142 w 142"/>
                  <a:gd name="T7" fmla="*/ 498 h 498"/>
                  <a:gd name="T8" fmla="*/ 142 w 142"/>
                  <a:gd name="T9" fmla="*/ 100 h 498"/>
                </a:gdLst>
                <a:ahLst/>
                <a:cxnLst>
                  <a:cxn ang="0">
                    <a:pos x="T0" y="T1"/>
                  </a:cxn>
                  <a:cxn ang="0">
                    <a:pos x="T2" y="T3"/>
                  </a:cxn>
                  <a:cxn ang="0">
                    <a:pos x="T4" y="T5"/>
                  </a:cxn>
                  <a:cxn ang="0">
                    <a:pos x="T6" y="T7"/>
                  </a:cxn>
                  <a:cxn ang="0">
                    <a:pos x="T8" y="T9"/>
                  </a:cxn>
                </a:cxnLst>
                <a:rect l="0" t="0" r="r" b="b"/>
                <a:pathLst>
                  <a:path w="142" h="498">
                    <a:moveTo>
                      <a:pt x="142" y="100"/>
                    </a:moveTo>
                    <a:lnTo>
                      <a:pt x="0" y="0"/>
                    </a:lnTo>
                    <a:lnTo>
                      <a:pt x="0" y="398"/>
                    </a:lnTo>
                    <a:lnTo>
                      <a:pt x="142" y="498"/>
                    </a:lnTo>
                    <a:lnTo>
                      <a:pt x="142" y="100"/>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5" name="Freeform 71"/>
              <p:cNvSpPr>
                <a:spLocks/>
              </p:cNvSpPr>
              <p:nvPr/>
            </p:nvSpPr>
            <p:spPr bwMode="auto">
              <a:xfrm>
                <a:off x="4756" y="3496"/>
                <a:ext cx="142" cy="498"/>
              </a:xfrm>
              <a:custGeom>
                <a:avLst/>
                <a:gdLst>
                  <a:gd name="T0" fmla="*/ 142 w 142"/>
                  <a:gd name="T1" fmla="*/ 100 h 498"/>
                  <a:gd name="T2" fmla="*/ 0 w 142"/>
                  <a:gd name="T3" fmla="*/ 0 h 498"/>
                  <a:gd name="T4" fmla="*/ 0 w 142"/>
                  <a:gd name="T5" fmla="*/ 398 h 498"/>
                  <a:gd name="T6" fmla="*/ 142 w 142"/>
                  <a:gd name="T7" fmla="*/ 498 h 498"/>
                  <a:gd name="T8" fmla="*/ 142 w 142"/>
                  <a:gd name="T9" fmla="*/ 100 h 498"/>
                </a:gdLst>
                <a:ahLst/>
                <a:cxnLst>
                  <a:cxn ang="0">
                    <a:pos x="T0" y="T1"/>
                  </a:cxn>
                  <a:cxn ang="0">
                    <a:pos x="T2" y="T3"/>
                  </a:cxn>
                  <a:cxn ang="0">
                    <a:pos x="T4" y="T5"/>
                  </a:cxn>
                  <a:cxn ang="0">
                    <a:pos x="T6" y="T7"/>
                  </a:cxn>
                  <a:cxn ang="0">
                    <a:pos x="T8" y="T9"/>
                  </a:cxn>
                </a:cxnLst>
                <a:rect l="0" t="0" r="r" b="b"/>
                <a:pathLst>
                  <a:path w="142" h="498">
                    <a:moveTo>
                      <a:pt x="142" y="100"/>
                    </a:moveTo>
                    <a:lnTo>
                      <a:pt x="0" y="0"/>
                    </a:lnTo>
                    <a:lnTo>
                      <a:pt x="0" y="398"/>
                    </a:lnTo>
                    <a:lnTo>
                      <a:pt x="142" y="498"/>
                    </a:lnTo>
                    <a:lnTo>
                      <a:pt x="142"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6" name="Freeform 72"/>
              <p:cNvSpPr>
                <a:spLocks/>
              </p:cNvSpPr>
              <p:nvPr/>
            </p:nvSpPr>
            <p:spPr bwMode="auto">
              <a:xfrm>
                <a:off x="4756" y="3476"/>
                <a:ext cx="171" cy="120"/>
              </a:xfrm>
              <a:custGeom>
                <a:avLst/>
                <a:gdLst>
                  <a:gd name="T0" fmla="*/ 142 w 171"/>
                  <a:gd name="T1" fmla="*/ 120 h 120"/>
                  <a:gd name="T2" fmla="*/ 0 w 171"/>
                  <a:gd name="T3" fmla="*/ 20 h 120"/>
                  <a:gd name="T4" fmla="*/ 27 w 171"/>
                  <a:gd name="T5" fmla="*/ 0 h 120"/>
                  <a:gd name="T6" fmla="*/ 171 w 171"/>
                  <a:gd name="T7" fmla="*/ 100 h 120"/>
                  <a:gd name="T8" fmla="*/ 142 w 171"/>
                  <a:gd name="T9" fmla="*/ 120 h 120"/>
                </a:gdLst>
                <a:ahLst/>
                <a:cxnLst>
                  <a:cxn ang="0">
                    <a:pos x="T0" y="T1"/>
                  </a:cxn>
                  <a:cxn ang="0">
                    <a:pos x="T2" y="T3"/>
                  </a:cxn>
                  <a:cxn ang="0">
                    <a:pos x="T4" y="T5"/>
                  </a:cxn>
                  <a:cxn ang="0">
                    <a:pos x="T6" y="T7"/>
                  </a:cxn>
                  <a:cxn ang="0">
                    <a:pos x="T8" y="T9"/>
                  </a:cxn>
                </a:cxnLst>
                <a:rect l="0" t="0" r="r" b="b"/>
                <a:pathLst>
                  <a:path w="171" h="120">
                    <a:moveTo>
                      <a:pt x="142" y="120"/>
                    </a:moveTo>
                    <a:lnTo>
                      <a:pt x="0" y="20"/>
                    </a:lnTo>
                    <a:lnTo>
                      <a:pt x="27" y="0"/>
                    </a:lnTo>
                    <a:lnTo>
                      <a:pt x="171" y="100"/>
                    </a:lnTo>
                    <a:lnTo>
                      <a:pt x="142" y="12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7" name="Freeform 73"/>
              <p:cNvSpPr>
                <a:spLocks/>
              </p:cNvSpPr>
              <p:nvPr/>
            </p:nvSpPr>
            <p:spPr bwMode="auto">
              <a:xfrm>
                <a:off x="4766" y="3544"/>
                <a:ext cx="122" cy="391"/>
              </a:xfrm>
              <a:custGeom>
                <a:avLst/>
                <a:gdLst>
                  <a:gd name="T0" fmla="*/ 122 w 122"/>
                  <a:gd name="T1" fmla="*/ 85 h 391"/>
                  <a:gd name="T2" fmla="*/ 0 w 122"/>
                  <a:gd name="T3" fmla="*/ 0 h 391"/>
                  <a:gd name="T4" fmla="*/ 0 w 122"/>
                  <a:gd name="T5" fmla="*/ 306 h 391"/>
                  <a:gd name="T6" fmla="*/ 122 w 122"/>
                  <a:gd name="T7" fmla="*/ 391 h 391"/>
                  <a:gd name="T8" fmla="*/ 122 w 122"/>
                  <a:gd name="T9" fmla="*/ 85 h 391"/>
                </a:gdLst>
                <a:ahLst/>
                <a:cxnLst>
                  <a:cxn ang="0">
                    <a:pos x="T0" y="T1"/>
                  </a:cxn>
                  <a:cxn ang="0">
                    <a:pos x="T2" y="T3"/>
                  </a:cxn>
                  <a:cxn ang="0">
                    <a:pos x="T4" y="T5"/>
                  </a:cxn>
                  <a:cxn ang="0">
                    <a:pos x="T6" y="T7"/>
                  </a:cxn>
                  <a:cxn ang="0">
                    <a:pos x="T8" y="T9"/>
                  </a:cxn>
                </a:cxnLst>
                <a:rect l="0" t="0" r="r" b="b"/>
                <a:pathLst>
                  <a:path w="122" h="391">
                    <a:moveTo>
                      <a:pt x="122" y="85"/>
                    </a:moveTo>
                    <a:lnTo>
                      <a:pt x="0" y="0"/>
                    </a:lnTo>
                    <a:lnTo>
                      <a:pt x="0" y="306"/>
                    </a:lnTo>
                    <a:lnTo>
                      <a:pt x="122" y="391"/>
                    </a:lnTo>
                    <a:lnTo>
                      <a:pt x="122" y="85"/>
                    </a:lnTo>
                    <a:close/>
                  </a:path>
                </a:pathLst>
              </a:custGeom>
              <a:solidFill>
                <a:srgbClr val="048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8" name="Freeform 74"/>
              <p:cNvSpPr>
                <a:spLocks/>
              </p:cNvSpPr>
              <p:nvPr/>
            </p:nvSpPr>
            <p:spPr bwMode="auto">
              <a:xfrm>
                <a:off x="4793" y="3540"/>
                <a:ext cx="80" cy="63"/>
              </a:xfrm>
              <a:custGeom>
                <a:avLst/>
                <a:gdLst>
                  <a:gd name="T0" fmla="*/ 0 w 80"/>
                  <a:gd name="T1" fmla="*/ 0 h 63"/>
                  <a:gd name="T2" fmla="*/ 0 w 80"/>
                  <a:gd name="T3" fmla="*/ 7 h 63"/>
                  <a:gd name="T4" fmla="*/ 80 w 80"/>
                  <a:gd name="T5" fmla="*/ 63 h 63"/>
                  <a:gd name="T6" fmla="*/ 80 w 80"/>
                  <a:gd name="T7" fmla="*/ 55 h 63"/>
                  <a:gd name="T8" fmla="*/ 0 w 80"/>
                  <a:gd name="T9" fmla="*/ 0 h 63"/>
                </a:gdLst>
                <a:ahLst/>
                <a:cxnLst>
                  <a:cxn ang="0">
                    <a:pos x="T0" y="T1"/>
                  </a:cxn>
                  <a:cxn ang="0">
                    <a:pos x="T2" y="T3"/>
                  </a:cxn>
                  <a:cxn ang="0">
                    <a:pos x="T4" y="T5"/>
                  </a:cxn>
                  <a:cxn ang="0">
                    <a:pos x="T6" y="T7"/>
                  </a:cxn>
                  <a:cxn ang="0">
                    <a:pos x="T8" y="T9"/>
                  </a:cxn>
                </a:cxnLst>
                <a:rect l="0" t="0" r="r" b="b"/>
                <a:pathLst>
                  <a:path w="80" h="63">
                    <a:moveTo>
                      <a:pt x="0" y="0"/>
                    </a:moveTo>
                    <a:lnTo>
                      <a:pt x="0" y="7"/>
                    </a:lnTo>
                    <a:lnTo>
                      <a:pt x="80" y="63"/>
                    </a:lnTo>
                    <a:lnTo>
                      <a:pt x="80" y="55"/>
                    </a:lnTo>
                    <a:lnTo>
                      <a:pt x="0" y="0"/>
                    </a:lnTo>
                    <a:close/>
                  </a:path>
                </a:pathLst>
              </a:custGeom>
              <a:solidFill>
                <a:srgbClr val="7371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 name="Freeform 75"/>
              <p:cNvSpPr>
                <a:spLocks/>
              </p:cNvSpPr>
              <p:nvPr/>
            </p:nvSpPr>
            <p:spPr bwMode="auto">
              <a:xfrm>
                <a:off x="4793" y="3540"/>
                <a:ext cx="80" cy="63"/>
              </a:xfrm>
              <a:custGeom>
                <a:avLst/>
                <a:gdLst>
                  <a:gd name="T0" fmla="*/ 0 w 80"/>
                  <a:gd name="T1" fmla="*/ 0 h 63"/>
                  <a:gd name="T2" fmla="*/ 0 w 80"/>
                  <a:gd name="T3" fmla="*/ 7 h 63"/>
                  <a:gd name="T4" fmla="*/ 80 w 80"/>
                  <a:gd name="T5" fmla="*/ 63 h 63"/>
                  <a:gd name="T6" fmla="*/ 80 w 80"/>
                  <a:gd name="T7" fmla="*/ 55 h 63"/>
                  <a:gd name="T8" fmla="*/ 0 w 80"/>
                  <a:gd name="T9" fmla="*/ 0 h 63"/>
                </a:gdLst>
                <a:ahLst/>
                <a:cxnLst>
                  <a:cxn ang="0">
                    <a:pos x="T0" y="T1"/>
                  </a:cxn>
                  <a:cxn ang="0">
                    <a:pos x="T2" y="T3"/>
                  </a:cxn>
                  <a:cxn ang="0">
                    <a:pos x="T4" y="T5"/>
                  </a:cxn>
                  <a:cxn ang="0">
                    <a:pos x="T6" y="T7"/>
                  </a:cxn>
                  <a:cxn ang="0">
                    <a:pos x="T8" y="T9"/>
                  </a:cxn>
                </a:cxnLst>
                <a:rect l="0" t="0" r="r" b="b"/>
                <a:pathLst>
                  <a:path w="80" h="63">
                    <a:moveTo>
                      <a:pt x="0" y="0"/>
                    </a:moveTo>
                    <a:lnTo>
                      <a:pt x="0" y="7"/>
                    </a:lnTo>
                    <a:lnTo>
                      <a:pt x="80" y="63"/>
                    </a:lnTo>
                    <a:lnTo>
                      <a:pt x="80"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0" name="Freeform 76"/>
              <p:cNvSpPr>
                <a:spLocks/>
              </p:cNvSpPr>
              <p:nvPr/>
            </p:nvSpPr>
            <p:spPr bwMode="auto">
              <a:xfrm>
                <a:off x="4906" y="3613"/>
                <a:ext cx="14" cy="20"/>
              </a:xfrm>
              <a:custGeom>
                <a:avLst/>
                <a:gdLst>
                  <a:gd name="T0" fmla="*/ 10 w 11"/>
                  <a:gd name="T1" fmla="*/ 8 h 14"/>
                  <a:gd name="T2" fmla="*/ 4 w 11"/>
                  <a:gd name="T3" fmla="*/ 13 h 14"/>
                  <a:gd name="T4" fmla="*/ 0 w 11"/>
                  <a:gd name="T5" fmla="*/ 6 h 14"/>
                  <a:gd name="T6" fmla="*/ 6 w 11"/>
                  <a:gd name="T7" fmla="*/ 0 h 14"/>
                  <a:gd name="T8" fmla="*/ 10 w 11"/>
                  <a:gd name="T9" fmla="*/ 8 h 14"/>
                </a:gdLst>
                <a:ahLst/>
                <a:cxnLst>
                  <a:cxn ang="0">
                    <a:pos x="T0" y="T1"/>
                  </a:cxn>
                  <a:cxn ang="0">
                    <a:pos x="T2" y="T3"/>
                  </a:cxn>
                  <a:cxn ang="0">
                    <a:pos x="T4" y="T5"/>
                  </a:cxn>
                  <a:cxn ang="0">
                    <a:pos x="T6" y="T7"/>
                  </a:cxn>
                  <a:cxn ang="0">
                    <a:pos x="T8" y="T9"/>
                  </a:cxn>
                </a:cxnLst>
                <a:rect l="0" t="0" r="r" b="b"/>
                <a:pathLst>
                  <a:path w="11" h="14">
                    <a:moveTo>
                      <a:pt x="10" y="8"/>
                    </a:moveTo>
                    <a:cubicBezTo>
                      <a:pt x="9" y="11"/>
                      <a:pt x="7" y="14"/>
                      <a:pt x="4" y="13"/>
                    </a:cubicBezTo>
                    <a:cubicBezTo>
                      <a:pt x="2" y="13"/>
                      <a:pt x="0" y="10"/>
                      <a:pt x="0" y="6"/>
                    </a:cubicBezTo>
                    <a:cubicBezTo>
                      <a:pt x="1" y="3"/>
                      <a:pt x="4" y="0"/>
                      <a:pt x="6" y="0"/>
                    </a:cubicBezTo>
                    <a:cubicBezTo>
                      <a:pt x="9" y="1"/>
                      <a:pt x="11" y="4"/>
                      <a:pt x="10" y="8"/>
                    </a:cubicBez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1" name="Freeform 77"/>
              <p:cNvSpPr>
                <a:spLocks/>
              </p:cNvSpPr>
              <p:nvPr/>
            </p:nvSpPr>
            <p:spPr bwMode="auto">
              <a:xfrm>
                <a:off x="4910" y="3615"/>
                <a:ext cx="10" cy="20"/>
              </a:xfrm>
              <a:custGeom>
                <a:avLst/>
                <a:gdLst>
                  <a:gd name="T0" fmla="*/ 4 w 10"/>
                  <a:gd name="T1" fmla="*/ 20 h 20"/>
                  <a:gd name="T2" fmla="*/ 10 w 10"/>
                  <a:gd name="T3" fmla="*/ 3 h 20"/>
                  <a:gd name="T4" fmla="*/ 6 w 10"/>
                  <a:gd name="T5" fmla="*/ 0 h 20"/>
                  <a:gd name="T6" fmla="*/ 0 w 10"/>
                  <a:gd name="T7" fmla="*/ 17 h 20"/>
                  <a:gd name="T8" fmla="*/ 4 w 10"/>
                  <a:gd name="T9" fmla="*/ 20 h 20"/>
                </a:gdLst>
                <a:ahLst/>
                <a:cxnLst>
                  <a:cxn ang="0">
                    <a:pos x="T0" y="T1"/>
                  </a:cxn>
                  <a:cxn ang="0">
                    <a:pos x="T2" y="T3"/>
                  </a:cxn>
                  <a:cxn ang="0">
                    <a:pos x="T4" y="T5"/>
                  </a:cxn>
                  <a:cxn ang="0">
                    <a:pos x="T6" y="T7"/>
                  </a:cxn>
                  <a:cxn ang="0">
                    <a:pos x="T8" y="T9"/>
                  </a:cxn>
                </a:cxnLst>
                <a:rect l="0" t="0" r="r" b="b"/>
                <a:pathLst>
                  <a:path w="10" h="20">
                    <a:moveTo>
                      <a:pt x="4" y="20"/>
                    </a:moveTo>
                    <a:lnTo>
                      <a:pt x="10" y="3"/>
                    </a:lnTo>
                    <a:lnTo>
                      <a:pt x="6" y="0"/>
                    </a:lnTo>
                    <a:lnTo>
                      <a:pt x="0" y="17"/>
                    </a:lnTo>
                    <a:lnTo>
                      <a:pt x="4" y="2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2" name="Freeform 78"/>
              <p:cNvSpPr>
                <a:spLocks/>
              </p:cNvSpPr>
              <p:nvPr/>
            </p:nvSpPr>
            <p:spPr bwMode="auto">
              <a:xfrm>
                <a:off x="4910" y="3616"/>
                <a:ext cx="14" cy="20"/>
              </a:xfrm>
              <a:custGeom>
                <a:avLst/>
                <a:gdLst>
                  <a:gd name="T0" fmla="*/ 10 w 11"/>
                  <a:gd name="T1" fmla="*/ 8 h 14"/>
                  <a:gd name="T2" fmla="*/ 4 w 11"/>
                  <a:gd name="T3" fmla="*/ 13 h 14"/>
                  <a:gd name="T4" fmla="*/ 1 w 11"/>
                  <a:gd name="T5" fmla="*/ 6 h 14"/>
                  <a:gd name="T6" fmla="*/ 6 w 11"/>
                  <a:gd name="T7" fmla="*/ 0 h 14"/>
                  <a:gd name="T8" fmla="*/ 10 w 11"/>
                  <a:gd name="T9" fmla="*/ 8 h 14"/>
                </a:gdLst>
                <a:ahLst/>
                <a:cxnLst>
                  <a:cxn ang="0">
                    <a:pos x="T0" y="T1"/>
                  </a:cxn>
                  <a:cxn ang="0">
                    <a:pos x="T2" y="T3"/>
                  </a:cxn>
                  <a:cxn ang="0">
                    <a:pos x="T4" y="T5"/>
                  </a:cxn>
                  <a:cxn ang="0">
                    <a:pos x="T6" y="T7"/>
                  </a:cxn>
                  <a:cxn ang="0">
                    <a:pos x="T8" y="T9"/>
                  </a:cxn>
                </a:cxnLst>
                <a:rect l="0" t="0" r="r" b="b"/>
                <a:pathLst>
                  <a:path w="11" h="14">
                    <a:moveTo>
                      <a:pt x="10" y="8"/>
                    </a:moveTo>
                    <a:cubicBezTo>
                      <a:pt x="10" y="11"/>
                      <a:pt x="7" y="14"/>
                      <a:pt x="4" y="13"/>
                    </a:cubicBezTo>
                    <a:cubicBezTo>
                      <a:pt x="2" y="13"/>
                      <a:pt x="0" y="10"/>
                      <a:pt x="1" y="6"/>
                    </a:cubicBezTo>
                    <a:cubicBezTo>
                      <a:pt x="1" y="3"/>
                      <a:pt x="4" y="0"/>
                      <a:pt x="6" y="0"/>
                    </a:cubicBezTo>
                    <a:cubicBezTo>
                      <a:pt x="9" y="1"/>
                      <a:pt x="11" y="4"/>
                      <a:pt x="10" y="8"/>
                    </a:cubicBezTo>
                    <a:close/>
                  </a:path>
                </a:pathLst>
              </a:custGeom>
              <a:solidFill>
                <a:srgbClr val="75C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3" name="Freeform 79"/>
              <p:cNvSpPr>
                <a:spLocks/>
              </p:cNvSpPr>
              <p:nvPr/>
            </p:nvSpPr>
            <p:spPr bwMode="auto">
              <a:xfrm>
                <a:off x="4774" y="3526"/>
                <a:ext cx="15" cy="18"/>
              </a:xfrm>
              <a:custGeom>
                <a:avLst/>
                <a:gdLst>
                  <a:gd name="T0" fmla="*/ 5 w 11"/>
                  <a:gd name="T1" fmla="*/ 0 h 13"/>
                  <a:gd name="T2" fmla="*/ 4 w 11"/>
                  <a:gd name="T3" fmla="*/ 0 h 13"/>
                  <a:gd name="T4" fmla="*/ 1 w 11"/>
                  <a:gd name="T5" fmla="*/ 7 h 13"/>
                  <a:gd name="T6" fmla="*/ 6 w 11"/>
                  <a:gd name="T7" fmla="*/ 13 h 13"/>
                  <a:gd name="T8" fmla="*/ 6 w 11"/>
                  <a:gd name="T9" fmla="*/ 13 h 13"/>
                  <a:gd name="T10" fmla="*/ 10 w 11"/>
                  <a:gd name="T11" fmla="*/ 5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5" y="0"/>
                      <a:pt x="4" y="0"/>
                      <a:pt x="4" y="0"/>
                    </a:cubicBezTo>
                    <a:cubicBezTo>
                      <a:pt x="2" y="0"/>
                      <a:pt x="0" y="3"/>
                      <a:pt x="1" y="7"/>
                    </a:cubicBezTo>
                    <a:cubicBezTo>
                      <a:pt x="1" y="10"/>
                      <a:pt x="3" y="13"/>
                      <a:pt x="6" y="13"/>
                    </a:cubicBezTo>
                    <a:cubicBezTo>
                      <a:pt x="6" y="13"/>
                      <a:pt x="6" y="13"/>
                      <a:pt x="6" y="13"/>
                    </a:cubicBezTo>
                    <a:cubicBezTo>
                      <a:pt x="9" y="12"/>
                      <a:pt x="11" y="9"/>
                      <a:pt x="10" y="5"/>
                    </a:cubicBezTo>
                    <a:cubicBezTo>
                      <a:pt x="9" y="2"/>
                      <a:pt x="7" y="0"/>
                      <a:pt x="5" y="0"/>
                    </a:cubicBezTo>
                  </a:path>
                </a:pathLst>
              </a:custGeom>
              <a:solidFill>
                <a:srgbClr val="6F6D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4" name="Freeform 80"/>
              <p:cNvSpPr>
                <a:spLocks/>
              </p:cNvSpPr>
              <p:nvPr/>
            </p:nvSpPr>
            <p:spPr bwMode="auto">
              <a:xfrm>
                <a:off x="4807" y="3896"/>
                <a:ext cx="25" cy="33"/>
              </a:xfrm>
              <a:custGeom>
                <a:avLst/>
                <a:gdLst>
                  <a:gd name="T0" fmla="*/ 9 w 19"/>
                  <a:gd name="T1" fmla="*/ 0 h 23"/>
                  <a:gd name="T2" fmla="*/ 8 w 19"/>
                  <a:gd name="T3" fmla="*/ 0 h 23"/>
                  <a:gd name="T4" fmla="*/ 1 w 19"/>
                  <a:gd name="T5" fmla="*/ 13 h 23"/>
                  <a:gd name="T6" fmla="*/ 11 w 19"/>
                  <a:gd name="T7" fmla="*/ 23 h 23"/>
                  <a:gd name="T8" fmla="*/ 11 w 19"/>
                  <a:gd name="T9" fmla="*/ 23 h 23"/>
                  <a:gd name="T10" fmla="*/ 18 w 19"/>
                  <a:gd name="T11" fmla="*/ 10 h 23"/>
                  <a:gd name="T12" fmla="*/ 9 w 19"/>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9" h="23">
                    <a:moveTo>
                      <a:pt x="9" y="0"/>
                    </a:moveTo>
                    <a:cubicBezTo>
                      <a:pt x="8" y="0"/>
                      <a:pt x="8" y="0"/>
                      <a:pt x="8" y="0"/>
                    </a:cubicBezTo>
                    <a:cubicBezTo>
                      <a:pt x="3" y="1"/>
                      <a:pt x="0" y="6"/>
                      <a:pt x="1" y="13"/>
                    </a:cubicBezTo>
                    <a:cubicBezTo>
                      <a:pt x="2" y="18"/>
                      <a:pt x="6" y="23"/>
                      <a:pt x="11" y="23"/>
                    </a:cubicBezTo>
                    <a:cubicBezTo>
                      <a:pt x="11" y="23"/>
                      <a:pt x="11" y="23"/>
                      <a:pt x="11" y="23"/>
                    </a:cubicBezTo>
                    <a:cubicBezTo>
                      <a:pt x="16" y="22"/>
                      <a:pt x="19" y="16"/>
                      <a:pt x="18" y="10"/>
                    </a:cubicBezTo>
                    <a:cubicBezTo>
                      <a:pt x="17" y="4"/>
                      <a:pt x="13" y="0"/>
                      <a:pt x="9" y="0"/>
                    </a:cubicBezTo>
                  </a:path>
                </a:pathLst>
              </a:custGeom>
              <a:solidFill>
                <a:srgbClr val="6F6D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5" name="Freeform 81"/>
              <p:cNvSpPr>
                <a:spLocks/>
              </p:cNvSpPr>
              <p:nvPr/>
            </p:nvSpPr>
            <p:spPr bwMode="auto">
              <a:xfrm>
                <a:off x="4777" y="3528"/>
                <a:ext cx="8" cy="12"/>
              </a:xfrm>
              <a:custGeom>
                <a:avLst/>
                <a:gdLst>
                  <a:gd name="T0" fmla="*/ 1 w 6"/>
                  <a:gd name="T1" fmla="*/ 5 h 8"/>
                  <a:gd name="T2" fmla="*/ 4 w 6"/>
                  <a:gd name="T3" fmla="*/ 8 h 8"/>
                  <a:gd name="T4" fmla="*/ 6 w 6"/>
                  <a:gd name="T5" fmla="*/ 4 h 8"/>
                  <a:gd name="T6" fmla="*/ 3 w 6"/>
                  <a:gd name="T7" fmla="*/ 1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1" y="6"/>
                      <a:pt x="2" y="8"/>
                      <a:pt x="4" y="8"/>
                    </a:cubicBezTo>
                    <a:cubicBezTo>
                      <a:pt x="5" y="7"/>
                      <a:pt x="6" y="6"/>
                      <a:pt x="6" y="4"/>
                    </a:cubicBezTo>
                    <a:cubicBezTo>
                      <a:pt x="6" y="2"/>
                      <a:pt x="4" y="0"/>
                      <a:pt x="3" y="1"/>
                    </a:cubicBezTo>
                    <a:cubicBezTo>
                      <a:pt x="1" y="1"/>
                      <a:pt x="0" y="3"/>
                      <a:pt x="1" y="5"/>
                    </a:cubicBezTo>
                    <a:close/>
                  </a:path>
                </a:pathLst>
              </a:custGeom>
              <a:solidFill>
                <a:srgbClr val="8DC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6" name="Freeform 82"/>
              <p:cNvSpPr>
                <a:spLocks/>
              </p:cNvSpPr>
              <p:nvPr/>
            </p:nvSpPr>
            <p:spPr bwMode="auto">
              <a:xfrm>
                <a:off x="4906" y="3642"/>
                <a:ext cx="14" cy="19"/>
              </a:xfrm>
              <a:custGeom>
                <a:avLst/>
                <a:gdLst>
                  <a:gd name="T0" fmla="*/ 10 w 11"/>
                  <a:gd name="T1" fmla="*/ 7 h 14"/>
                  <a:gd name="T2" fmla="*/ 4 w 11"/>
                  <a:gd name="T3" fmla="*/ 13 h 14"/>
                  <a:gd name="T4" fmla="*/ 0 w 11"/>
                  <a:gd name="T5" fmla="*/ 6 h 14"/>
                  <a:gd name="T6" fmla="*/ 6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9" y="11"/>
                      <a:pt x="7" y="14"/>
                      <a:pt x="4" y="13"/>
                    </a:cubicBezTo>
                    <a:cubicBezTo>
                      <a:pt x="2" y="13"/>
                      <a:pt x="0" y="10"/>
                      <a:pt x="0" y="6"/>
                    </a:cubicBezTo>
                    <a:cubicBezTo>
                      <a:pt x="1" y="3"/>
                      <a:pt x="4" y="0"/>
                      <a:pt x="6" y="0"/>
                    </a:cubicBezTo>
                    <a:cubicBezTo>
                      <a:pt x="9" y="1"/>
                      <a:pt x="11" y="4"/>
                      <a:pt x="10" y="7"/>
                    </a:cubicBez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7" name="Freeform 83"/>
              <p:cNvSpPr>
                <a:spLocks/>
              </p:cNvSpPr>
              <p:nvPr/>
            </p:nvSpPr>
            <p:spPr bwMode="auto">
              <a:xfrm>
                <a:off x="4910" y="3643"/>
                <a:ext cx="10" cy="20"/>
              </a:xfrm>
              <a:custGeom>
                <a:avLst/>
                <a:gdLst>
                  <a:gd name="T0" fmla="*/ 4 w 10"/>
                  <a:gd name="T1" fmla="*/ 20 h 20"/>
                  <a:gd name="T2" fmla="*/ 10 w 10"/>
                  <a:gd name="T3" fmla="*/ 3 h 20"/>
                  <a:gd name="T4" fmla="*/ 6 w 10"/>
                  <a:gd name="T5" fmla="*/ 0 h 20"/>
                  <a:gd name="T6" fmla="*/ 0 w 10"/>
                  <a:gd name="T7" fmla="*/ 17 h 20"/>
                  <a:gd name="T8" fmla="*/ 4 w 10"/>
                  <a:gd name="T9" fmla="*/ 20 h 20"/>
                </a:gdLst>
                <a:ahLst/>
                <a:cxnLst>
                  <a:cxn ang="0">
                    <a:pos x="T0" y="T1"/>
                  </a:cxn>
                  <a:cxn ang="0">
                    <a:pos x="T2" y="T3"/>
                  </a:cxn>
                  <a:cxn ang="0">
                    <a:pos x="T4" y="T5"/>
                  </a:cxn>
                  <a:cxn ang="0">
                    <a:pos x="T6" y="T7"/>
                  </a:cxn>
                  <a:cxn ang="0">
                    <a:pos x="T8" y="T9"/>
                  </a:cxn>
                </a:cxnLst>
                <a:rect l="0" t="0" r="r" b="b"/>
                <a:pathLst>
                  <a:path w="10" h="20">
                    <a:moveTo>
                      <a:pt x="4" y="20"/>
                    </a:moveTo>
                    <a:lnTo>
                      <a:pt x="10" y="3"/>
                    </a:lnTo>
                    <a:lnTo>
                      <a:pt x="6" y="0"/>
                    </a:lnTo>
                    <a:lnTo>
                      <a:pt x="0" y="17"/>
                    </a:lnTo>
                    <a:lnTo>
                      <a:pt x="4" y="2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8" name="Freeform 84"/>
              <p:cNvSpPr>
                <a:spLocks/>
              </p:cNvSpPr>
              <p:nvPr/>
            </p:nvSpPr>
            <p:spPr bwMode="auto">
              <a:xfrm>
                <a:off x="4910" y="3644"/>
                <a:ext cx="14" cy="20"/>
              </a:xfrm>
              <a:custGeom>
                <a:avLst/>
                <a:gdLst>
                  <a:gd name="T0" fmla="*/ 10 w 11"/>
                  <a:gd name="T1" fmla="*/ 7 h 14"/>
                  <a:gd name="T2" fmla="*/ 4 w 11"/>
                  <a:gd name="T3" fmla="*/ 13 h 14"/>
                  <a:gd name="T4" fmla="*/ 1 w 11"/>
                  <a:gd name="T5" fmla="*/ 6 h 14"/>
                  <a:gd name="T6" fmla="*/ 6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0" y="11"/>
                      <a:pt x="7" y="14"/>
                      <a:pt x="4" y="13"/>
                    </a:cubicBezTo>
                    <a:cubicBezTo>
                      <a:pt x="2" y="13"/>
                      <a:pt x="0" y="10"/>
                      <a:pt x="1" y="6"/>
                    </a:cubicBezTo>
                    <a:cubicBezTo>
                      <a:pt x="1" y="3"/>
                      <a:pt x="4" y="0"/>
                      <a:pt x="6" y="0"/>
                    </a:cubicBezTo>
                    <a:cubicBezTo>
                      <a:pt x="9" y="1"/>
                      <a:pt x="11" y="4"/>
                      <a:pt x="10" y="7"/>
                    </a:cubicBezTo>
                    <a:close/>
                  </a:path>
                </a:pathLst>
              </a:custGeom>
              <a:solidFill>
                <a:srgbClr val="75C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90" name="Group 89"/>
            <p:cNvGrpSpPr/>
            <p:nvPr/>
          </p:nvGrpSpPr>
          <p:grpSpPr>
            <a:xfrm>
              <a:off x="6656728" y="5613250"/>
              <a:ext cx="831850" cy="984251"/>
              <a:chOff x="6419850" y="5919788"/>
              <a:chExt cx="831850" cy="984251"/>
            </a:xfrm>
          </p:grpSpPr>
          <p:sp>
            <p:nvSpPr>
              <p:cNvPr id="55" name="AutoShape 49"/>
              <p:cNvSpPr>
                <a:spLocks noChangeAspect="1" noChangeArrowheads="1" noTextEdit="1"/>
              </p:cNvSpPr>
              <p:nvPr/>
            </p:nvSpPr>
            <p:spPr bwMode="auto">
              <a:xfrm>
                <a:off x="6419850" y="5919788"/>
                <a:ext cx="8318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6" name="Freeform 51"/>
              <p:cNvSpPr>
                <a:spLocks/>
              </p:cNvSpPr>
              <p:nvPr/>
            </p:nvSpPr>
            <p:spPr bwMode="auto">
              <a:xfrm>
                <a:off x="6757988" y="5922963"/>
                <a:ext cx="490538" cy="722313"/>
              </a:xfrm>
              <a:custGeom>
                <a:avLst/>
                <a:gdLst>
                  <a:gd name="T0" fmla="*/ 309 w 309"/>
                  <a:gd name="T1" fmla="*/ 185 h 455"/>
                  <a:gd name="T2" fmla="*/ 309 w 309"/>
                  <a:gd name="T3" fmla="*/ 185 h 455"/>
                  <a:gd name="T4" fmla="*/ 19 w 309"/>
                  <a:gd name="T5" fmla="*/ 0 h 455"/>
                  <a:gd name="T6" fmla="*/ 0 w 309"/>
                  <a:gd name="T7" fmla="*/ 11 h 455"/>
                  <a:gd name="T8" fmla="*/ 0 w 309"/>
                  <a:gd name="T9" fmla="*/ 267 h 455"/>
                  <a:gd name="T10" fmla="*/ 290 w 309"/>
                  <a:gd name="T11" fmla="*/ 455 h 455"/>
                  <a:gd name="T12" fmla="*/ 290 w 309"/>
                  <a:gd name="T13" fmla="*/ 455 h 455"/>
                  <a:gd name="T14" fmla="*/ 290 w 309"/>
                  <a:gd name="T15" fmla="*/ 455 h 455"/>
                  <a:gd name="T16" fmla="*/ 290 w 309"/>
                  <a:gd name="T17" fmla="*/ 455 h 455"/>
                  <a:gd name="T18" fmla="*/ 290 w 309"/>
                  <a:gd name="T19" fmla="*/ 455 h 455"/>
                  <a:gd name="T20" fmla="*/ 309 w 309"/>
                  <a:gd name="T21" fmla="*/ 442 h 455"/>
                  <a:gd name="T22" fmla="*/ 309 w 309"/>
                  <a:gd name="T23" fmla="*/ 18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455">
                    <a:moveTo>
                      <a:pt x="309" y="185"/>
                    </a:moveTo>
                    <a:lnTo>
                      <a:pt x="309" y="185"/>
                    </a:lnTo>
                    <a:lnTo>
                      <a:pt x="19" y="0"/>
                    </a:lnTo>
                    <a:lnTo>
                      <a:pt x="0" y="11"/>
                    </a:lnTo>
                    <a:lnTo>
                      <a:pt x="0" y="267"/>
                    </a:lnTo>
                    <a:lnTo>
                      <a:pt x="290" y="455"/>
                    </a:lnTo>
                    <a:lnTo>
                      <a:pt x="290" y="455"/>
                    </a:lnTo>
                    <a:lnTo>
                      <a:pt x="290" y="455"/>
                    </a:lnTo>
                    <a:lnTo>
                      <a:pt x="290" y="455"/>
                    </a:lnTo>
                    <a:lnTo>
                      <a:pt x="290" y="455"/>
                    </a:lnTo>
                    <a:lnTo>
                      <a:pt x="309" y="442"/>
                    </a:lnTo>
                    <a:lnTo>
                      <a:pt x="309" y="185"/>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7" name="Freeform 52"/>
              <p:cNvSpPr>
                <a:spLocks/>
              </p:cNvSpPr>
              <p:nvPr/>
            </p:nvSpPr>
            <p:spPr bwMode="auto">
              <a:xfrm>
                <a:off x="6423025" y="6346826"/>
                <a:ext cx="795338" cy="557213"/>
              </a:xfrm>
              <a:custGeom>
                <a:avLst/>
                <a:gdLst>
                  <a:gd name="T0" fmla="*/ 501 w 501"/>
                  <a:gd name="T1" fmla="*/ 188 h 351"/>
                  <a:gd name="T2" fmla="*/ 211 w 501"/>
                  <a:gd name="T3" fmla="*/ 0 h 351"/>
                  <a:gd name="T4" fmla="*/ 0 w 501"/>
                  <a:gd name="T5" fmla="*/ 141 h 351"/>
                  <a:gd name="T6" fmla="*/ 0 w 501"/>
                  <a:gd name="T7" fmla="*/ 164 h 351"/>
                  <a:gd name="T8" fmla="*/ 290 w 501"/>
                  <a:gd name="T9" fmla="*/ 351 h 351"/>
                  <a:gd name="T10" fmla="*/ 290 w 501"/>
                  <a:gd name="T11" fmla="*/ 351 h 351"/>
                  <a:gd name="T12" fmla="*/ 290 w 501"/>
                  <a:gd name="T13" fmla="*/ 351 h 351"/>
                  <a:gd name="T14" fmla="*/ 290 w 501"/>
                  <a:gd name="T15" fmla="*/ 351 h 351"/>
                  <a:gd name="T16" fmla="*/ 290 w 501"/>
                  <a:gd name="T17" fmla="*/ 351 h 351"/>
                  <a:gd name="T18" fmla="*/ 501 w 501"/>
                  <a:gd name="T19" fmla="*/ 212 h 351"/>
                  <a:gd name="T20" fmla="*/ 501 w 501"/>
                  <a:gd name="T21" fmla="*/ 188 h 351"/>
                  <a:gd name="T22" fmla="*/ 501 w 501"/>
                  <a:gd name="T23" fmla="*/ 18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351">
                    <a:moveTo>
                      <a:pt x="501" y="188"/>
                    </a:moveTo>
                    <a:lnTo>
                      <a:pt x="211" y="0"/>
                    </a:lnTo>
                    <a:lnTo>
                      <a:pt x="0" y="141"/>
                    </a:lnTo>
                    <a:lnTo>
                      <a:pt x="0" y="164"/>
                    </a:lnTo>
                    <a:lnTo>
                      <a:pt x="290" y="351"/>
                    </a:lnTo>
                    <a:lnTo>
                      <a:pt x="290" y="351"/>
                    </a:lnTo>
                    <a:lnTo>
                      <a:pt x="290" y="351"/>
                    </a:lnTo>
                    <a:lnTo>
                      <a:pt x="290" y="351"/>
                    </a:lnTo>
                    <a:lnTo>
                      <a:pt x="290" y="351"/>
                    </a:lnTo>
                    <a:lnTo>
                      <a:pt x="501" y="212"/>
                    </a:lnTo>
                    <a:lnTo>
                      <a:pt x="501" y="188"/>
                    </a:lnTo>
                    <a:lnTo>
                      <a:pt x="501" y="188"/>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8" name="Freeform 53"/>
              <p:cNvSpPr>
                <a:spLocks/>
              </p:cNvSpPr>
              <p:nvPr/>
            </p:nvSpPr>
            <p:spPr bwMode="auto">
              <a:xfrm>
                <a:off x="6757988" y="5922963"/>
                <a:ext cx="490538" cy="314325"/>
              </a:xfrm>
              <a:custGeom>
                <a:avLst/>
                <a:gdLst>
                  <a:gd name="T0" fmla="*/ 290 w 309"/>
                  <a:gd name="T1" fmla="*/ 198 h 198"/>
                  <a:gd name="T2" fmla="*/ 0 w 309"/>
                  <a:gd name="T3" fmla="*/ 11 h 198"/>
                  <a:gd name="T4" fmla="*/ 19 w 309"/>
                  <a:gd name="T5" fmla="*/ 0 h 198"/>
                  <a:gd name="T6" fmla="*/ 309 w 309"/>
                  <a:gd name="T7" fmla="*/ 185 h 198"/>
                  <a:gd name="T8" fmla="*/ 290 w 309"/>
                  <a:gd name="T9" fmla="*/ 198 h 198"/>
                </a:gdLst>
                <a:ahLst/>
                <a:cxnLst>
                  <a:cxn ang="0">
                    <a:pos x="T0" y="T1"/>
                  </a:cxn>
                  <a:cxn ang="0">
                    <a:pos x="T2" y="T3"/>
                  </a:cxn>
                  <a:cxn ang="0">
                    <a:pos x="T4" y="T5"/>
                  </a:cxn>
                  <a:cxn ang="0">
                    <a:pos x="T6" y="T7"/>
                  </a:cxn>
                  <a:cxn ang="0">
                    <a:pos x="T8" y="T9"/>
                  </a:cxn>
                </a:cxnLst>
                <a:rect l="0" t="0" r="r" b="b"/>
                <a:pathLst>
                  <a:path w="309" h="198">
                    <a:moveTo>
                      <a:pt x="290" y="198"/>
                    </a:moveTo>
                    <a:lnTo>
                      <a:pt x="0" y="11"/>
                    </a:lnTo>
                    <a:lnTo>
                      <a:pt x="19" y="0"/>
                    </a:lnTo>
                    <a:lnTo>
                      <a:pt x="309" y="185"/>
                    </a:lnTo>
                    <a:lnTo>
                      <a:pt x="290" y="198"/>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 name="Freeform 54"/>
              <p:cNvSpPr>
                <a:spLocks/>
              </p:cNvSpPr>
              <p:nvPr/>
            </p:nvSpPr>
            <p:spPr bwMode="auto">
              <a:xfrm>
                <a:off x="7218363" y="6216651"/>
                <a:ext cx="30163" cy="428625"/>
              </a:xfrm>
              <a:custGeom>
                <a:avLst/>
                <a:gdLst>
                  <a:gd name="T0" fmla="*/ 0 w 19"/>
                  <a:gd name="T1" fmla="*/ 13 h 270"/>
                  <a:gd name="T2" fmla="*/ 0 w 19"/>
                  <a:gd name="T3" fmla="*/ 270 h 270"/>
                  <a:gd name="T4" fmla="*/ 19 w 19"/>
                  <a:gd name="T5" fmla="*/ 257 h 270"/>
                  <a:gd name="T6" fmla="*/ 19 w 19"/>
                  <a:gd name="T7" fmla="*/ 0 h 270"/>
                  <a:gd name="T8" fmla="*/ 0 w 19"/>
                  <a:gd name="T9" fmla="*/ 13 h 270"/>
                </a:gdLst>
                <a:ahLst/>
                <a:cxnLst>
                  <a:cxn ang="0">
                    <a:pos x="T0" y="T1"/>
                  </a:cxn>
                  <a:cxn ang="0">
                    <a:pos x="T2" y="T3"/>
                  </a:cxn>
                  <a:cxn ang="0">
                    <a:pos x="T4" y="T5"/>
                  </a:cxn>
                  <a:cxn ang="0">
                    <a:pos x="T6" y="T7"/>
                  </a:cxn>
                  <a:cxn ang="0">
                    <a:pos x="T8" y="T9"/>
                  </a:cxn>
                </a:cxnLst>
                <a:rect l="0" t="0" r="r" b="b"/>
                <a:pathLst>
                  <a:path w="19" h="270">
                    <a:moveTo>
                      <a:pt x="0" y="13"/>
                    </a:moveTo>
                    <a:lnTo>
                      <a:pt x="0" y="270"/>
                    </a:lnTo>
                    <a:lnTo>
                      <a:pt x="19" y="257"/>
                    </a:lnTo>
                    <a:lnTo>
                      <a:pt x="19" y="0"/>
                    </a:lnTo>
                    <a:lnTo>
                      <a:pt x="0" y="13"/>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0" name="Freeform 55"/>
              <p:cNvSpPr>
                <a:spLocks/>
              </p:cNvSpPr>
              <p:nvPr/>
            </p:nvSpPr>
            <p:spPr bwMode="auto">
              <a:xfrm>
                <a:off x="6757988" y="5940426"/>
                <a:ext cx="460375" cy="704850"/>
              </a:xfrm>
              <a:custGeom>
                <a:avLst/>
                <a:gdLst>
                  <a:gd name="T0" fmla="*/ 290 w 290"/>
                  <a:gd name="T1" fmla="*/ 187 h 444"/>
                  <a:gd name="T2" fmla="*/ 0 w 290"/>
                  <a:gd name="T3" fmla="*/ 0 h 444"/>
                  <a:gd name="T4" fmla="*/ 0 w 290"/>
                  <a:gd name="T5" fmla="*/ 256 h 444"/>
                  <a:gd name="T6" fmla="*/ 290 w 290"/>
                  <a:gd name="T7" fmla="*/ 444 h 444"/>
                  <a:gd name="T8" fmla="*/ 290 w 290"/>
                  <a:gd name="T9" fmla="*/ 187 h 444"/>
                </a:gdLst>
                <a:ahLst/>
                <a:cxnLst>
                  <a:cxn ang="0">
                    <a:pos x="T0" y="T1"/>
                  </a:cxn>
                  <a:cxn ang="0">
                    <a:pos x="T2" y="T3"/>
                  </a:cxn>
                  <a:cxn ang="0">
                    <a:pos x="T4" y="T5"/>
                  </a:cxn>
                  <a:cxn ang="0">
                    <a:pos x="T6" y="T7"/>
                  </a:cxn>
                  <a:cxn ang="0">
                    <a:pos x="T8" y="T9"/>
                  </a:cxn>
                </a:cxnLst>
                <a:rect l="0" t="0" r="r" b="b"/>
                <a:pathLst>
                  <a:path w="290" h="444">
                    <a:moveTo>
                      <a:pt x="290" y="187"/>
                    </a:moveTo>
                    <a:lnTo>
                      <a:pt x="0" y="0"/>
                    </a:lnTo>
                    <a:lnTo>
                      <a:pt x="0" y="256"/>
                    </a:lnTo>
                    <a:lnTo>
                      <a:pt x="290" y="444"/>
                    </a:lnTo>
                    <a:lnTo>
                      <a:pt x="290" y="187"/>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1" name="Freeform 56"/>
              <p:cNvSpPr>
                <a:spLocks/>
              </p:cNvSpPr>
              <p:nvPr/>
            </p:nvSpPr>
            <p:spPr bwMode="auto">
              <a:xfrm>
                <a:off x="6783388" y="5988051"/>
                <a:ext cx="412750" cy="612775"/>
              </a:xfrm>
              <a:custGeom>
                <a:avLst/>
                <a:gdLst>
                  <a:gd name="T0" fmla="*/ 260 w 260"/>
                  <a:gd name="T1" fmla="*/ 169 h 386"/>
                  <a:gd name="T2" fmla="*/ 0 w 260"/>
                  <a:gd name="T3" fmla="*/ 0 h 386"/>
                  <a:gd name="T4" fmla="*/ 0 w 260"/>
                  <a:gd name="T5" fmla="*/ 218 h 386"/>
                  <a:gd name="T6" fmla="*/ 260 w 260"/>
                  <a:gd name="T7" fmla="*/ 386 h 386"/>
                  <a:gd name="T8" fmla="*/ 260 w 260"/>
                  <a:gd name="T9" fmla="*/ 169 h 386"/>
                </a:gdLst>
                <a:ahLst/>
                <a:cxnLst>
                  <a:cxn ang="0">
                    <a:pos x="T0" y="T1"/>
                  </a:cxn>
                  <a:cxn ang="0">
                    <a:pos x="T2" y="T3"/>
                  </a:cxn>
                  <a:cxn ang="0">
                    <a:pos x="T4" y="T5"/>
                  </a:cxn>
                  <a:cxn ang="0">
                    <a:pos x="T6" y="T7"/>
                  </a:cxn>
                  <a:cxn ang="0">
                    <a:pos x="T8" y="T9"/>
                  </a:cxn>
                </a:cxnLst>
                <a:rect l="0" t="0" r="r" b="b"/>
                <a:pathLst>
                  <a:path w="260" h="386">
                    <a:moveTo>
                      <a:pt x="260" y="169"/>
                    </a:moveTo>
                    <a:lnTo>
                      <a:pt x="0" y="0"/>
                    </a:lnTo>
                    <a:lnTo>
                      <a:pt x="0" y="218"/>
                    </a:lnTo>
                    <a:lnTo>
                      <a:pt x="260" y="386"/>
                    </a:lnTo>
                    <a:lnTo>
                      <a:pt x="260" y="169"/>
                    </a:lnTo>
                    <a:close/>
                  </a:path>
                </a:pathLst>
              </a:custGeom>
              <a:solidFill>
                <a:srgbClr val="0487CC"/>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2" name="Freeform 57"/>
              <p:cNvSpPr>
                <a:spLocks/>
              </p:cNvSpPr>
              <p:nvPr/>
            </p:nvSpPr>
            <p:spPr bwMode="auto">
              <a:xfrm>
                <a:off x="6423025" y="6346826"/>
                <a:ext cx="795338" cy="519113"/>
              </a:xfrm>
              <a:custGeom>
                <a:avLst/>
                <a:gdLst>
                  <a:gd name="T0" fmla="*/ 290 w 501"/>
                  <a:gd name="T1" fmla="*/ 327 h 327"/>
                  <a:gd name="T2" fmla="*/ 0 w 501"/>
                  <a:gd name="T3" fmla="*/ 141 h 327"/>
                  <a:gd name="T4" fmla="*/ 211 w 501"/>
                  <a:gd name="T5" fmla="*/ 0 h 327"/>
                  <a:gd name="T6" fmla="*/ 501 w 501"/>
                  <a:gd name="T7" fmla="*/ 188 h 327"/>
                  <a:gd name="T8" fmla="*/ 290 w 501"/>
                  <a:gd name="T9" fmla="*/ 327 h 327"/>
                </a:gdLst>
                <a:ahLst/>
                <a:cxnLst>
                  <a:cxn ang="0">
                    <a:pos x="T0" y="T1"/>
                  </a:cxn>
                  <a:cxn ang="0">
                    <a:pos x="T2" y="T3"/>
                  </a:cxn>
                  <a:cxn ang="0">
                    <a:pos x="T4" y="T5"/>
                  </a:cxn>
                  <a:cxn ang="0">
                    <a:pos x="T6" y="T7"/>
                  </a:cxn>
                  <a:cxn ang="0">
                    <a:pos x="T8" y="T9"/>
                  </a:cxn>
                </a:cxnLst>
                <a:rect l="0" t="0" r="r" b="b"/>
                <a:pathLst>
                  <a:path w="501" h="327">
                    <a:moveTo>
                      <a:pt x="290" y="327"/>
                    </a:moveTo>
                    <a:lnTo>
                      <a:pt x="0" y="141"/>
                    </a:lnTo>
                    <a:lnTo>
                      <a:pt x="211" y="0"/>
                    </a:lnTo>
                    <a:lnTo>
                      <a:pt x="501" y="188"/>
                    </a:lnTo>
                    <a:lnTo>
                      <a:pt x="290" y="327"/>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3" name="Freeform 58"/>
              <p:cNvSpPr>
                <a:spLocks/>
              </p:cNvSpPr>
              <p:nvPr/>
            </p:nvSpPr>
            <p:spPr bwMode="auto">
              <a:xfrm>
                <a:off x="6567488" y="6383338"/>
                <a:ext cx="596900" cy="388938"/>
              </a:xfrm>
              <a:custGeom>
                <a:avLst/>
                <a:gdLst>
                  <a:gd name="T0" fmla="*/ 251 w 376"/>
                  <a:gd name="T1" fmla="*/ 245 h 245"/>
                  <a:gd name="T2" fmla="*/ 0 w 376"/>
                  <a:gd name="T3" fmla="*/ 83 h 245"/>
                  <a:gd name="T4" fmla="*/ 125 w 376"/>
                  <a:gd name="T5" fmla="*/ 0 h 245"/>
                  <a:gd name="T6" fmla="*/ 376 w 376"/>
                  <a:gd name="T7" fmla="*/ 161 h 245"/>
                  <a:gd name="T8" fmla="*/ 251 w 376"/>
                  <a:gd name="T9" fmla="*/ 245 h 245"/>
                </a:gdLst>
                <a:ahLst/>
                <a:cxnLst>
                  <a:cxn ang="0">
                    <a:pos x="T0" y="T1"/>
                  </a:cxn>
                  <a:cxn ang="0">
                    <a:pos x="T2" y="T3"/>
                  </a:cxn>
                  <a:cxn ang="0">
                    <a:pos x="T4" y="T5"/>
                  </a:cxn>
                  <a:cxn ang="0">
                    <a:pos x="T6" y="T7"/>
                  </a:cxn>
                  <a:cxn ang="0">
                    <a:pos x="T8" y="T9"/>
                  </a:cxn>
                </a:cxnLst>
                <a:rect l="0" t="0" r="r" b="b"/>
                <a:pathLst>
                  <a:path w="376" h="245">
                    <a:moveTo>
                      <a:pt x="251" y="245"/>
                    </a:moveTo>
                    <a:lnTo>
                      <a:pt x="0" y="83"/>
                    </a:lnTo>
                    <a:lnTo>
                      <a:pt x="125" y="0"/>
                    </a:lnTo>
                    <a:lnTo>
                      <a:pt x="376" y="161"/>
                    </a:lnTo>
                    <a:lnTo>
                      <a:pt x="251" y="245"/>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4" name="Freeform 59"/>
              <p:cNvSpPr>
                <a:spLocks/>
              </p:cNvSpPr>
              <p:nvPr/>
            </p:nvSpPr>
            <p:spPr bwMode="auto">
              <a:xfrm>
                <a:off x="6600825" y="6607176"/>
                <a:ext cx="187325" cy="123825"/>
              </a:xfrm>
              <a:custGeom>
                <a:avLst/>
                <a:gdLst>
                  <a:gd name="T0" fmla="*/ 70 w 118"/>
                  <a:gd name="T1" fmla="*/ 78 h 78"/>
                  <a:gd name="T2" fmla="*/ 0 w 118"/>
                  <a:gd name="T3" fmla="*/ 32 h 78"/>
                  <a:gd name="T4" fmla="*/ 48 w 118"/>
                  <a:gd name="T5" fmla="*/ 0 h 78"/>
                  <a:gd name="T6" fmla="*/ 118 w 118"/>
                  <a:gd name="T7" fmla="*/ 46 h 78"/>
                  <a:gd name="T8" fmla="*/ 70 w 118"/>
                  <a:gd name="T9" fmla="*/ 78 h 78"/>
                </a:gdLst>
                <a:ahLst/>
                <a:cxnLst>
                  <a:cxn ang="0">
                    <a:pos x="T0" y="T1"/>
                  </a:cxn>
                  <a:cxn ang="0">
                    <a:pos x="T2" y="T3"/>
                  </a:cxn>
                  <a:cxn ang="0">
                    <a:pos x="T4" y="T5"/>
                  </a:cxn>
                  <a:cxn ang="0">
                    <a:pos x="T6" y="T7"/>
                  </a:cxn>
                  <a:cxn ang="0">
                    <a:pos x="T8" y="T9"/>
                  </a:cxn>
                </a:cxnLst>
                <a:rect l="0" t="0" r="r" b="b"/>
                <a:pathLst>
                  <a:path w="118" h="78">
                    <a:moveTo>
                      <a:pt x="70" y="78"/>
                    </a:moveTo>
                    <a:lnTo>
                      <a:pt x="0" y="32"/>
                    </a:lnTo>
                    <a:lnTo>
                      <a:pt x="48" y="0"/>
                    </a:lnTo>
                    <a:lnTo>
                      <a:pt x="118" y="46"/>
                    </a:lnTo>
                    <a:lnTo>
                      <a:pt x="70" y="78"/>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5" name="Freeform 60"/>
              <p:cNvSpPr>
                <a:spLocks/>
              </p:cNvSpPr>
              <p:nvPr/>
            </p:nvSpPr>
            <p:spPr bwMode="auto">
              <a:xfrm>
                <a:off x="6883400" y="6645276"/>
                <a:ext cx="334963" cy="258763"/>
              </a:xfrm>
              <a:custGeom>
                <a:avLst/>
                <a:gdLst>
                  <a:gd name="T0" fmla="*/ 0 w 211"/>
                  <a:gd name="T1" fmla="*/ 139 h 163"/>
                  <a:gd name="T2" fmla="*/ 0 w 211"/>
                  <a:gd name="T3" fmla="*/ 163 h 163"/>
                  <a:gd name="T4" fmla="*/ 211 w 211"/>
                  <a:gd name="T5" fmla="*/ 24 h 163"/>
                  <a:gd name="T6" fmla="*/ 211 w 211"/>
                  <a:gd name="T7" fmla="*/ 0 h 163"/>
                  <a:gd name="T8" fmla="*/ 0 w 211"/>
                  <a:gd name="T9" fmla="*/ 139 h 163"/>
                </a:gdLst>
                <a:ahLst/>
                <a:cxnLst>
                  <a:cxn ang="0">
                    <a:pos x="T0" y="T1"/>
                  </a:cxn>
                  <a:cxn ang="0">
                    <a:pos x="T2" y="T3"/>
                  </a:cxn>
                  <a:cxn ang="0">
                    <a:pos x="T4" y="T5"/>
                  </a:cxn>
                  <a:cxn ang="0">
                    <a:pos x="T6" y="T7"/>
                  </a:cxn>
                  <a:cxn ang="0">
                    <a:pos x="T8" y="T9"/>
                  </a:cxn>
                </a:cxnLst>
                <a:rect l="0" t="0" r="r" b="b"/>
                <a:pathLst>
                  <a:path w="211" h="163">
                    <a:moveTo>
                      <a:pt x="0" y="139"/>
                    </a:moveTo>
                    <a:lnTo>
                      <a:pt x="0" y="163"/>
                    </a:lnTo>
                    <a:lnTo>
                      <a:pt x="211" y="24"/>
                    </a:lnTo>
                    <a:lnTo>
                      <a:pt x="211" y="0"/>
                    </a:lnTo>
                    <a:lnTo>
                      <a:pt x="0" y="139"/>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6" name="Freeform 61"/>
              <p:cNvSpPr>
                <a:spLocks/>
              </p:cNvSpPr>
              <p:nvPr/>
            </p:nvSpPr>
            <p:spPr bwMode="auto">
              <a:xfrm>
                <a:off x="6423025" y="6570663"/>
                <a:ext cx="460375" cy="333375"/>
              </a:xfrm>
              <a:custGeom>
                <a:avLst/>
                <a:gdLst>
                  <a:gd name="T0" fmla="*/ 290 w 290"/>
                  <a:gd name="T1" fmla="*/ 186 h 210"/>
                  <a:gd name="T2" fmla="*/ 0 w 290"/>
                  <a:gd name="T3" fmla="*/ 0 h 210"/>
                  <a:gd name="T4" fmla="*/ 0 w 290"/>
                  <a:gd name="T5" fmla="*/ 23 h 210"/>
                  <a:gd name="T6" fmla="*/ 290 w 290"/>
                  <a:gd name="T7" fmla="*/ 210 h 210"/>
                  <a:gd name="T8" fmla="*/ 290 w 290"/>
                  <a:gd name="T9" fmla="*/ 186 h 210"/>
                </a:gdLst>
                <a:ahLst/>
                <a:cxnLst>
                  <a:cxn ang="0">
                    <a:pos x="T0" y="T1"/>
                  </a:cxn>
                  <a:cxn ang="0">
                    <a:pos x="T2" y="T3"/>
                  </a:cxn>
                  <a:cxn ang="0">
                    <a:pos x="T4" y="T5"/>
                  </a:cxn>
                  <a:cxn ang="0">
                    <a:pos x="T6" y="T7"/>
                  </a:cxn>
                  <a:cxn ang="0">
                    <a:pos x="T8" y="T9"/>
                  </a:cxn>
                </a:cxnLst>
                <a:rect l="0" t="0" r="r" b="b"/>
                <a:pathLst>
                  <a:path w="290" h="210">
                    <a:moveTo>
                      <a:pt x="290" y="186"/>
                    </a:moveTo>
                    <a:lnTo>
                      <a:pt x="0" y="0"/>
                    </a:lnTo>
                    <a:lnTo>
                      <a:pt x="0" y="23"/>
                    </a:lnTo>
                    <a:lnTo>
                      <a:pt x="290" y="210"/>
                    </a:lnTo>
                    <a:lnTo>
                      <a:pt x="290" y="186"/>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pic>
        <p:nvPicPr>
          <p:cNvPr id="97" name="Picture 96"/>
          <p:cNvPicPr>
            <a:picLocks noChangeAspect="1"/>
          </p:cNvPicPr>
          <p:nvPr/>
        </p:nvPicPr>
        <p:blipFill>
          <a:blip r:embed="rId3"/>
          <a:stretch>
            <a:fillRect/>
          </a:stretch>
        </p:blipFill>
        <p:spPr>
          <a:xfrm>
            <a:off x="7963289" y="740107"/>
            <a:ext cx="3198659" cy="2265254"/>
          </a:xfrm>
          <a:prstGeom prst="rect">
            <a:avLst/>
          </a:prstGeom>
        </p:spPr>
      </p:pic>
      <p:grpSp>
        <p:nvGrpSpPr>
          <p:cNvPr id="117" name="Group 116"/>
          <p:cNvGrpSpPr/>
          <p:nvPr/>
        </p:nvGrpSpPr>
        <p:grpSpPr>
          <a:xfrm>
            <a:off x="8363932" y="3201371"/>
            <a:ext cx="947614" cy="710340"/>
            <a:chOff x="9680603" y="4223274"/>
            <a:chExt cx="2124075" cy="1382712"/>
          </a:xfrm>
        </p:grpSpPr>
        <p:sp>
          <p:nvSpPr>
            <p:cNvPr id="118"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19"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0"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21" name="Group 120"/>
          <p:cNvGrpSpPr/>
          <p:nvPr/>
        </p:nvGrpSpPr>
        <p:grpSpPr>
          <a:xfrm>
            <a:off x="8513293" y="3350732"/>
            <a:ext cx="947614" cy="710340"/>
            <a:chOff x="9680603" y="4223274"/>
            <a:chExt cx="2124075" cy="1382712"/>
          </a:xfrm>
        </p:grpSpPr>
        <p:sp>
          <p:nvSpPr>
            <p:cNvPr id="122"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3"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4"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25" name="Group 124"/>
          <p:cNvGrpSpPr/>
          <p:nvPr/>
        </p:nvGrpSpPr>
        <p:grpSpPr>
          <a:xfrm>
            <a:off x="8223443" y="3087498"/>
            <a:ext cx="947614" cy="710340"/>
            <a:chOff x="9680603" y="4223274"/>
            <a:chExt cx="2124075" cy="1382712"/>
          </a:xfrm>
        </p:grpSpPr>
        <p:sp>
          <p:nvSpPr>
            <p:cNvPr id="126"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7"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8"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91" name="Group 90"/>
          <p:cNvGrpSpPr/>
          <p:nvPr/>
        </p:nvGrpSpPr>
        <p:grpSpPr>
          <a:xfrm>
            <a:off x="7857581" y="2787347"/>
            <a:ext cx="1062648" cy="1538738"/>
            <a:chOff x="7989888" y="3378200"/>
            <a:chExt cx="1084262" cy="1570038"/>
          </a:xfrm>
        </p:grpSpPr>
        <p:sp>
          <p:nvSpPr>
            <p:cNvPr id="11" name="AutoShape 3"/>
            <p:cNvSpPr>
              <a:spLocks noChangeAspect="1" noChangeArrowheads="1" noTextEdit="1"/>
            </p:cNvSpPr>
            <p:nvPr/>
          </p:nvSpPr>
          <p:spPr bwMode="auto">
            <a:xfrm>
              <a:off x="7989888" y="3378200"/>
              <a:ext cx="10842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 name="Freeform 5"/>
            <p:cNvSpPr>
              <a:spLocks noEditPoints="1"/>
            </p:cNvSpPr>
            <p:nvPr/>
          </p:nvSpPr>
          <p:spPr bwMode="auto">
            <a:xfrm>
              <a:off x="7989888" y="3378200"/>
              <a:ext cx="1084262" cy="156686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 name="Freeform 6"/>
            <p:cNvSpPr>
              <a:spLocks noEditPoints="1"/>
            </p:cNvSpPr>
            <p:nvPr/>
          </p:nvSpPr>
          <p:spPr bwMode="auto">
            <a:xfrm>
              <a:off x="7989888" y="3378200"/>
              <a:ext cx="1084262" cy="156686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 name="Oval 7"/>
            <p:cNvSpPr>
              <a:spLocks noChangeArrowheads="1"/>
            </p:cNvSpPr>
            <p:nvPr/>
          </p:nvSpPr>
          <p:spPr bwMode="auto">
            <a:xfrm>
              <a:off x="7997825" y="3378200"/>
              <a:ext cx="1068387" cy="606425"/>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 name="Freeform 8"/>
            <p:cNvSpPr>
              <a:spLocks/>
            </p:cNvSpPr>
            <p:nvPr/>
          </p:nvSpPr>
          <p:spPr bwMode="auto">
            <a:xfrm>
              <a:off x="8083550" y="3441700"/>
              <a:ext cx="896937" cy="282575"/>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chemeClr val="accent4">
                <a:lumMod val="75000"/>
                <a:lumOff val="25000"/>
              </a:schemeClr>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 name="Freeform 9"/>
            <p:cNvSpPr>
              <a:spLocks/>
            </p:cNvSpPr>
            <p:nvPr/>
          </p:nvSpPr>
          <p:spPr bwMode="auto">
            <a:xfrm>
              <a:off x="8102600" y="3549424"/>
              <a:ext cx="858837" cy="319088"/>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0487CC"/>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14" name="TextBox 113"/>
          <p:cNvSpPr txBox="1"/>
          <p:nvPr/>
        </p:nvSpPr>
        <p:spPr>
          <a:xfrm>
            <a:off x="304911" y="1430567"/>
            <a:ext cx="4288273" cy="4753938"/>
          </a:xfrm>
          <a:prstGeom prst="rect">
            <a:avLst/>
          </a:prstGeom>
          <a:noFill/>
        </p:spPr>
        <p:txBody>
          <a:bodyPr wrap="square" lIns="179234" tIns="143387" rIns="179234" bIns="143387" rtlCol="0">
            <a:spAutoFit/>
          </a:bodyPr>
          <a:lstStyle/>
          <a:p>
            <a:pPr marL="342900" marR="0" lvl="0" indent="-342900" defTabSz="914192"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1961" b="0" i="0" u="none" strike="noStrike" kern="0" cap="none" spc="0" normalizeH="0" baseline="0" noProof="0" dirty="0">
                <a:ln>
                  <a:noFill/>
                </a:ln>
                <a:gradFill>
                  <a:gsLst>
                    <a:gs pos="2917">
                      <a:srgbClr val="505050"/>
                    </a:gs>
                    <a:gs pos="30000">
                      <a:srgbClr val="505050"/>
                    </a:gs>
                  </a:gsLst>
                  <a:lin ang="5400000" scaled="0"/>
                </a:gradFill>
                <a:effectLst/>
                <a:uLnTx/>
                <a:uFillTx/>
              </a:rPr>
              <a:t>Create business processes and workflows visually</a:t>
            </a:r>
          </a:p>
          <a:p>
            <a:pPr marL="342900" marR="0" lvl="0" indent="-342900" defTabSz="914192"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1961" b="0" i="0" u="none" strike="noStrike" kern="0" cap="none" spc="0" normalizeH="0" baseline="0" noProof="0" dirty="0">
                <a:ln>
                  <a:noFill/>
                </a:ln>
                <a:gradFill>
                  <a:gsLst>
                    <a:gs pos="2917">
                      <a:srgbClr val="505050"/>
                    </a:gs>
                    <a:gs pos="30000">
                      <a:srgbClr val="505050"/>
                    </a:gs>
                  </a:gsLst>
                  <a:lin ang="5400000" scaled="0"/>
                </a:gradFill>
                <a:effectLst/>
                <a:uLnTx/>
                <a:uFillTx/>
              </a:rPr>
              <a:t>Integrate with SaaS and enterprise applications</a:t>
            </a:r>
          </a:p>
          <a:p>
            <a:pPr marL="342900" marR="0" lvl="0" indent="-342900" defTabSz="914192"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1961" b="0" i="0" u="none" strike="noStrike" kern="0" cap="none" spc="0" normalizeH="0" baseline="0" noProof="0" dirty="0">
                <a:ln>
                  <a:noFill/>
                </a:ln>
                <a:gradFill>
                  <a:gsLst>
                    <a:gs pos="2917">
                      <a:srgbClr val="505050"/>
                    </a:gs>
                    <a:gs pos="30000">
                      <a:srgbClr val="505050"/>
                    </a:gs>
                  </a:gsLst>
                  <a:lin ang="5400000" scaled="0"/>
                </a:gradFill>
                <a:effectLst/>
                <a:uLnTx/>
                <a:uFillTx/>
              </a:rPr>
              <a:t>Unlock value across on-premises and cloud</a:t>
            </a:r>
          </a:p>
          <a:p>
            <a:pPr marL="342900" marR="0" lvl="0" indent="-342900" defTabSz="914192"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1961" b="0" i="0" u="none" strike="noStrike" kern="0" cap="none" spc="0" normalizeH="0" baseline="0" noProof="0" dirty="0">
                <a:ln>
                  <a:noFill/>
                </a:ln>
                <a:gradFill>
                  <a:gsLst>
                    <a:gs pos="2917">
                      <a:srgbClr val="505050"/>
                    </a:gs>
                    <a:gs pos="30000">
                      <a:srgbClr val="505050"/>
                    </a:gs>
                  </a:gsLst>
                  <a:lin ang="5400000" scaled="0"/>
                </a:gradFill>
                <a:effectLst/>
                <a:uLnTx/>
                <a:uFillTx/>
              </a:rPr>
              <a:t>Automate EAI, B2B/EDI, and business processes</a:t>
            </a:r>
          </a:p>
          <a:p>
            <a:pPr marL="342900" marR="0" lvl="0" indent="-342900" defTabSz="914192"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1961" b="0" i="0" u="none" strike="noStrike" kern="0" cap="none" spc="0" normalizeH="0" baseline="0" noProof="0" dirty="0">
                <a:ln>
                  <a:noFill/>
                </a:ln>
                <a:gradFill>
                  <a:gsLst>
                    <a:gs pos="2917">
                      <a:srgbClr val="505050"/>
                    </a:gs>
                    <a:gs pos="30000">
                      <a:srgbClr val="505050"/>
                    </a:gs>
                  </a:gsLst>
                  <a:lin ang="5400000" scaled="0"/>
                </a:gradFill>
                <a:effectLst/>
                <a:uLnTx/>
                <a:uFillTx/>
              </a:rPr>
              <a:t>Leverage Integration Platform as a Service (</a:t>
            </a:r>
            <a:r>
              <a:rPr kumimoji="0" lang="en-US" sz="1961" b="0" i="0" u="none" strike="noStrike" kern="0" cap="none" spc="0" normalizeH="0" baseline="0" noProof="0" dirty="0" err="1">
                <a:ln>
                  <a:noFill/>
                </a:ln>
                <a:gradFill>
                  <a:gsLst>
                    <a:gs pos="2917">
                      <a:srgbClr val="505050"/>
                    </a:gs>
                    <a:gs pos="30000">
                      <a:srgbClr val="505050"/>
                    </a:gs>
                  </a:gsLst>
                  <a:lin ang="5400000" scaled="0"/>
                </a:gradFill>
                <a:effectLst/>
                <a:uLnTx/>
                <a:uFillTx/>
              </a:rPr>
              <a:t>iPaaS</a:t>
            </a:r>
            <a:r>
              <a:rPr kumimoji="0" lang="en-US" sz="1961" b="0" i="0" u="none" strike="noStrike" kern="0" cap="none" spc="0" normalizeH="0" baseline="0" noProof="0" dirty="0">
                <a:ln>
                  <a:noFill/>
                </a:ln>
                <a:gradFill>
                  <a:gsLst>
                    <a:gs pos="2917">
                      <a:srgbClr val="505050"/>
                    </a:gs>
                    <a:gs pos="30000">
                      <a:srgbClr val="505050"/>
                    </a:gs>
                  </a:gsLst>
                  <a:lin ang="5400000" scaled="0"/>
                </a:gradFill>
                <a:effectLst/>
                <a:uLnTx/>
                <a:uFillTx/>
              </a:rPr>
              <a:t>)</a:t>
            </a:r>
          </a:p>
          <a:p>
            <a:pPr marL="342900" indent="-342900" defTabSz="914192">
              <a:lnSpc>
                <a:spcPct val="90000"/>
              </a:lnSpc>
              <a:spcBef>
                <a:spcPts val="1175"/>
              </a:spcBef>
              <a:buFont typeface="Arial" panose="020B0604020202020204" pitchFamily="34" charset="0"/>
              <a:buChar char="•"/>
              <a:defRPr/>
            </a:pPr>
            <a:r>
              <a:rPr lang="en-US" sz="1961" kern="0" dirty="0">
                <a:gradFill>
                  <a:gsLst>
                    <a:gs pos="2917">
                      <a:srgbClr val="505050"/>
                    </a:gs>
                    <a:gs pos="30000">
                      <a:srgbClr val="505050"/>
                    </a:gs>
                  </a:gsLst>
                  <a:lin ang="5400000" scaled="0"/>
                </a:gradFill>
              </a:rPr>
              <a:t>Transform workflows into intelligent actions</a:t>
            </a:r>
          </a:p>
          <a:p>
            <a:pPr marL="0" marR="0" lvl="0" indent="0" defTabSz="914192" eaLnBrk="1" fontAlgn="auto" latinLnBrk="0" hangingPunct="1">
              <a:lnSpc>
                <a:spcPct val="90000"/>
              </a:lnSpc>
              <a:spcBef>
                <a:spcPts val="1175"/>
              </a:spcBef>
              <a:spcAft>
                <a:spcPts val="0"/>
              </a:spcAft>
              <a:buClrTx/>
              <a:buSzTx/>
              <a:buFontTx/>
              <a:buNone/>
              <a:tabLst/>
              <a:defRPr/>
            </a:pPr>
            <a:endParaRPr kumimoji="0" lang="en-US" sz="1961"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3" name="Title 2"/>
          <p:cNvSpPr>
            <a:spLocks noGrp="1"/>
          </p:cNvSpPr>
          <p:nvPr>
            <p:ph type="title"/>
          </p:nvPr>
        </p:nvSpPr>
        <p:spPr>
          <a:xfrm>
            <a:off x="270068" y="290403"/>
            <a:ext cx="4705560" cy="783486"/>
          </a:xfrm>
        </p:spPr>
        <p:txBody>
          <a:bodyPr/>
          <a:lstStyle/>
          <a:p>
            <a:r>
              <a:rPr lang="en-US" sz="3920" dirty="0"/>
              <a:t>Azure </a:t>
            </a:r>
            <a:r>
              <a:rPr lang="en-US" sz="3920" spc="-118" dirty="0"/>
              <a:t>Logic Apps</a:t>
            </a:r>
            <a:endParaRPr lang="en-US" sz="3920" dirty="0"/>
          </a:p>
        </p:txBody>
      </p:sp>
    </p:spTree>
    <p:extLst>
      <p:ext uri="{BB962C8B-B14F-4D97-AF65-F5344CB8AC3E}">
        <p14:creationId xmlns:p14="http://schemas.microsoft.com/office/powerpoint/2010/main" val="573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animEffect transition="in" filter="fade">
                                      <p:cBhvr>
                                        <p:cTn id="7" dur="1000"/>
                                        <p:tgtEl>
                                          <p:spTgt spid="114">
                                            <p:txEl>
                                              <p:pRg st="0" end="0"/>
                                            </p:txEl>
                                          </p:spTgt>
                                        </p:tgtEl>
                                      </p:cBhvr>
                                    </p:animEffect>
                                    <p:anim calcmode="lin" valueType="num">
                                      <p:cBhvr>
                                        <p:cTn id="8" dur="10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4">
                                            <p:txEl>
                                              <p:pRg st="1" end="1"/>
                                            </p:txEl>
                                          </p:spTgt>
                                        </p:tgtEl>
                                        <p:attrNameLst>
                                          <p:attrName>style.visibility</p:attrName>
                                        </p:attrNameLst>
                                      </p:cBhvr>
                                      <p:to>
                                        <p:strVal val="visible"/>
                                      </p:to>
                                    </p:set>
                                    <p:animEffect transition="in" filter="fade">
                                      <p:cBhvr>
                                        <p:cTn id="14" dur="1000"/>
                                        <p:tgtEl>
                                          <p:spTgt spid="114">
                                            <p:txEl>
                                              <p:pRg st="1" end="1"/>
                                            </p:txEl>
                                          </p:spTgt>
                                        </p:tgtEl>
                                      </p:cBhvr>
                                    </p:animEffect>
                                    <p:anim calcmode="lin" valueType="num">
                                      <p:cBhvr>
                                        <p:cTn id="15" dur="1000" fill="hold"/>
                                        <p:tgtEl>
                                          <p:spTgt spid="1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4">
                                            <p:txEl>
                                              <p:pRg st="2" end="2"/>
                                            </p:txEl>
                                          </p:spTgt>
                                        </p:tgtEl>
                                        <p:attrNameLst>
                                          <p:attrName>style.visibility</p:attrName>
                                        </p:attrNameLst>
                                      </p:cBhvr>
                                      <p:to>
                                        <p:strVal val="visible"/>
                                      </p:to>
                                    </p:set>
                                    <p:animEffect transition="in" filter="fade">
                                      <p:cBhvr>
                                        <p:cTn id="21" dur="1000"/>
                                        <p:tgtEl>
                                          <p:spTgt spid="114">
                                            <p:txEl>
                                              <p:pRg st="2" end="2"/>
                                            </p:txEl>
                                          </p:spTgt>
                                        </p:tgtEl>
                                      </p:cBhvr>
                                    </p:animEffect>
                                    <p:anim calcmode="lin" valueType="num">
                                      <p:cBhvr>
                                        <p:cTn id="22" dur="1000" fill="hold"/>
                                        <p:tgtEl>
                                          <p:spTgt spid="1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4">
                                            <p:txEl>
                                              <p:pRg st="3" end="3"/>
                                            </p:txEl>
                                          </p:spTgt>
                                        </p:tgtEl>
                                        <p:attrNameLst>
                                          <p:attrName>style.visibility</p:attrName>
                                        </p:attrNameLst>
                                      </p:cBhvr>
                                      <p:to>
                                        <p:strVal val="visible"/>
                                      </p:to>
                                    </p:set>
                                    <p:animEffect transition="in" filter="fade">
                                      <p:cBhvr>
                                        <p:cTn id="28" dur="1000"/>
                                        <p:tgtEl>
                                          <p:spTgt spid="114">
                                            <p:txEl>
                                              <p:pRg st="3" end="3"/>
                                            </p:txEl>
                                          </p:spTgt>
                                        </p:tgtEl>
                                      </p:cBhvr>
                                    </p:animEffect>
                                    <p:anim calcmode="lin" valueType="num">
                                      <p:cBhvr>
                                        <p:cTn id="29" dur="1000" fill="hold"/>
                                        <p:tgtEl>
                                          <p:spTgt spid="1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4">
                                            <p:txEl>
                                              <p:pRg st="4" end="4"/>
                                            </p:txEl>
                                          </p:spTgt>
                                        </p:tgtEl>
                                        <p:attrNameLst>
                                          <p:attrName>style.visibility</p:attrName>
                                        </p:attrNameLst>
                                      </p:cBhvr>
                                      <p:to>
                                        <p:strVal val="visible"/>
                                      </p:to>
                                    </p:set>
                                    <p:animEffect transition="in" filter="fade">
                                      <p:cBhvr>
                                        <p:cTn id="35" dur="1000"/>
                                        <p:tgtEl>
                                          <p:spTgt spid="114">
                                            <p:txEl>
                                              <p:pRg st="4" end="4"/>
                                            </p:txEl>
                                          </p:spTgt>
                                        </p:tgtEl>
                                      </p:cBhvr>
                                    </p:animEffect>
                                    <p:anim calcmode="lin" valueType="num">
                                      <p:cBhvr>
                                        <p:cTn id="36" dur="1000" fill="hold"/>
                                        <p:tgtEl>
                                          <p:spTgt spid="11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4">
                                            <p:txEl>
                                              <p:pRg st="5" end="5"/>
                                            </p:txEl>
                                          </p:spTgt>
                                        </p:tgtEl>
                                        <p:attrNameLst>
                                          <p:attrName>style.visibility</p:attrName>
                                        </p:attrNameLst>
                                      </p:cBhvr>
                                      <p:to>
                                        <p:strVal val="visible"/>
                                      </p:to>
                                    </p:set>
                                    <p:animEffect transition="in" filter="fade">
                                      <p:cBhvr>
                                        <p:cTn id="42" dur="1000"/>
                                        <p:tgtEl>
                                          <p:spTgt spid="114">
                                            <p:txEl>
                                              <p:pRg st="5" end="5"/>
                                            </p:txEl>
                                          </p:spTgt>
                                        </p:tgtEl>
                                      </p:cBhvr>
                                    </p:animEffect>
                                    <p:anim calcmode="lin" valueType="num">
                                      <p:cBhvr>
                                        <p:cTn id="43" dur="1000" fill="hold"/>
                                        <p:tgtEl>
                                          <p:spTgt spid="11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Message Handling</a:t>
            </a:r>
          </a:p>
        </p:txBody>
      </p:sp>
      <p:sp>
        <p:nvSpPr>
          <p:cNvPr id="6" name="Text Placeholder 5"/>
          <p:cNvSpPr>
            <a:spLocks noGrp="1"/>
          </p:cNvSpPr>
          <p:nvPr>
            <p:ph type="body" sz="quarter" idx="10"/>
          </p:nvPr>
        </p:nvSpPr>
        <p:spPr>
          <a:xfrm>
            <a:off x="269241" y="1189494"/>
            <a:ext cx="5826759" cy="4881932"/>
          </a:xfrm>
        </p:spPr>
        <p:txBody>
          <a:bodyPr/>
          <a:lstStyle/>
          <a:p>
            <a:r>
              <a:rPr lang="en-US" sz="2353" dirty="0"/>
              <a:t>Flexibility in content types</a:t>
            </a:r>
          </a:p>
          <a:p>
            <a:r>
              <a:rPr lang="en-US" sz="1568" dirty="0">
                <a:gradFill>
                  <a:gsLst>
                    <a:gs pos="1250">
                      <a:schemeClr val="tx1"/>
                    </a:gs>
                    <a:gs pos="100000">
                      <a:schemeClr val="tx1"/>
                    </a:gs>
                  </a:gsLst>
                  <a:lin ang="5400000" scaled="0"/>
                </a:gradFill>
                <a:latin typeface="+mn-lt"/>
              </a:rPr>
              <a:t>Flexible content, binary, JSON, XML, primitives</a:t>
            </a:r>
          </a:p>
          <a:p>
            <a:r>
              <a:rPr lang="en-US" sz="1568" dirty="0">
                <a:gradFill>
                  <a:gsLst>
                    <a:gs pos="1250">
                      <a:schemeClr val="tx1"/>
                    </a:gs>
                    <a:gs pos="100000">
                      <a:schemeClr val="tx1"/>
                    </a:gs>
                  </a:gsLst>
                  <a:lin ang="5400000" scaled="0"/>
                </a:gradFill>
                <a:latin typeface="+mn-lt"/>
              </a:rPr>
              <a:t>Schema support for JSON schema and XSD</a:t>
            </a:r>
          </a:p>
          <a:p>
            <a:r>
              <a:rPr lang="en-US" sz="2353" dirty="0"/>
              <a:t>Mapping</a:t>
            </a:r>
          </a:p>
          <a:p>
            <a:r>
              <a:rPr lang="en-US" sz="1568" dirty="0">
                <a:gradFill>
                  <a:gsLst>
                    <a:gs pos="1250">
                      <a:schemeClr val="tx1"/>
                    </a:gs>
                    <a:gs pos="100000">
                      <a:schemeClr val="tx1"/>
                    </a:gs>
                  </a:gsLst>
                  <a:lin ang="5400000" scaled="0"/>
                </a:gradFill>
                <a:latin typeface="+mn-lt"/>
              </a:rPr>
              <a:t>XSLT-based – use existing assets</a:t>
            </a:r>
          </a:p>
          <a:p>
            <a:r>
              <a:rPr lang="en-US" sz="1568" dirty="0">
                <a:gradFill>
                  <a:gsLst>
                    <a:gs pos="1250">
                      <a:schemeClr val="tx1"/>
                    </a:gs>
                    <a:gs pos="100000">
                      <a:schemeClr val="tx1"/>
                    </a:gs>
                  </a:gsLst>
                  <a:lin ang="5400000" scaled="0"/>
                </a:gradFill>
                <a:latin typeface="+mn-lt"/>
              </a:rPr>
              <a:t>Visual Studio mapper to create </a:t>
            </a:r>
            <a:r>
              <a:rPr lang="en-US" sz="1568" dirty="0" err="1">
                <a:gradFill>
                  <a:gsLst>
                    <a:gs pos="1250">
                      <a:schemeClr val="tx1"/>
                    </a:gs>
                    <a:gs pos="100000">
                      <a:schemeClr val="tx1"/>
                    </a:gs>
                  </a:gsLst>
                  <a:lin ang="5400000" scaled="0"/>
                </a:gradFill>
                <a:latin typeface="+mn-lt"/>
              </a:rPr>
              <a:t>xslt</a:t>
            </a:r>
            <a:r>
              <a:rPr lang="en-US" sz="1568" dirty="0">
                <a:gradFill>
                  <a:gsLst>
                    <a:gs pos="1250">
                      <a:schemeClr val="tx1"/>
                    </a:gs>
                    <a:gs pos="100000">
                      <a:schemeClr val="tx1"/>
                    </a:gs>
                  </a:gsLst>
                  <a:lin ang="5400000" scaled="0"/>
                </a:gradFill>
                <a:latin typeface="+mn-lt"/>
              </a:rPr>
              <a:t>-based maps</a:t>
            </a:r>
          </a:p>
          <a:p>
            <a:r>
              <a:rPr lang="en-US" sz="1568" dirty="0">
                <a:gradFill>
                  <a:gsLst>
                    <a:gs pos="1250">
                      <a:schemeClr val="tx1"/>
                    </a:gs>
                    <a:gs pos="100000">
                      <a:schemeClr val="tx1"/>
                    </a:gs>
                  </a:gsLst>
                  <a:lin ang="5400000" scaled="0"/>
                </a:gradFill>
                <a:latin typeface="+mn-lt"/>
              </a:rPr>
              <a:t>Parameters support*</a:t>
            </a:r>
          </a:p>
          <a:p>
            <a:r>
              <a:rPr lang="en-US" sz="2353" dirty="0"/>
              <a:t>Validation</a:t>
            </a:r>
          </a:p>
          <a:p>
            <a:r>
              <a:rPr lang="en-US" sz="1568" dirty="0">
                <a:gradFill>
                  <a:gsLst>
                    <a:gs pos="1250">
                      <a:schemeClr val="tx1"/>
                    </a:gs>
                    <a:gs pos="100000">
                      <a:schemeClr val="tx1"/>
                    </a:gs>
                  </a:gsLst>
                  <a:lin ang="5400000" scaled="0"/>
                </a:gradFill>
                <a:latin typeface="+mn-lt"/>
              </a:rPr>
              <a:t>Check for errors in selected schema</a:t>
            </a:r>
          </a:p>
          <a:p>
            <a:r>
              <a:rPr lang="en-US" sz="2353" dirty="0" err="1"/>
              <a:t>Flatfile</a:t>
            </a:r>
            <a:endParaRPr lang="en-US" sz="2353" dirty="0"/>
          </a:p>
          <a:p>
            <a:r>
              <a:rPr lang="en-US" sz="1568" dirty="0">
                <a:gradFill>
                  <a:gsLst>
                    <a:gs pos="1250">
                      <a:schemeClr val="tx1"/>
                    </a:gs>
                    <a:gs pos="100000">
                      <a:schemeClr val="tx1"/>
                    </a:gs>
                  </a:gsLst>
                  <a:lin ang="5400000" scaled="0"/>
                </a:gradFill>
                <a:latin typeface="+mn-lt"/>
              </a:rPr>
              <a:t>Convert to/from </a:t>
            </a:r>
            <a:r>
              <a:rPr lang="en-US" sz="1568" dirty="0" err="1">
                <a:gradFill>
                  <a:gsLst>
                    <a:gs pos="1250">
                      <a:schemeClr val="tx1"/>
                    </a:gs>
                    <a:gs pos="100000">
                      <a:schemeClr val="tx1"/>
                    </a:gs>
                  </a:gsLst>
                  <a:lin ang="5400000" scaled="0"/>
                </a:gradFill>
                <a:latin typeface="+mn-lt"/>
              </a:rPr>
              <a:t>flatfile</a:t>
            </a:r>
            <a:r>
              <a:rPr lang="en-US" sz="1568" dirty="0">
                <a:gradFill>
                  <a:gsLst>
                    <a:gs pos="1250">
                      <a:schemeClr val="tx1"/>
                    </a:gs>
                    <a:gs pos="100000">
                      <a:schemeClr val="tx1"/>
                    </a:gs>
                  </a:gsLst>
                  <a:lin ang="5400000" scaled="0"/>
                </a:gradFill>
                <a:latin typeface="+mn-lt"/>
              </a:rPr>
              <a:t> – csv, delimited, positional</a:t>
            </a:r>
          </a:p>
          <a:p>
            <a:r>
              <a:rPr lang="en-US" sz="1568" dirty="0">
                <a:gradFill>
                  <a:gsLst>
                    <a:gs pos="1250">
                      <a:schemeClr val="tx1"/>
                    </a:gs>
                    <a:gs pos="100000">
                      <a:schemeClr val="tx1"/>
                    </a:gs>
                  </a:gsLst>
                  <a:lin ang="5400000" scaled="0"/>
                </a:gradFill>
                <a:latin typeface="+mn-lt"/>
              </a:rPr>
              <a:t>Built-in type conversion </a:t>
            </a:r>
            <a:r>
              <a:rPr lang="en-US" sz="1568" dirty="0" err="1">
                <a:gradFill>
                  <a:gsLst>
                    <a:gs pos="1250">
                      <a:schemeClr val="tx1"/>
                    </a:gs>
                    <a:gs pos="100000">
                      <a:schemeClr val="tx1"/>
                    </a:gs>
                  </a:gsLst>
                  <a:lin ang="5400000" scaled="0"/>
                </a:gradFill>
                <a:latin typeface="+mn-lt"/>
              </a:rPr>
              <a:t>json</a:t>
            </a:r>
            <a:r>
              <a:rPr lang="en-US" sz="1568" dirty="0">
                <a:gradFill>
                  <a:gsLst>
                    <a:gs pos="1250">
                      <a:schemeClr val="tx1"/>
                    </a:gs>
                    <a:gs pos="100000">
                      <a:schemeClr val="tx1"/>
                    </a:gs>
                  </a:gsLst>
                  <a:lin ang="5400000" scaled="0"/>
                </a:gradFill>
                <a:latin typeface="+mn-lt"/>
              </a:rPr>
              <a:t>&lt;&gt;xml&lt;&gt;base64</a:t>
            </a:r>
          </a:p>
        </p:txBody>
      </p:sp>
      <p:sp>
        <p:nvSpPr>
          <p:cNvPr id="2" name="Text Placeholder 1"/>
          <p:cNvSpPr>
            <a:spLocks noGrp="1"/>
          </p:cNvSpPr>
          <p:nvPr>
            <p:ph type="body" sz="quarter" idx="11"/>
          </p:nvPr>
        </p:nvSpPr>
        <p:spPr>
          <a:xfrm>
            <a:off x="6544215" y="1189494"/>
            <a:ext cx="5378548" cy="4622447"/>
          </a:xfrm>
        </p:spPr>
        <p:txBody>
          <a:bodyPr vert="horz" wrap="square" lIns="143428" tIns="89642" rIns="143428" bIns="89642" rtlCol="0">
            <a:spAutoFit/>
          </a:bodyPr>
          <a:lstStyle/>
          <a:p>
            <a:r>
              <a:rPr lang="en-US" sz="2353" dirty="0"/>
              <a:t>Flexible processing</a:t>
            </a:r>
          </a:p>
          <a:p>
            <a:pPr lvl="1">
              <a:spcBef>
                <a:spcPts val="1200"/>
              </a:spcBef>
              <a:buClr>
                <a:schemeClr val="tx1"/>
              </a:buClr>
            </a:pPr>
            <a:r>
              <a:rPr lang="en-US" sz="1568" dirty="0"/>
              <a:t>Decoupled messaging from processing</a:t>
            </a:r>
          </a:p>
          <a:p>
            <a:pPr lvl="1">
              <a:spcBef>
                <a:spcPts val="1200"/>
              </a:spcBef>
              <a:buClr>
                <a:schemeClr val="tx1"/>
              </a:buClr>
            </a:pPr>
            <a:r>
              <a:rPr lang="en-US" sz="1568" dirty="0"/>
              <a:t>Ability to send data to a batch*</a:t>
            </a:r>
          </a:p>
          <a:p>
            <a:pPr lvl="1">
              <a:spcBef>
                <a:spcPts val="1200"/>
              </a:spcBef>
              <a:buClr>
                <a:schemeClr val="tx1"/>
              </a:buClr>
            </a:pPr>
            <a:r>
              <a:rPr lang="en-US" sz="1568" dirty="0"/>
              <a:t>Release on specific criteria e.g. size/time</a:t>
            </a:r>
          </a:p>
          <a:p>
            <a:pPr lvl="1">
              <a:spcBef>
                <a:spcPts val="1200"/>
              </a:spcBef>
              <a:buClr>
                <a:schemeClr val="tx1"/>
              </a:buClr>
            </a:pPr>
            <a:r>
              <a:rPr lang="en-US" sz="1568" dirty="0"/>
              <a:t>Group by user-defined data (partitioning)</a:t>
            </a:r>
          </a:p>
          <a:p>
            <a:r>
              <a:rPr lang="en-US" sz="1568" dirty="0">
                <a:gradFill>
                  <a:gsLst>
                    <a:gs pos="1250">
                      <a:schemeClr val="tx1"/>
                    </a:gs>
                    <a:gs pos="100000">
                      <a:schemeClr val="tx1"/>
                    </a:gs>
                  </a:gsLst>
                  <a:lin ang="5400000" scaled="0"/>
                </a:gradFill>
                <a:latin typeface="+mn-lt"/>
              </a:rPr>
              <a:t>Or use Flush action to release batch immediately</a:t>
            </a:r>
          </a:p>
          <a:p>
            <a:r>
              <a:rPr lang="en-US" sz="2353" dirty="0"/>
              <a:t>EDI</a:t>
            </a:r>
          </a:p>
          <a:p>
            <a:pPr lvl="1">
              <a:spcBef>
                <a:spcPts val="1200"/>
              </a:spcBef>
              <a:buClr>
                <a:schemeClr val="tx1"/>
              </a:buClr>
            </a:pPr>
            <a:r>
              <a:rPr lang="en-US" sz="1568" dirty="0"/>
              <a:t>Outbound encoders, X12, EDIFACT will make use of batching for B2B</a:t>
            </a:r>
          </a:p>
          <a:p>
            <a:pPr lvl="1">
              <a:spcBef>
                <a:spcPts val="1200"/>
              </a:spcBef>
              <a:buClr>
                <a:schemeClr val="tx1"/>
              </a:buClr>
            </a:pPr>
            <a:r>
              <a:rPr lang="en-US" sz="1568" dirty="0"/>
              <a:t>Out of box X12 and EDIFACT schema</a:t>
            </a:r>
          </a:p>
          <a:p>
            <a:pPr lvl="1">
              <a:spcBef>
                <a:spcPts val="1200"/>
              </a:spcBef>
              <a:buClr>
                <a:schemeClr val="tx1"/>
              </a:buClr>
            </a:pPr>
            <a:r>
              <a:rPr lang="en-US" sz="1568" dirty="0"/>
              <a:t>Leverage batching capabilities</a:t>
            </a:r>
          </a:p>
          <a:p>
            <a:endParaRPr lang="en-US" sz="2353" dirty="0"/>
          </a:p>
        </p:txBody>
      </p:sp>
    </p:spTree>
    <p:extLst>
      <p:ext uri="{BB962C8B-B14F-4D97-AF65-F5344CB8AC3E}">
        <p14:creationId xmlns:p14="http://schemas.microsoft.com/office/powerpoint/2010/main" val="120063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messaging</a:t>
            </a:r>
          </a:p>
        </p:txBody>
      </p:sp>
      <p:sp>
        <p:nvSpPr>
          <p:cNvPr id="6" name="Text Placeholder 5"/>
          <p:cNvSpPr>
            <a:spLocks noGrp="1"/>
          </p:cNvSpPr>
          <p:nvPr>
            <p:ph type="body" sz="quarter" idx="10"/>
          </p:nvPr>
        </p:nvSpPr>
        <p:spPr>
          <a:xfrm>
            <a:off x="272384" y="1860481"/>
            <a:ext cx="11651870" cy="724040"/>
          </a:xfrm>
        </p:spPr>
        <p:txBody>
          <a:bodyPr/>
          <a:lstStyle/>
          <a:p>
            <a:r>
              <a:rPr lang="en-US" dirty="0">
                <a:solidFill>
                  <a:schemeClr val="accent3"/>
                </a:solidFill>
              </a:rPr>
              <a:t>VETER Pipeline</a:t>
            </a:r>
          </a:p>
        </p:txBody>
      </p:sp>
      <p:graphicFrame>
        <p:nvGraphicFramePr>
          <p:cNvPr id="4" name="Diagram 3"/>
          <p:cNvGraphicFramePr/>
          <p:nvPr>
            <p:extLst/>
          </p:nvPr>
        </p:nvGraphicFramePr>
        <p:xfrm>
          <a:off x="1465131" y="720051"/>
          <a:ext cx="9411126" cy="5995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3183032" y="4522324"/>
            <a:ext cx="2091361" cy="1037407"/>
          </a:xfrm>
          <a:prstGeom prst="rect">
            <a:avLst/>
          </a:prstGeom>
          <a:noFill/>
        </p:spPr>
        <p:txBody>
          <a:bodyPr wrap="square" lIns="179259" tIns="143407" rIns="179259" bIns="143407" rtlCol="0">
            <a:spAutoFit/>
          </a:bodyPr>
          <a:lstStyle/>
          <a:p>
            <a:pPr>
              <a:lnSpc>
                <a:spcPct val="90000"/>
              </a:lnSpc>
              <a:spcAft>
                <a:spcPts val="588"/>
              </a:spcAft>
            </a:pPr>
            <a:r>
              <a:rPr lang="en-US" sz="1765" dirty="0">
                <a:gradFill>
                  <a:gsLst>
                    <a:gs pos="2917">
                      <a:schemeClr val="tx1"/>
                    </a:gs>
                    <a:gs pos="30000">
                      <a:schemeClr val="tx1"/>
                    </a:gs>
                  </a:gsLst>
                  <a:lin ang="5400000" scaled="0"/>
                </a:gradFill>
              </a:rPr>
              <a:t>Select literals, single nodes or node-sets</a:t>
            </a:r>
          </a:p>
        </p:txBody>
      </p:sp>
      <p:sp>
        <p:nvSpPr>
          <p:cNvPr id="7" name="TextBox 6"/>
          <p:cNvSpPr txBox="1"/>
          <p:nvPr/>
        </p:nvSpPr>
        <p:spPr>
          <a:xfrm>
            <a:off x="1390438" y="4539159"/>
            <a:ext cx="2091361" cy="1286671"/>
          </a:xfrm>
          <a:prstGeom prst="rect">
            <a:avLst/>
          </a:prstGeom>
          <a:noFill/>
        </p:spPr>
        <p:txBody>
          <a:bodyPr wrap="square" lIns="179259" tIns="143407" rIns="179259" bIns="143407" rtlCol="0">
            <a:spAutoFit/>
          </a:bodyPr>
          <a:lstStyle/>
          <a:p>
            <a:pPr>
              <a:lnSpc>
                <a:spcPct val="90000"/>
              </a:lnSpc>
              <a:spcAft>
                <a:spcPts val="588"/>
              </a:spcAft>
            </a:pPr>
            <a:r>
              <a:rPr lang="en-US" sz="1765" dirty="0">
                <a:gradFill>
                  <a:gsLst>
                    <a:gs pos="2917">
                      <a:schemeClr val="tx1"/>
                    </a:gs>
                    <a:gs pos="30000">
                      <a:schemeClr val="tx1"/>
                    </a:gs>
                  </a:gsLst>
                  <a:lin ang="5400000" scaled="0"/>
                </a:gradFill>
              </a:rPr>
              <a:t>Reference schema in Integration Account</a:t>
            </a:r>
          </a:p>
        </p:txBody>
      </p:sp>
      <p:sp>
        <p:nvSpPr>
          <p:cNvPr id="8" name="TextBox 7"/>
          <p:cNvSpPr txBox="1"/>
          <p:nvPr/>
        </p:nvSpPr>
        <p:spPr>
          <a:xfrm>
            <a:off x="5087666" y="4522325"/>
            <a:ext cx="2091361" cy="1342640"/>
          </a:xfrm>
          <a:prstGeom prst="rect">
            <a:avLst/>
          </a:prstGeom>
          <a:noFill/>
        </p:spPr>
        <p:txBody>
          <a:bodyPr wrap="square" lIns="179259" tIns="143407" rIns="179259" bIns="143407" rtlCol="0">
            <a:spAutoFit/>
          </a:bodyPr>
          <a:lstStyle/>
          <a:p>
            <a:pPr>
              <a:lnSpc>
                <a:spcPct val="90000"/>
              </a:lnSpc>
              <a:spcAft>
                <a:spcPts val="588"/>
              </a:spcAft>
            </a:pPr>
            <a:r>
              <a:rPr lang="en-US" sz="1765" dirty="0">
                <a:gradFill>
                  <a:gsLst>
                    <a:gs pos="2917">
                      <a:schemeClr val="tx1"/>
                    </a:gs>
                    <a:gs pos="30000">
                      <a:schemeClr val="tx1"/>
                    </a:gs>
                  </a:gsLst>
                  <a:lin ang="5400000" scaled="0"/>
                </a:gradFill>
              </a:rPr>
              <a:t>BizTalk mapper compatibility</a:t>
            </a:r>
          </a:p>
          <a:p>
            <a:pPr>
              <a:lnSpc>
                <a:spcPct val="90000"/>
              </a:lnSpc>
              <a:spcAft>
                <a:spcPts val="588"/>
              </a:spcAft>
            </a:pPr>
            <a:r>
              <a:rPr lang="en-US" sz="1765" dirty="0">
                <a:gradFill>
                  <a:gsLst>
                    <a:gs pos="2917">
                      <a:schemeClr val="tx1"/>
                    </a:gs>
                    <a:gs pos="30000">
                      <a:schemeClr val="tx1"/>
                    </a:gs>
                  </a:gsLst>
                  <a:lin ang="5400000" scaled="0"/>
                </a:gradFill>
              </a:rPr>
              <a:t>Parameter support (enrich)</a:t>
            </a:r>
          </a:p>
        </p:txBody>
      </p:sp>
      <p:sp>
        <p:nvSpPr>
          <p:cNvPr id="9" name="TextBox 8"/>
          <p:cNvSpPr txBox="1"/>
          <p:nvPr/>
        </p:nvSpPr>
        <p:spPr>
          <a:xfrm>
            <a:off x="6805567" y="4522324"/>
            <a:ext cx="2091361" cy="788143"/>
          </a:xfrm>
          <a:prstGeom prst="rect">
            <a:avLst/>
          </a:prstGeom>
          <a:noFill/>
        </p:spPr>
        <p:txBody>
          <a:bodyPr wrap="square" lIns="179259" tIns="143407" rIns="179259" bIns="143407" rtlCol="0">
            <a:spAutoFit/>
          </a:bodyPr>
          <a:lstStyle/>
          <a:p>
            <a:pPr>
              <a:lnSpc>
                <a:spcPct val="90000"/>
              </a:lnSpc>
              <a:spcAft>
                <a:spcPts val="588"/>
              </a:spcAft>
            </a:pPr>
            <a:r>
              <a:rPr lang="en-US" sz="1765" dirty="0">
                <a:gradFill>
                  <a:gsLst>
                    <a:gs pos="2917">
                      <a:schemeClr val="tx1"/>
                    </a:gs>
                    <a:gs pos="30000">
                      <a:schemeClr val="tx1"/>
                    </a:gs>
                  </a:gsLst>
                  <a:lin ang="5400000" scaled="0"/>
                </a:gradFill>
              </a:rPr>
              <a:t>Construct a new message</a:t>
            </a:r>
          </a:p>
        </p:txBody>
      </p:sp>
    </p:spTree>
    <p:extLst>
      <p:ext uri="{BB962C8B-B14F-4D97-AF65-F5344CB8AC3E}">
        <p14:creationId xmlns:p14="http://schemas.microsoft.com/office/powerpoint/2010/main" val="1594107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0F1FC9C8-89B4-4890-8087-B8D11334D0A3}"/>
                                            </p:graphicEl>
                                          </p:spTgt>
                                        </p:tgtEl>
                                        <p:attrNameLst>
                                          <p:attrName>style.visibility</p:attrName>
                                        </p:attrNameLst>
                                      </p:cBhvr>
                                      <p:to>
                                        <p:strVal val="visible"/>
                                      </p:to>
                                    </p:set>
                                    <p:anim calcmode="lin" valueType="num">
                                      <p:cBhvr additive="base">
                                        <p:cTn id="7" dur="500" fill="hold"/>
                                        <p:tgtEl>
                                          <p:spTgt spid="4">
                                            <p:graphicEl>
                                              <a:dgm id="{0F1FC9C8-89B4-4890-8087-B8D11334D0A3}"/>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0F1FC9C8-89B4-4890-8087-B8D11334D0A3}"/>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B3FF1E74-8D43-40C3-9C7A-B6F49F7ED9E1}"/>
                                            </p:graphicEl>
                                          </p:spTgt>
                                        </p:tgtEl>
                                        <p:attrNameLst>
                                          <p:attrName>style.visibility</p:attrName>
                                        </p:attrNameLst>
                                      </p:cBhvr>
                                      <p:to>
                                        <p:strVal val="visible"/>
                                      </p:to>
                                    </p:set>
                                    <p:anim calcmode="lin" valueType="num">
                                      <p:cBhvr additive="base">
                                        <p:cTn id="11" dur="500" fill="hold"/>
                                        <p:tgtEl>
                                          <p:spTgt spid="4">
                                            <p:graphicEl>
                                              <a:dgm id="{B3FF1E74-8D43-40C3-9C7A-B6F49F7ED9E1}"/>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B3FF1E74-8D43-40C3-9C7A-B6F49F7ED9E1}"/>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
                                            <p:graphicEl>
                                              <a:dgm id="{E8806B15-15EF-49E9-9A5D-F2F10FD3CC23}"/>
                                            </p:graphicEl>
                                          </p:spTgt>
                                        </p:tgtEl>
                                        <p:attrNameLst>
                                          <p:attrName>style.visibility</p:attrName>
                                        </p:attrNameLst>
                                      </p:cBhvr>
                                      <p:to>
                                        <p:strVal val="visible"/>
                                      </p:to>
                                    </p:set>
                                    <p:anim calcmode="lin" valueType="num">
                                      <p:cBhvr additive="base">
                                        <p:cTn id="24" dur="500" fill="hold"/>
                                        <p:tgtEl>
                                          <p:spTgt spid="4">
                                            <p:graphicEl>
                                              <a:dgm id="{E8806B15-15EF-49E9-9A5D-F2F10FD3CC23}"/>
                                            </p:graphic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
                                            <p:graphicEl>
                                              <a:dgm id="{E8806B15-15EF-49E9-9A5D-F2F10FD3CC23}"/>
                                            </p:graphicEl>
                                          </p:spTgt>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4">
                                            <p:graphicEl>
                                              <a:dgm id="{8111D7F1-6587-45A4-BE71-5EF75F80B485}"/>
                                            </p:graphicEl>
                                          </p:spTgt>
                                        </p:tgtEl>
                                        <p:attrNameLst>
                                          <p:attrName>style.visibility</p:attrName>
                                        </p:attrNameLst>
                                      </p:cBhvr>
                                      <p:to>
                                        <p:strVal val="visible"/>
                                      </p:to>
                                    </p:set>
                                    <p:anim calcmode="lin" valueType="num">
                                      <p:cBhvr additive="base">
                                        <p:cTn id="28" dur="500" fill="hold"/>
                                        <p:tgtEl>
                                          <p:spTgt spid="4">
                                            <p:graphicEl>
                                              <a:dgm id="{8111D7F1-6587-45A4-BE71-5EF75F80B485}"/>
                                            </p:graphic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
                                            <p:graphicEl>
                                              <a:dgm id="{8111D7F1-6587-45A4-BE71-5EF75F80B485}"/>
                                            </p:graphic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
                                            <p:graphicEl>
                                              <a:dgm id="{0A38A6A3-E34D-4118-972E-F6D778A1CD3F}"/>
                                            </p:graphicEl>
                                          </p:spTgt>
                                        </p:tgtEl>
                                        <p:attrNameLst>
                                          <p:attrName>style.visibility</p:attrName>
                                        </p:attrNameLst>
                                      </p:cBhvr>
                                      <p:to>
                                        <p:strVal val="visible"/>
                                      </p:to>
                                    </p:set>
                                    <p:anim calcmode="lin" valueType="num">
                                      <p:cBhvr additive="base">
                                        <p:cTn id="41" dur="500" fill="hold"/>
                                        <p:tgtEl>
                                          <p:spTgt spid="4">
                                            <p:graphicEl>
                                              <a:dgm id="{0A38A6A3-E34D-4118-972E-F6D778A1CD3F}"/>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0A38A6A3-E34D-4118-972E-F6D778A1CD3F}"/>
                                            </p:graphic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4">
                                            <p:graphicEl>
                                              <a:dgm id="{A50CC603-0913-48F9-B480-38A8E765D029}"/>
                                            </p:graphicEl>
                                          </p:spTgt>
                                        </p:tgtEl>
                                        <p:attrNameLst>
                                          <p:attrName>style.visibility</p:attrName>
                                        </p:attrNameLst>
                                      </p:cBhvr>
                                      <p:to>
                                        <p:strVal val="visible"/>
                                      </p:to>
                                    </p:set>
                                    <p:anim calcmode="lin" valueType="num">
                                      <p:cBhvr additive="base">
                                        <p:cTn id="45" dur="500" fill="hold"/>
                                        <p:tgtEl>
                                          <p:spTgt spid="4">
                                            <p:graphicEl>
                                              <a:dgm id="{A50CC603-0913-48F9-B480-38A8E765D029}"/>
                                            </p:graphic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4">
                                            <p:graphicEl>
                                              <a:dgm id="{A50CC603-0913-48F9-B480-38A8E765D029}"/>
                                            </p:graphic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4">
                                            <p:graphicEl>
                                              <a:dgm id="{4C212879-E3AB-4C3B-A389-FC6D23183098}"/>
                                            </p:graphicEl>
                                          </p:spTgt>
                                        </p:tgtEl>
                                        <p:attrNameLst>
                                          <p:attrName>style.visibility</p:attrName>
                                        </p:attrNameLst>
                                      </p:cBhvr>
                                      <p:to>
                                        <p:strVal val="visible"/>
                                      </p:to>
                                    </p:set>
                                    <p:anim calcmode="lin" valueType="num">
                                      <p:cBhvr additive="base">
                                        <p:cTn id="58" dur="500" fill="hold"/>
                                        <p:tgtEl>
                                          <p:spTgt spid="4">
                                            <p:graphicEl>
                                              <a:dgm id="{4C212879-E3AB-4C3B-A389-FC6D23183098}"/>
                                            </p:graphic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4">
                                            <p:graphicEl>
                                              <a:dgm id="{4C212879-E3AB-4C3B-A389-FC6D23183098}"/>
                                            </p:graphicEl>
                                          </p:spTgt>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4">
                                            <p:graphicEl>
                                              <a:dgm id="{2B21E11D-82C3-40DD-AB8D-1995B10E20C1}"/>
                                            </p:graphicEl>
                                          </p:spTgt>
                                        </p:tgtEl>
                                        <p:attrNameLst>
                                          <p:attrName>style.visibility</p:attrName>
                                        </p:attrNameLst>
                                      </p:cBhvr>
                                      <p:to>
                                        <p:strVal val="visible"/>
                                      </p:to>
                                    </p:set>
                                    <p:anim calcmode="lin" valueType="num">
                                      <p:cBhvr additive="base">
                                        <p:cTn id="62" dur="500" fill="hold"/>
                                        <p:tgtEl>
                                          <p:spTgt spid="4">
                                            <p:graphicEl>
                                              <a:dgm id="{2B21E11D-82C3-40DD-AB8D-1995B10E20C1}"/>
                                            </p:graphic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4">
                                            <p:graphicEl>
                                              <a:dgm id="{2B21E11D-82C3-40DD-AB8D-1995B10E20C1}"/>
                                            </p:graphicEl>
                                          </p:spTgt>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1000"/>
                                        <p:tgtEl>
                                          <p:spTgt spid="9"/>
                                        </p:tgtEl>
                                      </p:cBhvr>
                                    </p:animEffect>
                                    <p:anim calcmode="lin" valueType="num">
                                      <p:cBhvr>
                                        <p:cTn id="69" dur="1000" fill="hold"/>
                                        <p:tgtEl>
                                          <p:spTgt spid="9"/>
                                        </p:tgtEl>
                                        <p:attrNameLst>
                                          <p:attrName>ppt_x</p:attrName>
                                        </p:attrNameLst>
                                      </p:cBhvr>
                                      <p:tavLst>
                                        <p:tav tm="0">
                                          <p:val>
                                            <p:strVal val="#ppt_x"/>
                                          </p:val>
                                        </p:tav>
                                        <p:tav tm="100000">
                                          <p:val>
                                            <p:strVal val="#ppt_x"/>
                                          </p:val>
                                        </p:tav>
                                      </p:tavLst>
                                    </p:anim>
                                    <p:anim calcmode="lin" valueType="num">
                                      <p:cBhvr>
                                        <p:cTn id="7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4">
                                            <p:graphicEl>
                                              <a:dgm id="{C82ADFB8-00F9-41DE-AAF1-7812E0136D52}"/>
                                            </p:graphicEl>
                                          </p:spTgt>
                                        </p:tgtEl>
                                        <p:attrNameLst>
                                          <p:attrName>style.visibility</p:attrName>
                                        </p:attrNameLst>
                                      </p:cBhvr>
                                      <p:to>
                                        <p:strVal val="visible"/>
                                      </p:to>
                                    </p:set>
                                    <p:anim calcmode="lin" valueType="num">
                                      <p:cBhvr additive="base">
                                        <p:cTn id="75" dur="500" fill="hold"/>
                                        <p:tgtEl>
                                          <p:spTgt spid="4">
                                            <p:graphicEl>
                                              <a:dgm id="{C82ADFB8-00F9-41DE-AAF1-7812E0136D52}"/>
                                            </p:graphicEl>
                                          </p:spTgt>
                                        </p:tgtEl>
                                        <p:attrNameLst>
                                          <p:attrName>ppt_x</p:attrName>
                                        </p:attrNameLst>
                                      </p:cBhvr>
                                      <p:tavLst>
                                        <p:tav tm="0">
                                          <p:val>
                                            <p:strVal val="0-#ppt_w/2"/>
                                          </p:val>
                                        </p:tav>
                                        <p:tav tm="100000">
                                          <p:val>
                                            <p:strVal val="#ppt_x"/>
                                          </p:val>
                                        </p:tav>
                                      </p:tavLst>
                                    </p:anim>
                                    <p:anim calcmode="lin" valueType="num">
                                      <p:cBhvr additive="base">
                                        <p:cTn id="76" dur="500" fill="hold"/>
                                        <p:tgtEl>
                                          <p:spTgt spid="4">
                                            <p:graphicEl>
                                              <a:dgm id="{C82ADFB8-00F9-41DE-AAF1-7812E0136D52}"/>
                                            </p:graphicEl>
                                          </p:spTgt>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
                                            <p:graphicEl>
                                              <a:dgm id="{85964F40-4251-4934-AFA5-D1AA82EC1E47}"/>
                                            </p:graphicEl>
                                          </p:spTgt>
                                        </p:tgtEl>
                                        <p:attrNameLst>
                                          <p:attrName>style.visibility</p:attrName>
                                        </p:attrNameLst>
                                      </p:cBhvr>
                                      <p:to>
                                        <p:strVal val="visible"/>
                                      </p:to>
                                    </p:set>
                                    <p:anim calcmode="lin" valueType="num">
                                      <p:cBhvr additive="base">
                                        <p:cTn id="79" dur="500" fill="hold"/>
                                        <p:tgtEl>
                                          <p:spTgt spid="4">
                                            <p:graphicEl>
                                              <a:dgm id="{85964F40-4251-4934-AFA5-D1AA82EC1E47}"/>
                                            </p:graphic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
                                            <p:graphicEl>
                                              <a:dgm id="{85964F40-4251-4934-AFA5-D1AA82EC1E47}"/>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3" grpId="0"/>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106258" y="205966"/>
            <a:ext cx="6015570" cy="655501"/>
          </a:xfrm>
          <a:prstGeom prst="rect">
            <a:avLst/>
          </a:prstGeom>
          <a:noFill/>
        </p:spPr>
        <p:txBody>
          <a:bodyPr wrap="square" rtlCol="0">
            <a:spAutoFit/>
          </a:bodyPr>
          <a:lstStyle/>
          <a:p>
            <a:pPr defTabSz="932418">
              <a:defRPr/>
            </a:pPr>
            <a:r>
              <a:rPr lang="en-US" sz="3671" b="1" kern="0" dirty="0">
                <a:solidFill>
                  <a:srgbClr val="FFFFFF"/>
                </a:solidFill>
                <a:latin typeface="Segoe UI Light"/>
              </a:rPr>
              <a:t>Integration Account</a:t>
            </a:r>
          </a:p>
        </p:txBody>
      </p:sp>
      <p:sp>
        <p:nvSpPr>
          <p:cNvPr id="14" name="TextBox 13"/>
          <p:cNvSpPr txBox="1"/>
          <p:nvPr/>
        </p:nvSpPr>
        <p:spPr>
          <a:xfrm>
            <a:off x="6191682" y="1000437"/>
            <a:ext cx="6015570" cy="4736168"/>
          </a:xfrm>
          <a:prstGeom prst="rect">
            <a:avLst/>
          </a:prstGeom>
          <a:noFill/>
        </p:spPr>
        <p:txBody>
          <a:bodyPr wrap="square" rtlCol="0">
            <a:spAutoFit/>
          </a:bodyPr>
          <a:lstStyle/>
          <a:p>
            <a:pPr marL="336145" indent="-336145" defTabSz="932418">
              <a:spcBef>
                <a:spcPts val="1223"/>
              </a:spcBef>
              <a:buFont typeface="Arial" panose="020B0604020202020204" pitchFamily="34" charset="0"/>
              <a:buChar char="•"/>
              <a:defRPr/>
            </a:pPr>
            <a:r>
              <a:rPr lang="en-US" sz="1961" kern="0" dirty="0">
                <a:solidFill>
                  <a:srgbClr val="FFFFFF"/>
                </a:solidFill>
                <a:latin typeface="Segoe UI Light"/>
                <a:sym typeface="Wingdings" panose="05000000000000000000" pitchFamily="2" charset="2"/>
              </a:rPr>
              <a:t>Schemas</a:t>
            </a:r>
          </a:p>
          <a:p>
            <a:pPr marL="336145" indent="-336145" defTabSz="932418">
              <a:spcBef>
                <a:spcPts val="1223"/>
              </a:spcBef>
              <a:buFont typeface="Arial" panose="020B0604020202020204" pitchFamily="34" charset="0"/>
              <a:buChar char="•"/>
              <a:defRPr/>
            </a:pPr>
            <a:r>
              <a:rPr lang="en-US" sz="1961" kern="0" dirty="0">
                <a:solidFill>
                  <a:srgbClr val="FFFFFF"/>
                </a:solidFill>
                <a:latin typeface="Segoe UI Light"/>
                <a:sym typeface="Wingdings" panose="05000000000000000000" pitchFamily="2" charset="2"/>
              </a:rPr>
              <a:t>Maps</a:t>
            </a:r>
          </a:p>
          <a:p>
            <a:pPr marL="336145" indent="-336145" defTabSz="932418">
              <a:spcBef>
                <a:spcPts val="1223"/>
              </a:spcBef>
              <a:buFont typeface="Arial" panose="020B0604020202020204" pitchFamily="34" charset="0"/>
              <a:buChar char="•"/>
              <a:defRPr/>
            </a:pPr>
            <a:r>
              <a:rPr lang="en-US" sz="1961" kern="0" dirty="0">
                <a:solidFill>
                  <a:srgbClr val="FFFFFF"/>
                </a:solidFill>
                <a:latin typeface="Segoe UI Light"/>
                <a:sym typeface="Wingdings" panose="05000000000000000000" pitchFamily="2" charset="2"/>
              </a:rPr>
              <a:t>Trading Partners</a:t>
            </a:r>
          </a:p>
          <a:p>
            <a:pPr marL="336145" indent="-336145" defTabSz="932418">
              <a:spcBef>
                <a:spcPts val="1223"/>
              </a:spcBef>
              <a:buFont typeface="Arial" panose="020B0604020202020204" pitchFamily="34" charset="0"/>
              <a:buChar char="•"/>
              <a:defRPr/>
            </a:pPr>
            <a:r>
              <a:rPr lang="en-US" sz="1961" kern="0" dirty="0">
                <a:solidFill>
                  <a:srgbClr val="FFFFFF"/>
                </a:solidFill>
                <a:latin typeface="Segoe UI Light"/>
                <a:sym typeface="Wingdings" panose="05000000000000000000" pitchFamily="2" charset="2"/>
              </a:rPr>
              <a:t>Agreements</a:t>
            </a:r>
          </a:p>
          <a:p>
            <a:pPr marL="336145" indent="-336145" defTabSz="932418">
              <a:spcBef>
                <a:spcPts val="1223"/>
              </a:spcBef>
              <a:buFont typeface="Arial" panose="020B0604020202020204" pitchFamily="34" charset="0"/>
              <a:buChar char="•"/>
              <a:defRPr/>
            </a:pPr>
            <a:r>
              <a:rPr lang="en-US" sz="1961" kern="0" dirty="0">
                <a:solidFill>
                  <a:srgbClr val="FFFFFF"/>
                </a:solidFill>
                <a:latin typeface="Segoe UI Light"/>
                <a:sym typeface="Wingdings" panose="05000000000000000000" pitchFamily="2" charset="2"/>
              </a:rPr>
              <a:t>Certificates (</a:t>
            </a:r>
            <a:r>
              <a:rPr lang="en-US" sz="1961" kern="0" dirty="0" err="1">
                <a:solidFill>
                  <a:srgbClr val="FFFFFF"/>
                </a:solidFill>
                <a:latin typeface="Segoe UI Light"/>
                <a:sym typeface="Wingdings" panose="05000000000000000000" pitchFamily="2" charset="2"/>
              </a:rPr>
              <a:t>KeyVault</a:t>
            </a:r>
            <a:r>
              <a:rPr lang="en-US" sz="1961" kern="0" dirty="0">
                <a:solidFill>
                  <a:srgbClr val="FFFFFF"/>
                </a:solidFill>
                <a:latin typeface="Segoe UI Light"/>
                <a:sym typeface="Wingdings" panose="05000000000000000000" pitchFamily="2" charset="2"/>
              </a:rPr>
              <a:t> integration)</a:t>
            </a:r>
          </a:p>
          <a:p>
            <a:pPr defTabSz="932418">
              <a:spcBef>
                <a:spcPts val="1223"/>
              </a:spcBef>
              <a:defRPr/>
            </a:pPr>
            <a:r>
              <a:rPr lang="en-US" sz="2745" kern="0" dirty="0">
                <a:solidFill>
                  <a:srgbClr val="FFFFFF"/>
                </a:solidFill>
                <a:latin typeface="Segoe UI Light"/>
                <a:sym typeface="Wingdings" panose="05000000000000000000" pitchFamily="2" charset="2"/>
              </a:rPr>
              <a:t>Extensible</a:t>
            </a:r>
          </a:p>
          <a:p>
            <a:pPr marL="336145" indent="-336145" defTabSz="932418">
              <a:spcBef>
                <a:spcPts val="1223"/>
              </a:spcBef>
              <a:buFont typeface="Arial" panose="020B0604020202020204" pitchFamily="34" charset="0"/>
              <a:buChar char="•"/>
              <a:defRPr/>
            </a:pPr>
            <a:r>
              <a:rPr lang="en-US" sz="1961" kern="0" dirty="0">
                <a:solidFill>
                  <a:srgbClr val="FFFFFF"/>
                </a:solidFill>
                <a:latin typeface="Segoe UI Light"/>
                <a:sym typeface="Wingdings" panose="05000000000000000000" pitchFamily="2" charset="2"/>
              </a:rPr>
              <a:t>Store your own configuration</a:t>
            </a:r>
          </a:p>
          <a:p>
            <a:pPr defTabSz="932418">
              <a:spcBef>
                <a:spcPts val="1223"/>
              </a:spcBef>
              <a:defRPr/>
            </a:pPr>
            <a:r>
              <a:rPr lang="en-US" sz="2745" kern="0" dirty="0">
                <a:solidFill>
                  <a:srgbClr val="FFFFFF"/>
                </a:solidFill>
                <a:latin typeface="Segoe UI Light"/>
                <a:sym typeface="Wingdings" panose="05000000000000000000" pitchFamily="2" charset="2"/>
              </a:rPr>
              <a:t>Easy to manage</a:t>
            </a:r>
          </a:p>
          <a:p>
            <a:pPr marL="336145" indent="-336145" defTabSz="932418">
              <a:spcBef>
                <a:spcPts val="1223"/>
              </a:spcBef>
              <a:buFont typeface="Arial" panose="020B0604020202020204" pitchFamily="34" charset="0"/>
              <a:buChar char="•"/>
              <a:defRPr/>
            </a:pPr>
            <a:r>
              <a:rPr lang="en-US" sz="1961" kern="0" dirty="0">
                <a:solidFill>
                  <a:srgbClr val="FFFFFF"/>
                </a:solidFill>
                <a:latin typeface="Segoe UI Light"/>
                <a:sym typeface="Wingdings" panose="05000000000000000000" pitchFamily="2" charset="2"/>
              </a:rPr>
              <a:t>REST API, PowerShell, Portal, Visual Studio</a:t>
            </a:r>
          </a:p>
          <a:p>
            <a:pPr marL="336145" indent="-336145" defTabSz="932418">
              <a:spcBef>
                <a:spcPts val="1223"/>
              </a:spcBef>
              <a:buFont typeface="Arial" panose="020B0604020202020204" pitchFamily="34" charset="0"/>
              <a:buChar char="•"/>
              <a:defRPr/>
            </a:pPr>
            <a:r>
              <a:rPr lang="en-US" sz="1961" kern="0" dirty="0">
                <a:solidFill>
                  <a:srgbClr val="FFFFFF"/>
                </a:solidFill>
                <a:latin typeface="Segoe UI Light"/>
                <a:sym typeface="Wingdings" panose="05000000000000000000" pitchFamily="2" charset="2"/>
              </a:rPr>
              <a:t>Secure, scalable, manageable</a:t>
            </a:r>
          </a:p>
        </p:txBody>
      </p:sp>
      <p:grpSp>
        <p:nvGrpSpPr>
          <p:cNvPr id="2" name="Group 4"/>
          <p:cNvGrpSpPr>
            <a:grpSpLocks noChangeAspect="1"/>
          </p:cNvGrpSpPr>
          <p:nvPr/>
        </p:nvGrpSpPr>
        <p:grpSpPr bwMode="auto">
          <a:xfrm>
            <a:off x="-659868" y="593435"/>
            <a:ext cx="6766762" cy="3934309"/>
            <a:chOff x="-424" y="381"/>
            <a:chExt cx="4348" cy="2528"/>
          </a:xfrm>
        </p:grpSpPr>
        <p:sp>
          <p:nvSpPr>
            <p:cNvPr id="11" name="Freeform 6"/>
            <p:cNvSpPr>
              <a:spLocks/>
            </p:cNvSpPr>
            <p:nvPr/>
          </p:nvSpPr>
          <p:spPr bwMode="auto">
            <a:xfrm>
              <a:off x="2527" y="383"/>
              <a:ext cx="1397" cy="562"/>
            </a:xfrm>
            <a:custGeom>
              <a:avLst/>
              <a:gdLst>
                <a:gd name="T0" fmla="*/ 827 w 886"/>
                <a:gd name="T1" fmla="*/ 240 h 357"/>
                <a:gd name="T2" fmla="*/ 825 w 886"/>
                <a:gd name="T3" fmla="*/ 240 h 357"/>
                <a:gd name="T4" fmla="*/ 829 w 886"/>
                <a:gd name="T5" fmla="*/ 207 h 357"/>
                <a:gd name="T6" fmla="*/ 707 w 886"/>
                <a:gd name="T7" fmla="*/ 85 h 357"/>
                <a:gd name="T8" fmla="*/ 625 w 886"/>
                <a:gd name="T9" fmla="*/ 118 h 357"/>
                <a:gd name="T10" fmla="*/ 471 w 886"/>
                <a:gd name="T11" fmla="*/ 0 h 357"/>
                <a:gd name="T12" fmla="*/ 312 w 886"/>
                <a:gd name="T13" fmla="*/ 145 h 357"/>
                <a:gd name="T14" fmla="*/ 308 w 886"/>
                <a:gd name="T15" fmla="*/ 144 h 357"/>
                <a:gd name="T16" fmla="*/ 225 w 886"/>
                <a:gd name="T17" fmla="*/ 112 h 357"/>
                <a:gd name="T18" fmla="*/ 110 w 886"/>
                <a:gd name="T19" fmla="*/ 195 h 357"/>
                <a:gd name="T20" fmla="*/ 83 w 886"/>
                <a:gd name="T21" fmla="*/ 190 h 357"/>
                <a:gd name="T22" fmla="*/ 0 w 886"/>
                <a:gd name="T23" fmla="*/ 273 h 357"/>
                <a:gd name="T24" fmla="*/ 83 w 886"/>
                <a:gd name="T25" fmla="*/ 356 h 357"/>
                <a:gd name="T26" fmla="*/ 83 w 886"/>
                <a:gd name="T27" fmla="*/ 356 h 357"/>
                <a:gd name="T28" fmla="*/ 83 w 886"/>
                <a:gd name="T29" fmla="*/ 356 h 357"/>
                <a:gd name="T30" fmla="*/ 277 w 886"/>
                <a:gd name="T31" fmla="*/ 356 h 357"/>
                <a:gd name="T32" fmla="*/ 293 w 886"/>
                <a:gd name="T33" fmla="*/ 357 h 357"/>
                <a:gd name="T34" fmla="*/ 293 w 886"/>
                <a:gd name="T35" fmla="*/ 357 h 357"/>
                <a:gd name="T36" fmla="*/ 293 w 886"/>
                <a:gd name="T37" fmla="*/ 357 h 357"/>
                <a:gd name="T38" fmla="*/ 827 w 886"/>
                <a:gd name="T39" fmla="*/ 357 h 357"/>
                <a:gd name="T40" fmla="*/ 886 w 886"/>
                <a:gd name="T41" fmla="*/ 299 h 357"/>
                <a:gd name="T42" fmla="*/ 827 w 886"/>
                <a:gd name="T43" fmla="*/ 24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6" h="357">
                  <a:moveTo>
                    <a:pt x="827" y="240"/>
                  </a:moveTo>
                  <a:cubicBezTo>
                    <a:pt x="826" y="240"/>
                    <a:pt x="825" y="240"/>
                    <a:pt x="825" y="240"/>
                  </a:cubicBezTo>
                  <a:cubicBezTo>
                    <a:pt x="827" y="230"/>
                    <a:pt x="829" y="219"/>
                    <a:pt x="829" y="207"/>
                  </a:cubicBezTo>
                  <a:cubicBezTo>
                    <a:pt x="829" y="140"/>
                    <a:pt x="775" y="85"/>
                    <a:pt x="707" y="85"/>
                  </a:cubicBezTo>
                  <a:cubicBezTo>
                    <a:pt x="675" y="85"/>
                    <a:pt x="647" y="98"/>
                    <a:pt x="625" y="118"/>
                  </a:cubicBezTo>
                  <a:cubicBezTo>
                    <a:pt x="607" y="50"/>
                    <a:pt x="545" y="0"/>
                    <a:pt x="471" y="0"/>
                  </a:cubicBezTo>
                  <a:cubicBezTo>
                    <a:pt x="388" y="0"/>
                    <a:pt x="319" y="63"/>
                    <a:pt x="312" y="145"/>
                  </a:cubicBezTo>
                  <a:cubicBezTo>
                    <a:pt x="310" y="144"/>
                    <a:pt x="309" y="144"/>
                    <a:pt x="308" y="144"/>
                  </a:cubicBezTo>
                  <a:cubicBezTo>
                    <a:pt x="286" y="124"/>
                    <a:pt x="257" y="112"/>
                    <a:pt x="225" y="112"/>
                  </a:cubicBezTo>
                  <a:cubicBezTo>
                    <a:pt x="172" y="112"/>
                    <a:pt x="126" y="147"/>
                    <a:pt x="110" y="195"/>
                  </a:cubicBezTo>
                  <a:cubicBezTo>
                    <a:pt x="102" y="192"/>
                    <a:pt x="92" y="190"/>
                    <a:pt x="83" y="190"/>
                  </a:cubicBezTo>
                  <a:cubicBezTo>
                    <a:pt x="37" y="190"/>
                    <a:pt x="0" y="227"/>
                    <a:pt x="0" y="273"/>
                  </a:cubicBezTo>
                  <a:cubicBezTo>
                    <a:pt x="0" y="319"/>
                    <a:pt x="37" y="356"/>
                    <a:pt x="83" y="356"/>
                  </a:cubicBezTo>
                  <a:cubicBezTo>
                    <a:pt x="83" y="356"/>
                    <a:pt x="83" y="356"/>
                    <a:pt x="83" y="356"/>
                  </a:cubicBezTo>
                  <a:cubicBezTo>
                    <a:pt x="83" y="356"/>
                    <a:pt x="83" y="356"/>
                    <a:pt x="83" y="356"/>
                  </a:cubicBezTo>
                  <a:cubicBezTo>
                    <a:pt x="277" y="356"/>
                    <a:pt x="277" y="356"/>
                    <a:pt x="277" y="356"/>
                  </a:cubicBezTo>
                  <a:cubicBezTo>
                    <a:pt x="283" y="357"/>
                    <a:pt x="288" y="357"/>
                    <a:pt x="293" y="357"/>
                  </a:cubicBezTo>
                  <a:cubicBezTo>
                    <a:pt x="293" y="357"/>
                    <a:pt x="293" y="357"/>
                    <a:pt x="293" y="357"/>
                  </a:cubicBezTo>
                  <a:cubicBezTo>
                    <a:pt x="293" y="357"/>
                    <a:pt x="293" y="357"/>
                    <a:pt x="293" y="357"/>
                  </a:cubicBezTo>
                  <a:cubicBezTo>
                    <a:pt x="827" y="357"/>
                    <a:pt x="827" y="357"/>
                    <a:pt x="827" y="357"/>
                  </a:cubicBezTo>
                  <a:cubicBezTo>
                    <a:pt x="859" y="357"/>
                    <a:pt x="886" y="331"/>
                    <a:pt x="886" y="299"/>
                  </a:cubicBezTo>
                  <a:cubicBezTo>
                    <a:pt x="886" y="266"/>
                    <a:pt x="859" y="240"/>
                    <a:pt x="827" y="2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 name="AutoShape 3"/>
            <p:cNvSpPr>
              <a:spLocks noChangeAspect="1" noChangeArrowheads="1" noTextEdit="1"/>
            </p:cNvSpPr>
            <p:nvPr/>
          </p:nvSpPr>
          <p:spPr bwMode="auto">
            <a:xfrm>
              <a:off x="-424" y="381"/>
              <a:ext cx="4348" cy="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 name="Freeform 5"/>
            <p:cNvSpPr>
              <a:spLocks/>
            </p:cNvSpPr>
            <p:nvPr/>
          </p:nvSpPr>
          <p:spPr bwMode="auto">
            <a:xfrm>
              <a:off x="-426" y="2125"/>
              <a:ext cx="1946" cy="784"/>
            </a:xfrm>
            <a:custGeom>
              <a:avLst/>
              <a:gdLst>
                <a:gd name="T0" fmla="*/ 1152 w 1234"/>
                <a:gd name="T1" fmla="*/ 334 h 498"/>
                <a:gd name="T2" fmla="*/ 1149 w 1234"/>
                <a:gd name="T3" fmla="*/ 335 h 498"/>
                <a:gd name="T4" fmla="*/ 1155 w 1234"/>
                <a:gd name="T5" fmla="*/ 289 h 498"/>
                <a:gd name="T6" fmla="*/ 985 w 1234"/>
                <a:gd name="T7" fmla="*/ 119 h 498"/>
                <a:gd name="T8" fmla="*/ 871 w 1234"/>
                <a:gd name="T9" fmla="*/ 164 h 498"/>
                <a:gd name="T10" fmla="*/ 656 w 1234"/>
                <a:gd name="T11" fmla="*/ 0 h 498"/>
                <a:gd name="T12" fmla="*/ 434 w 1234"/>
                <a:gd name="T13" fmla="*/ 202 h 498"/>
                <a:gd name="T14" fmla="*/ 429 w 1234"/>
                <a:gd name="T15" fmla="*/ 201 h 498"/>
                <a:gd name="T16" fmla="*/ 314 w 1234"/>
                <a:gd name="T17" fmla="*/ 156 h 498"/>
                <a:gd name="T18" fmla="*/ 153 w 1234"/>
                <a:gd name="T19" fmla="*/ 271 h 498"/>
                <a:gd name="T20" fmla="*/ 115 w 1234"/>
                <a:gd name="T21" fmla="*/ 265 h 498"/>
                <a:gd name="T22" fmla="*/ 0 w 1234"/>
                <a:gd name="T23" fmla="*/ 381 h 498"/>
                <a:gd name="T24" fmla="*/ 115 w 1234"/>
                <a:gd name="T25" fmla="*/ 497 h 498"/>
                <a:gd name="T26" fmla="*/ 116 w 1234"/>
                <a:gd name="T27" fmla="*/ 497 h 498"/>
                <a:gd name="T28" fmla="*/ 116 w 1234"/>
                <a:gd name="T29" fmla="*/ 497 h 498"/>
                <a:gd name="T30" fmla="*/ 386 w 1234"/>
                <a:gd name="T31" fmla="*/ 497 h 498"/>
                <a:gd name="T32" fmla="*/ 408 w 1234"/>
                <a:gd name="T33" fmla="*/ 498 h 498"/>
                <a:gd name="T34" fmla="*/ 409 w 1234"/>
                <a:gd name="T35" fmla="*/ 498 h 498"/>
                <a:gd name="T36" fmla="*/ 409 w 1234"/>
                <a:gd name="T37" fmla="*/ 498 h 498"/>
                <a:gd name="T38" fmla="*/ 1152 w 1234"/>
                <a:gd name="T39" fmla="*/ 498 h 498"/>
                <a:gd name="T40" fmla="*/ 1234 w 1234"/>
                <a:gd name="T41" fmla="*/ 416 h 498"/>
                <a:gd name="T42" fmla="*/ 1152 w 1234"/>
                <a:gd name="T43" fmla="*/ 33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4" h="498">
                  <a:moveTo>
                    <a:pt x="1152" y="334"/>
                  </a:moveTo>
                  <a:cubicBezTo>
                    <a:pt x="1151" y="334"/>
                    <a:pt x="1150" y="335"/>
                    <a:pt x="1149" y="335"/>
                  </a:cubicBezTo>
                  <a:cubicBezTo>
                    <a:pt x="1153" y="320"/>
                    <a:pt x="1155" y="305"/>
                    <a:pt x="1155" y="289"/>
                  </a:cubicBezTo>
                  <a:cubicBezTo>
                    <a:pt x="1155" y="195"/>
                    <a:pt x="1079" y="119"/>
                    <a:pt x="985" y="119"/>
                  </a:cubicBezTo>
                  <a:cubicBezTo>
                    <a:pt x="941" y="119"/>
                    <a:pt x="901" y="136"/>
                    <a:pt x="871" y="164"/>
                  </a:cubicBezTo>
                  <a:cubicBezTo>
                    <a:pt x="845" y="69"/>
                    <a:pt x="759" y="0"/>
                    <a:pt x="656" y="0"/>
                  </a:cubicBezTo>
                  <a:cubicBezTo>
                    <a:pt x="540" y="0"/>
                    <a:pt x="445" y="88"/>
                    <a:pt x="434" y="202"/>
                  </a:cubicBezTo>
                  <a:cubicBezTo>
                    <a:pt x="432" y="201"/>
                    <a:pt x="430" y="201"/>
                    <a:pt x="429" y="201"/>
                  </a:cubicBezTo>
                  <a:cubicBezTo>
                    <a:pt x="398" y="173"/>
                    <a:pt x="358" y="156"/>
                    <a:pt x="314" y="156"/>
                  </a:cubicBezTo>
                  <a:cubicBezTo>
                    <a:pt x="239" y="156"/>
                    <a:pt x="176" y="204"/>
                    <a:pt x="153" y="271"/>
                  </a:cubicBezTo>
                  <a:cubicBezTo>
                    <a:pt x="141" y="267"/>
                    <a:pt x="129" y="265"/>
                    <a:pt x="115" y="265"/>
                  </a:cubicBezTo>
                  <a:cubicBezTo>
                    <a:pt x="51" y="265"/>
                    <a:pt x="0" y="317"/>
                    <a:pt x="0" y="381"/>
                  </a:cubicBezTo>
                  <a:cubicBezTo>
                    <a:pt x="0" y="445"/>
                    <a:pt x="51" y="497"/>
                    <a:pt x="115" y="497"/>
                  </a:cubicBezTo>
                  <a:cubicBezTo>
                    <a:pt x="115" y="497"/>
                    <a:pt x="116" y="497"/>
                    <a:pt x="116" y="497"/>
                  </a:cubicBezTo>
                  <a:cubicBezTo>
                    <a:pt x="116" y="497"/>
                    <a:pt x="116" y="497"/>
                    <a:pt x="116" y="497"/>
                  </a:cubicBezTo>
                  <a:cubicBezTo>
                    <a:pt x="386" y="497"/>
                    <a:pt x="386" y="497"/>
                    <a:pt x="386" y="497"/>
                  </a:cubicBezTo>
                  <a:cubicBezTo>
                    <a:pt x="394" y="498"/>
                    <a:pt x="401" y="498"/>
                    <a:pt x="408" y="498"/>
                  </a:cubicBezTo>
                  <a:cubicBezTo>
                    <a:pt x="408" y="498"/>
                    <a:pt x="408" y="498"/>
                    <a:pt x="409" y="498"/>
                  </a:cubicBezTo>
                  <a:cubicBezTo>
                    <a:pt x="409" y="498"/>
                    <a:pt x="409" y="498"/>
                    <a:pt x="409" y="498"/>
                  </a:cubicBezTo>
                  <a:cubicBezTo>
                    <a:pt x="1152" y="498"/>
                    <a:pt x="1152" y="498"/>
                    <a:pt x="1152" y="498"/>
                  </a:cubicBezTo>
                  <a:cubicBezTo>
                    <a:pt x="1197" y="498"/>
                    <a:pt x="1234" y="461"/>
                    <a:pt x="1234" y="416"/>
                  </a:cubicBezTo>
                  <a:cubicBezTo>
                    <a:pt x="1234" y="371"/>
                    <a:pt x="1197" y="334"/>
                    <a:pt x="1152" y="3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5" name="Picture 4"/>
          <p:cNvPicPr>
            <a:picLocks noChangeAspect="1"/>
          </p:cNvPicPr>
          <p:nvPr/>
        </p:nvPicPr>
        <p:blipFill>
          <a:blip r:embed="rId3"/>
          <a:stretch>
            <a:fillRect/>
          </a:stretch>
        </p:blipFill>
        <p:spPr>
          <a:xfrm>
            <a:off x="900066" y="-4548"/>
            <a:ext cx="4000702" cy="5888348"/>
          </a:xfrm>
          <a:prstGeom prst="rect">
            <a:avLst/>
          </a:prstGeom>
        </p:spPr>
      </p:pic>
      <p:pic>
        <p:nvPicPr>
          <p:cNvPr id="10" name="Picture 9"/>
          <p:cNvPicPr>
            <a:picLocks noChangeAspect="1"/>
          </p:cNvPicPr>
          <p:nvPr/>
        </p:nvPicPr>
        <p:blipFill>
          <a:blip r:embed="rId4"/>
          <a:stretch>
            <a:fillRect/>
          </a:stretch>
        </p:blipFill>
        <p:spPr>
          <a:xfrm>
            <a:off x="1389659" y="174499"/>
            <a:ext cx="2233022" cy="4884838"/>
          </a:xfrm>
          <a:prstGeom prst="rect">
            <a:avLst/>
          </a:prstGeom>
        </p:spPr>
      </p:pic>
      <p:pic>
        <p:nvPicPr>
          <p:cNvPr id="9" name="Picture 8"/>
          <p:cNvPicPr>
            <a:picLocks noChangeAspect="1"/>
          </p:cNvPicPr>
          <p:nvPr/>
        </p:nvPicPr>
        <p:blipFill>
          <a:blip r:embed="rId5"/>
          <a:stretch>
            <a:fillRect/>
          </a:stretch>
        </p:blipFill>
        <p:spPr>
          <a:xfrm>
            <a:off x="2113272" y="163653"/>
            <a:ext cx="1441078" cy="3951927"/>
          </a:xfrm>
          <a:prstGeom prst="rect">
            <a:avLst/>
          </a:prstGeom>
        </p:spPr>
      </p:pic>
      <p:pic>
        <p:nvPicPr>
          <p:cNvPr id="7" name="Picture 6"/>
          <p:cNvPicPr>
            <a:picLocks noChangeAspect="1"/>
          </p:cNvPicPr>
          <p:nvPr/>
        </p:nvPicPr>
        <p:blipFill>
          <a:blip r:embed="rId6"/>
          <a:stretch>
            <a:fillRect/>
          </a:stretch>
        </p:blipFill>
        <p:spPr>
          <a:xfrm>
            <a:off x="3580356" y="174499"/>
            <a:ext cx="727031" cy="1988920"/>
          </a:xfrm>
          <a:prstGeom prst="rect">
            <a:avLst/>
          </a:prstGeom>
        </p:spPr>
      </p:pic>
      <p:pic>
        <p:nvPicPr>
          <p:cNvPr id="8" name="Picture 7"/>
          <p:cNvPicPr>
            <a:picLocks noChangeAspect="1"/>
          </p:cNvPicPr>
          <p:nvPr/>
        </p:nvPicPr>
        <p:blipFill>
          <a:blip r:embed="rId7"/>
          <a:stretch>
            <a:fillRect/>
          </a:stretch>
        </p:blipFill>
        <p:spPr>
          <a:xfrm>
            <a:off x="2860440" y="183152"/>
            <a:ext cx="720539" cy="2967180"/>
          </a:xfrm>
          <a:prstGeom prst="rect">
            <a:avLst/>
          </a:prstGeom>
        </p:spPr>
      </p:pic>
      <p:pic>
        <p:nvPicPr>
          <p:cNvPr id="12" name="Picture 11"/>
          <p:cNvPicPr>
            <a:picLocks noChangeAspect="1"/>
          </p:cNvPicPr>
          <p:nvPr/>
        </p:nvPicPr>
        <p:blipFill>
          <a:blip r:embed="rId8"/>
          <a:stretch>
            <a:fillRect/>
          </a:stretch>
        </p:blipFill>
        <p:spPr>
          <a:xfrm>
            <a:off x="1936117" y="3729401"/>
            <a:ext cx="998851" cy="1863738"/>
          </a:xfrm>
          <a:prstGeom prst="rect">
            <a:avLst/>
          </a:prstGeom>
        </p:spPr>
      </p:pic>
      <p:sp>
        <p:nvSpPr>
          <p:cNvPr id="32" name="Rectangle 31"/>
          <p:cNvSpPr/>
          <p:nvPr/>
        </p:nvSpPr>
        <p:spPr>
          <a:xfrm>
            <a:off x="3481428" y="1734958"/>
            <a:ext cx="825804" cy="764399"/>
          </a:xfrm>
          <a:prstGeom prst="rect">
            <a:avLst/>
          </a:prstGeom>
          <a:solidFill>
            <a:srgbClr val="D63F27"/>
          </a:solidFill>
          <a:ln>
            <a:solidFill>
              <a:srgbClr val="D63F2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68" kern="0" dirty="0">
                <a:solidFill>
                  <a:srgbClr val="FFFFFF"/>
                </a:solidFill>
                <a:latin typeface="Segoe UI Light"/>
              </a:rPr>
              <a:t>Schemas</a:t>
            </a:r>
            <a:endParaRPr lang="en-US" sz="1765" kern="0" dirty="0">
              <a:solidFill>
                <a:srgbClr val="FFFFFF"/>
              </a:solidFill>
              <a:latin typeface="Segoe UI Light"/>
            </a:endParaRPr>
          </a:p>
        </p:txBody>
      </p:sp>
      <p:sp>
        <p:nvSpPr>
          <p:cNvPr id="33" name="Rectangle 32"/>
          <p:cNvSpPr/>
          <p:nvPr/>
        </p:nvSpPr>
        <p:spPr>
          <a:xfrm>
            <a:off x="3481427" y="2697132"/>
            <a:ext cx="825804" cy="76439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61" kern="0" dirty="0">
                <a:solidFill>
                  <a:srgbClr val="FFFFFF"/>
                </a:solidFill>
                <a:latin typeface="Segoe UI Light"/>
              </a:rPr>
              <a:t>Maps</a:t>
            </a:r>
          </a:p>
        </p:txBody>
      </p:sp>
      <p:sp>
        <p:nvSpPr>
          <p:cNvPr id="34" name="Rectangle 33"/>
          <p:cNvSpPr/>
          <p:nvPr/>
        </p:nvSpPr>
        <p:spPr>
          <a:xfrm>
            <a:off x="3481427" y="3665631"/>
            <a:ext cx="825804" cy="764399"/>
          </a:xfrm>
          <a:prstGeom prst="rect">
            <a:avLst/>
          </a:prstGeom>
          <a:solidFill>
            <a:srgbClr val="00B0F0"/>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61" kern="0" dirty="0">
                <a:solidFill>
                  <a:srgbClr val="FFFFFF"/>
                </a:solidFill>
                <a:latin typeface="Segoe UI Light"/>
              </a:rPr>
              <a:t>TPM</a:t>
            </a:r>
          </a:p>
        </p:txBody>
      </p:sp>
      <p:sp>
        <p:nvSpPr>
          <p:cNvPr id="35" name="Rectangle 34"/>
          <p:cNvSpPr/>
          <p:nvPr/>
        </p:nvSpPr>
        <p:spPr>
          <a:xfrm>
            <a:off x="3481427" y="4668901"/>
            <a:ext cx="825804" cy="76439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kern="0" dirty="0">
                <a:solidFill>
                  <a:srgbClr val="FFFFFF"/>
                </a:solidFill>
                <a:latin typeface="Segoe UI Light"/>
              </a:rPr>
              <a:t>Custom</a:t>
            </a:r>
          </a:p>
          <a:p>
            <a:pPr algn="ctr"/>
            <a:r>
              <a:rPr lang="en-US" sz="1568" kern="0" dirty="0" err="1">
                <a:solidFill>
                  <a:srgbClr val="FFFFFF"/>
                </a:solidFill>
                <a:latin typeface="Segoe UI Light"/>
              </a:rPr>
              <a:t>Config</a:t>
            </a:r>
            <a:endParaRPr lang="en-US" sz="1568" kern="0" dirty="0">
              <a:solidFill>
                <a:srgbClr val="FFFFFF"/>
              </a:solidFill>
              <a:latin typeface="Segoe UI Light"/>
            </a:endParaRPr>
          </a:p>
        </p:txBody>
      </p:sp>
    </p:spTree>
    <p:extLst>
      <p:ext uri="{BB962C8B-B14F-4D97-AF65-F5344CB8AC3E}">
        <p14:creationId xmlns:p14="http://schemas.microsoft.com/office/powerpoint/2010/main" val="1732067232"/>
      </p:ext>
    </p:extLst>
  </p:cSld>
  <p:clrMapOvr>
    <a:masterClrMapping/>
  </p:clrMapOvr>
  <mc:AlternateContent xmlns:mc="http://schemas.openxmlformats.org/markup-compatibility/2006" xmlns:p14="http://schemas.microsoft.com/office/powerpoint/2010/main">
    <mc:Choice Requires="p14">
      <p:transition spd="slow" p14:dur="2000">
        <p:push dir="d"/>
      </p:transition>
    </mc:Choice>
    <mc:Fallback xmlns="">
      <p:transition spd="slow">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1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4" fill="hold" nodeType="withEffect">
                                  <p:stCondLst>
                                    <p:cond delay="2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3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par>
                          <p:cTn id="21" fill="hold">
                            <p:stCondLst>
                              <p:cond delay="103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3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Debugging and History</a:t>
            </a:r>
          </a:p>
        </p:txBody>
      </p:sp>
      <p:sp>
        <p:nvSpPr>
          <p:cNvPr id="4" name="Text Placeholder 3"/>
          <p:cNvSpPr>
            <a:spLocks noGrp="1"/>
          </p:cNvSpPr>
          <p:nvPr>
            <p:ph type="body" sz="quarter" idx="4294967295"/>
          </p:nvPr>
        </p:nvSpPr>
        <p:spPr>
          <a:xfrm>
            <a:off x="5199575" y="1108022"/>
            <a:ext cx="6648484" cy="4253461"/>
          </a:xfrm>
        </p:spPr>
        <p:txBody>
          <a:bodyPr/>
          <a:lstStyle/>
          <a:p>
            <a:pPr marL="0" indent="0">
              <a:buNone/>
            </a:pPr>
            <a:r>
              <a:rPr lang="en-US" sz="3528" dirty="0"/>
              <a:t>Trigger history</a:t>
            </a:r>
          </a:p>
          <a:p>
            <a:pPr marL="0" indent="0">
              <a:buNone/>
            </a:pPr>
            <a:endParaRPr lang="en-US" sz="3528" dirty="0"/>
          </a:p>
          <a:p>
            <a:pPr marL="0" indent="0">
              <a:buNone/>
            </a:pPr>
            <a:r>
              <a:rPr lang="en-US" sz="3528" dirty="0"/>
              <a:t>Run history</a:t>
            </a:r>
          </a:p>
          <a:p>
            <a:pPr marL="0" indent="0">
              <a:buNone/>
            </a:pPr>
            <a:endParaRPr lang="en-US" sz="3528" dirty="0"/>
          </a:p>
          <a:p>
            <a:pPr marL="0" indent="0">
              <a:buNone/>
            </a:pPr>
            <a:r>
              <a:rPr lang="en-US" sz="3528" dirty="0"/>
              <a:t>Monitoring view</a:t>
            </a:r>
          </a:p>
          <a:p>
            <a:pPr marL="0" indent="0">
              <a:buNone/>
            </a:pPr>
            <a:endParaRPr lang="en-US" sz="3528" dirty="0"/>
          </a:p>
          <a:p>
            <a:pPr marL="0" indent="0">
              <a:buNone/>
            </a:pPr>
            <a:r>
              <a:rPr lang="en-US" sz="3528" dirty="0"/>
              <a:t>Diagnostics &amp; Alerts</a:t>
            </a:r>
          </a:p>
        </p:txBody>
      </p:sp>
      <p:grpSp>
        <p:nvGrpSpPr>
          <p:cNvPr id="5" name="Group 4"/>
          <p:cNvGrpSpPr/>
          <p:nvPr/>
        </p:nvGrpSpPr>
        <p:grpSpPr>
          <a:xfrm>
            <a:off x="269243" y="2532575"/>
            <a:ext cx="3617390" cy="2483761"/>
            <a:chOff x="8000896" y="4711680"/>
            <a:chExt cx="2231915" cy="1630125"/>
          </a:xfrm>
        </p:grpSpPr>
        <p:pic>
          <p:nvPicPr>
            <p:cNvPr id="6" name="Picture 5"/>
            <p:cNvPicPr>
              <a:picLocks noChangeAspect="1"/>
            </p:cNvPicPr>
            <p:nvPr/>
          </p:nvPicPr>
          <p:blipFill>
            <a:blip r:embed="rId3"/>
            <a:stretch>
              <a:fillRect/>
            </a:stretch>
          </p:blipFill>
          <p:spPr>
            <a:xfrm>
              <a:off x="8000896" y="4711680"/>
              <a:ext cx="2231915" cy="1630125"/>
            </a:xfrm>
            <a:prstGeom prst="rect">
              <a:avLst/>
            </a:prstGeom>
          </p:spPr>
        </p:pic>
        <p:sp>
          <p:nvSpPr>
            <p:cNvPr id="7" name="TextBox 6"/>
            <p:cNvSpPr txBox="1"/>
            <p:nvPr/>
          </p:nvSpPr>
          <p:spPr>
            <a:xfrm>
              <a:off x="8124626" y="4982028"/>
              <a:ext cx="1857575" cy="381000"/>
            </a:xfrm>
            <a:prstGeom prst="rect">
              <a:avLst/>
            </a:prstGeom>
          </p:spPr>
          <p:txBody>
            <a:bodyPr vert="horz" wrap="square" lIns="67202" tIns="67202" rIns="67202" bIns="67202" rtlCol="0" anchor="t">
              <a:noAutofit/>
            </a:bodyPr>
            <a:lstStyle/>
            <a:p>
              <a:pPr defTabSz="672075"/>
              <a:r>
                <a:rPr lang="en-US" sz="1174" dirty="0">
                  <a:solidFill>
                    <a:srgbClr val="FFFFFF"/>
                  </a:solidFill>
                  <a:ea typeface="Segoe UI" pitchFamily="34" charset="0"/>
                  <a:cs typeface="Segoe UI" pitchFamily="34" charset="0"/>
                </a:rPr>
                <a:t>Azure</a:t>
              </a:r>
            </a:p>
          </p:txBody>
        </p:sp>
      </p:grpSp>
    </p:spTree>
    <p:extLst>
      <p:ext uri="{BB962C8B-B14F-4D97-AF65-F5344CB8AC3E}">
        <p14:creationId xmlns:p14="http://schemas.microsoft.com/office/powerpoint/2010/main" val="210468211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Logic</a:t>
            </a:r>
            <a:r>
              <a:rPr lang="en-US"/>
              <a:t> Apps Tracking</a:t>
            </a:r>
            <a:r>
              <a:rPr lang="en-US" dirty="0"/>
              <a:t/>
            </a:r>
            <a:br>
              <a:rPr lang="en-US" dirty="0"/>
            </a:br>
            <a:endParaRPr lang="en-US" dirty="0"/>
          </a:p>
        </p:txBody>
      </p:sp>
      <p:sp>
        <p:nvSpPr>
          <p:cNvPr id="6" name="Text Placeholder 5"/>
          <p:cNvSpPr>
            <a:spLocks noGrp="1"/>
          </p:cNvSpPr>
          <p:nvPr>
            <p:ph type="body" sz="quarter" idx="10"/>
          </p:nvPr>
        </p:nvSpPr>
        <p:spPr>
          <a:xfrm>
            <a:off x="269239" y="1189495"/>
            <a:ext cx="11653523" cy="4881932"/>
          </a:xfrm>
        </p:spPr>
        <p:txBody>
          <a:bodyPr/>
          <a:lstStyle/>
          <a:p>
            <a:r>
              <a:rPr lang="en-US" sz="4705"/>
              <a:t>Event monitoring</a:t>
            </a:r>
            <a:endParaRPr lang="en-US" sz="4705" dirty="0"/>
          </a:p>
          <a:p>
            <a:pPr lvl="1"/>
            <a:r>
              <a:rPr lang="en-US" sz="2745" dirty="0"/>
              <a:t>Azure</a:t>
            </a:r>
            <a:r>
              <a:rPr lang="en-US" sz="2745"/>
              <a:t> </a:t>
            </a:r>
            <a:r>
              <a:rPr lang="en-US" sz="2745" dirty="0"/>
              <a:t>Monitoring today</a:t>
            </a:r>
          </a:p>
          <a:p>
            <a:pPr lvl="1"/>
            <a:r>
              <a:rPr lang="en-US" sz="2745"/>
              <a:t>Emit core tracking events</a:t>
            </a:r>
            <a:endParaRPr lang="en-US" sz="2745" dirty="0"/>
          </a:p>
          <a:p>
            <a:pPr lvl="1"/>
            <a:r>
              <a:rPr lang="en-US" sz="2745"/>
              <a:t>Send to </a:t>
            </a:r>
            <a:r>
              <a:rPr lang="en-US" sz="2745" dirty="0"/>
              <a:t>storage or event hub</a:t>
            </a:r>
          </a:p>
          <a:p>
            <a:pPr lvl="1"/>
            <a:r>
              <a:rPr lang="en-US" sz="2745"/>
              <a:t>Use TrackedProperties for your </a:t>
            </a:r>
            <a:r>
              <a:rPr lang="en-US" sz="2745" dirty="0"/>
              <a:t>own tracking data</a:t>
            </a:r>
          </a:p>
          <a:p>
            <a:r>
              <a:rPr lang="en-US" sz="4705" dirty="0"/>
              <a:t>B2B</a:t>
            </a:r>
          </a:p>
          <a:p>
            <a:r>
              <a:rPr lang="en-US" sz="2745">
                <a:gradFill>
                  <a:gsLst>
                    <a:gs pos="1250">
                      <a:schemeClr val="tx1"/>
                    </a:gs>
                    <a:gs pos="100000">
                      <a:schemeClr val="tx1"/>
                    </a:gs>
                  </a:gsLst>
                  <a:lin ang="5400000" scaled="0"/>
                </a:gradFill>
                <a:latin typeface="+mn-lt"/>
              </a:rPr>
              <a:t>Operations </a:t>
            </a:r>
            <a:r>
              <a:rPr lang="en-US" sz="2745" dirty="0">
                <a:gradFill>
                  <a:gsLst>
                    <a:gs pos="1250">
                      <a:schemeClr val="tx1"/>
                    </a:gs>
                    <a:gs pos="100000">
                      <a:schemeClr val="tx1"/>
                    </a:gs>
                  </a:gsLst>
                  <a:lin ang="5400000" scaled="0"/>
                </a:gradFill>
                <a:latin typeface="+mn-lt"/>
              </a:rPr>
              <a:t>Management Suite solution</a:t>
            </a:r>
          </a:p>
          <a:p>
            <a:r>
              <a:rPr lang="en-US" sz="2745" dirty="0">
                <a:gradFill>
                  <a:gsLst>
                    <a:gs pos="1250">
                      <a:schemeClr val="tx1"/>
                    </a:gs>
                    <a:gs pos="100000">
                      <a:schemeClr val="tx1"/>
                    </a:gs>
                  </a:gsLst>
                  <a:lin ang="5400000" scaled="0"/>
                </a:gradFill>
                <a:latin typeface="+mn-lt"/>
              </a:rPr>
              <a:t>Configured from Integration Account</a:t>
            </a:r>
          </a:p>
          <a:p>
            <a:r>
              <a:rPr lang="en-US" sz="2745">
                <a:gradFill>
                  <a:gsLst>
                    <a:gs pos="1250">
                      <a:schemeClr val="tx1"/>
                    </a:gs>
                    <a:gs pos="100000">
                      <a:schemeClr val="tx1"/>
                    </a:gs>
                  </a:gsLst>
                  <a:lin ang="5400000" scaled="0"/>
                </a:gradFill>
                <a:latin typeface="+mn-lt"/>
              </a:rPr>
              <a:t>Tracking API</a:t>
            </a:r>
            <a:endParaRPr lang="en-US" sz="2745" dirty="0">
              <a:gradFill>
                <a:gsLst>
                  <a:gs pos="1250">
                    <a:schemeClr val="tx1"/>
                  </a:gs>
                  <a:gs pos="100000">
                    <a:schemeClr val="tx1"/>
                  </a:gs>
                </a:gsLst>
                <a:lin ang="5400000" scaled="0"/>
              </a:gradFill>
              <a:latin typeface="+mn-lt"/>
            </a:endParaRPr>
          </a:p>
        </p:txBody>
      </p:sp>
    </p:spTree>
    <p:extLst>
      <p:ext uri="{BB962C8B-B14F-4D97-AF65-F5344CB8AC3E}">
        <p14:creationId xmlns:p14="http://schemas.microsoft.com/office/powerpoint/2010/main" val="323602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Tracking Experience</a:t>
            </a:r>
          </a:p>
        </p:txBody>
      </p:sp>
      <p:pic>
        <p:nvPicPr>
          <p:cNvPr id="7" name="Picture 6"/>
          <p:cNvPicPr>
            <a:picLocks noChangeAspect="1"/>
          </p:cNvPicPr>
          <p:nvPr/>
        </p:nvPicPr>
        <p:blipFill>
          <a:blip r:embed="rId3"/>
          <a:stretch>
            <a:fillRect/>
          </a:stretch>
        </p:blipFill>
        <p:spPr>
          <a:xfrm>
            <a:off x="481277" y="1710853"/>
            <a:ext cx="11231767" cy="4697077"/>
          </a:xfrm>
          <a:prstGeom prst="rect">
            <a:avLst/>
          </a:prstGeom>
        </p:spPr>
      </p:pic>
    </p:spTree>
    <p:extLst>
      <p:ext uri="{BB962C8B-B14F-4D97-AF65-F5344CB8AC3E}">
        <p14:creationId xmlns:p14="http://schemas.microsoft.com/office/powerpoint/2010/main" val="113761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lstStyle/>
          <a:p>
            <a:endParaRPr lang="en-US"/>
          </a:p>
        </p:txBody>
      </p:sp>
      <p:sp>
        <p:nvSpPr>
          <p:cNvPr id="7" name="Text Placeholder 6"/>
          <p:cNvSpPr>
            <a:spLocks noGrp="1"/>
          </p:cNvSpPr>
          <p:nvPr>
            <p:ph type="body" sz="quarter" idx="16"/>
          </p:nvPr>
        </p:nvSpPr>
        <p:spPr/>
        <p:txBody>
          <a:bodyPr/>
          <a:lstStyle/>
          <a:p>
            <a:endParaRPr lang="en-US"/>
          </a:p>
        </p:txBody>
      </p:sp>
      <p:sp>
        <p:nvSpPr>
          <p:cNvPr id="4" name="Title 3"/>
          <p:cNvSpPr>
            <a:spLocks noGrp="1"/>
          </p:cNvSpPr>
          <p:nvPr>
            <p:ph type="title"/>
          </p:nvPr>
        </p:nvSpPr>
        <p:spPr>
          <a:xfrm>
            <a:off x="170828" y="3364347"/>
            <a:ext cx="8964185" cy="1793090"/>
          </a:xfrm>
        </p:spPr>
        <p:txBody>
          <a:bodyPr/>
          <a:lstStyle/>
          <a:p>
            <a:r>
              <a:rPr lang="en-US" dirty="0"/>
              <a:t>BizTalk Server 2016</a:t>
            </a:r>
          </a:p>
        </p:txBody>
      </p:sp>
    </p:spTree>
    <p:extLst>
      <p:ext uri="{BB962C8B-B14F-4D97-AF65-F5344CB8AC3E}">
        <p14:creationId xmlns:p14="http://schemas.microsoft.com/office/powerpoint/2010/main" val="10542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BizTalk Server</a:t>
            </a:r>
          </a:p>
        </p:txBody>
      </p:sp>
      <p:sp>
        <p:nvSpPr>
          <p:cNvPr id="4" name="Rectangle 3"/>
          <p:cNvSpPr/>
          <p:nvPr/>
        </p:nvSpPr>
        <p:spPr bwMode="auto">
          <a:xfrm>
            <a:off x="269303" y="2084364"/>
            <a:ext cx="3869695" cy="1022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312"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Connect any </a:t>
            </a:r>
            <a:b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on-premises application</a:t>
            </a:r>
          </a:p>
        </p:txBody>
      </p:sp>
      <p:sp>
        <p:nvSpPr>
          <p:cNvPr id="5" name="Rectangle 4"/>
          <p:cNvSpPr/>
          <p:nvPr/>
        </p:nvSpPr>
        <p:spPr bwMode="auto">
          <a:xfrm>
            <a:off x="4162345" y="2084364"/>
            <a:ext cx="3869695" cy="1022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312"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Extend connectivity </a:t>
            </a:r>
            <a:b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to the cloud</a:t>
            </a:r>
          </a:p>
        </p:txBody>
      </p:sp>
      <p:sp>
        <p:nvSpPr>
          <p:cNvPr id="6" name="Rectangle 5"/>
          <p:cNvSpPr/>
          <p:nvPr/>
        </p:nvSpPr>
        <p:spPr bwMode="auto">
          <a:xfrm>
            <a:off x="8058247" y="2084364"/>
            <a:ext cx="3869695" cy="1022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312"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Go beyond </a:t>
            </a:r>
            <a:b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siloed integration</a:t>
            </a:r>
          </a:p>
        </p:txBody>
      </p:sp>
      <p:sp>
        <p:nvSpPr>
          <p:cNvPr id="7" name="TextBox 6"/>
          <p:cNvSpPr txBox="1"/>
          <p:nvPr/>
        </p:nvSpPr>
        <p:spPr>
          <a:xfrm>
            <a:off x="269304" y="3106785"/>
            <a:ext cx="3872555" cy="2157076"/>
          </a:xfrm>
          <a:prstGeom prst="rect">
            <a:avLst/>
          </a:prstGeom>
          <a:solidFill>
            <a:schemeClr val="bg1">
              <a:lumMod val="95000"/>
            </a:schemeClr>
          </a:solidFill>
        </p:spPr>
        <p:txBody>
          <a:bodyPr wrap="square" lIns="182854" tIns="146284" rIns="182854" bIns="146284" rtlCol="0">
            <a:noAutofit/>
          </a:bodyPr>
          <a:lstStyle/>
          <a:p>
            <a:pPr marL="224097" indent="-224097" defTabSz="914244">
              <a:lnSpc>
                <a:spcPct val="90000"/>
              </a:lnSpc>
              <a:spcBef>
                <a:spcPts val="588"/>
              </a:spcBef>
              <a:spcAft>
                <a:spcPts val="588"/>
              </a:spcAft>
              <a:buFont typeface="Arial" panose="020B0604020202020204" pitchFamily="34" charset="0"/>
              <a:buChar char="•"/>
              <a:defRPr/>
            </a:pPr>
            <a:r>
              <a:rPr lang="en-US" sz="1765" kern="0" dirty="0">
                <a:gradFill>
                  <a:gsLst>
                    <a:gs pos="2917">
                      <a:schemeClr val="tx1"/>
                    </a:gs>
                    <a:gs pos="30000">
                      <a:schemeClr val="tx1"/>
                    </a:gs>
                  </a:gsLst>
                  <a:lin ang="5400000" scaled="0"/>
                </a:gradFill>
              </a:rPr>
              <a:t>Automate mission critical business processes</a:t>
            </a:r>
          </a:p>
          <a:p>
            <a:pPr marL="224097" indent="-224097" defTabSz="914244">
              <a:lnSpc>
                <a:spcPct val="90000"/>
              </a:lnSpc>
              <a:spcBef>
                <a:spcPts val="588"/>
              </a:spcBef>
              <a:spcAft>
                <a:spcPts val="588"/>
              </a:spcAft>
              <a:buFont typeface="Arial" panose="020B0604020202020204" pitchFamily="34" charset="0"/>
              <a:buChar char="•"/>
              <a:defRPr/>
            </a:pPr>
            <a:r>
              <a:rPr lang="en-US" sz="1765" kern="0" dirty="0">
                <a:gradFill>
                  <a:gsLst>
                    <a:gs pos="2917">
                      <a:schemeClr val="tx1"/>
                    </a:gs>
                    <a:gs pos="30000">
                      <a:schemeClr val="tx1"/>
                    </a:gs>
                  </a:gsLst>
                  <a:lin ang="5400000" scaled="0"/>
                </a:gradFill>
              </a:rPr>
              <a:t>B2B/EDI workflows</a:t>
            </a:r>
          </a:p>
          <a:p>
            <a:pPr marL="224097" indent="-224097" defTabSz="914244">
              <a:lnSpc>
                <a:spcPct val="90000"/>
              </a:lnSpc>
              <a:spcBef>
                <a:spcPts val="588"/>
              </a:spcBef>
              <a:spcAft>
                <a:spcPts val="588"/>
              </a:spcAft>
              <a:buFont typeface="Arial" panose="020B0604020202020204" pitchFamily="34" charset="0"/>
              <a:buChar char="•"/>
              <a:defRPr/>
            </a:pPr>
            <a:r>
              <a:rPr lang="en-US" sz="1765" kern="0" dirty="0">
                <a:gradFill>
                  <a:gsLst>
                    <a:gs pos="2917">
                      <a:schemeClr val="tx1"/>
                    </a:gs>
                    <a:gs pos="30000">
                      <a:schemeClr val="tx1"/>
                    </a:gs>
                  </a:gsLst>
                  <a:lin ang="5400000" scaled="0"/>
                </a:gradFill>
              </a:rPr>
              <a:t>Message brokering </a:t>
            </a:r>
          </a:p>
          <a:p>
            <a:pPr marL="224097" indent="-224097" defTabSz="914244">
              <a:lnSpc>
                <a:spcPct val="90000"/>
              </a:lnSpc>
              <a:spcBef>
                <a:spcPts val="588"/>
              </a:spcBef>
              <a:spcAft>
                <a:spcPts val="588"/>
              </a:spcAft>
              <a:buFont typeface="Arial" panose="020B0604020202020204" pitchFamily="34" charset="0"/>
              <a:buChar char="•"/>
              <a:defRPr/>
            </a:pPr>
            <a:r>
              <a:rPr lang="en-US" sz="1765" kern="0" dirty="0">
                <a:gradFill>
                  <a:gsLst>
                    <a:gs pos="2917">
                      <a:schemeClr val="tx1"/>
                    </a:gs>
                    <a:gs pos="30000">
                      <a:schemeClr val="tx1"/>
                    </a:gs>
                  </a:gsLst>
                  <a:lin ang="5400000" scaled="0"/>
                </a:gradFill>
              </a:rPr>
              <a:t>Business activity monitoring</a:t>
            </a:r>
          </a:p>
        </p:txBody>
      </p:sp>
      <p:sp>
        <p:nvSpPr>
          <p:cNvPr id="8" name="TextBox 7"/>
          <p:cNvSpPr txBox="1"/>
          <p:nvPr/>
        </p:nvSpPr>
        <p:spPr>
          <a:xfrm>
            <a:off x="4162345" y="3106785"/>
            <a:ext cx="3872555" cy="2157076"/>
          </a:xfrm>
          <a:prstGeom prst="rect">
            <a:avLst/>
          </a:prstGeom>
          <a:solidFill>
            <a:schemeClr val="bg1">
              <a:lumMod val="95000"/>
            </a:schemeClr>
          </a:solidFill>
        </p:spPr>
        <p:txBody>
          <a:bodyPr wrap="square" lIns="182854" tIns="146284" rIns="182854" bIns="146284" rtlCol="0">
            <a:noAutofit/>
          </a:bodyPr>
          <a:lstStyle/>
          <a:p>
            <a:pPr marL="224097" indent="-224097" defTabSz="914244">
              <a:lnSpc>
                <a:spcPct val="90000"/>
              </a:lnSpc>
              <a:spcBef>
                <a:spcPts val="588"/>
              </a:spcBef>
              <a:spcAft>
                <a:spcPts val="588"/>
              </a:spcAft>
              <a:buFont typeface="Arial" panose="020B0604020202020204" pitchFamily="34" charset="0"/>
              <a:buChar char="•"/>
              <a:defRPr/>
            </a:pPr>
            <a:r>
              <a:rPr lang="en-US" sz="1765" kern="0" dirty="0">
                <a:gradFill>
                  <a:gsLst>
                    <a:gs pos="2917">
                      <a:schemeClr val="tx1"/>
                    </a:gs>
                    <a:gs pos="30000">
                      <a:schemeClr val="tx1"/>
                    </a:gs>
                  </a:gsLst>
                  <a:lin ang="5400000" scaled="0"/>
                </a:gradFill>
              </a:rPr>
              <a:t>Connect to cloud applications using Azure Logic Apps Adapter</a:t>
            </a:r>
          </a:p>
          <a:p>
            <a:pPr marL="224097" indent="-224097" defTabSz="914244">
              <a:lnSpc>
                <a:spcPct val="90000"/>
              </a:lnSpc>
              <a:spcBef>
                <a:spcPts val="588"/>
              </a:spcBef>
              <a:spcAft>
                <a:spcPts val="588"/>
              </a:spcAft>
              <a:buFont typeface="Arial" panose="020B0604020202020204" pitchFamily="34" charset="0"/>
              <a:buChar char="•"/>
              <a:defRPr/>
            </a:pPr>
            <a:r>
              <a:rPr lang="en-US" sz="1765" kern="0" dirty="0">
                <a:gradFill>
                  <a:gsLst>
                    <a:gs pos="2917">
                      <a:schemeClr val="tx1"/>
                    </a:gs>
                    <a:gs pos="30000">
                      <a:schemeClr val="tx1"/>
                    </a:gs>
                  </a:gsLst>
                  <a:lin ang="5400000" scaled="0"/>
                </a:gradFill>
              </a:rPr>
              <a:t>Adopt cloud on your own pace</a:t>
            </a:r>
          </a:p>
          <a:p>
            <a:pPr marL="342842" indent="-342842" defTabSz="914244">
              <a:lnSpc>
                <a:spcPct val="90000"/>
              </a:lnSpc>
              <a:spcBef>
                <a:spcPts val="588"/>
              </a:spcBef>
              <a:spcAft>
                <a:spcPts val="588"/>
              </a:spcAft>
              <a:buFont typeface="Arial" panose="020B0604020202020204" pitchFamily="34" charset="0"/>
              <a:buChar char="•"/>
              <a:defRPr/>
            </a:pPr>
            <a:endParaRPr lang="en-US" sz="1765" kern="0" dirty="0">
              <a:gradFill>
                <a:gsLst>
                  <a:gs pos="2917">
                    <a:schemeClr val="tx1"/>
                  </a:gs>
                  <a:gs pos="30000">
                    <a:schemeClr val="tx1"/>
                  </a:gs>
                </a:gsLst>
                <a:lin ang="5400000" scaled="0"/>
              </a:gradFill>
            </a:endParaRPr>
          </a:p>
        </p:txBody>
      </p:sp>
      <p:sp>
        <p:nvSpPr>
          <p:cNvPr id="9" name="TextBox 8"/>
          <p:cNvSpPr txBox="1"/>
          <p:nvPr/>
        </p:nvSpPr>
        <p:spPr>
          <a:xfrm>
            <a:off x="8055386" y="3106785"/>
            <a:ext cx="3872555" cy="2146701"/>
          </a:xfrm>
          <a:prstGeom prst="rect">
            <a:avLst/>
          </a:prstGeom>
          <a:solidFill>
            <a:schemeClr val="bg1">
              <a:lumMod val="95000"/>
            </a:schemeClr>
          </a:solidFill>
        </p:spPr>
        <p:txBody>
          <a:bodyPr wrap="square" lIns="182854" tIns="146284" rIns="182854" bIns="146284" rtlCol="0">
            <a:spAutoFit/>
          </a:bodyPr>
          <a:lstStyle/>
          <a:p>
            <a:pPr marL="224097" indent="-224097" defTabSz="914244">
              <a:lnSpc>
                <a:spcPct val="90000"/>
              </a:lnSpc>
              <a:spcBef>
                <a:spcPts val="588"/>
              </a:spcBef>
              <a:spcAft>
                <a:spcPts val="588"/>
              </a:spcAft>
              <a:buFont typeface="Arial" panose="020B0604020202020204" pitchFamily="34" charset="0"/>
              <a:buChar char="•"/>
              <a:defRPr/>
            </a:pPr>
            <a:r>
              <a:rPr lang="en-US" sz="1765" kern="0" dirty="0">
                <a:gradFill>
                  <a:gsLst>
                    <a:gs pos="2917">
                      <a:schemeClr val="tx1"/>
                    </a:gs>
                    <a:gs pos="30000">
                      <a:schemeClr val="tx1"/>
                    </a:gs>
                  </a:gsLst>
                  <a:lin ang="5400000" scaled="0"/>
                </a:gradFill>
              </a:rPr>
              <a:t>Gain insights on your data </a:t>
            </a:r>
            <a:br>
              <a:rPr lang="en-US" sz="1765" kern="0" dirty="0">
                <a:gradFill>
                  <a:gsLst>
                    <a:gs pos="2917">
                      <a:schemeClr val="tx1"/>
                    </a:gs>
                    <a:gs pos="30000">
                      <a:schemeClr val="tx1"/>
                    </a:gs>
                  </a:gsLst>
                  <a:lin ang="5400000" scaled="0"/>
                </a:gradFill>
              </a:rPr>
            </a:br>
            <a:r>
              <a:rPr lang="en-US" sz="1765" kern="0" dirty="0">
                <a:gradFill>
                  <a:gsLst>
                    <a:gs pos="2917">
                      <a:schemeClr val="tx1"/>
                    </a:gs>
                    <a:gs pos="30000">
                      <a:schemeClr val="tx1"/>
                    </a:gs>
                  </a:gsLst>
                  <a:lin ang="5400000" scaled="0"/>
                </a:gradFill>
              </a:rPr>
              <a:t>using Microsoft cloud </a:t>
            </a:r>
          </a:p>
          <a:p>
            <a:pPr marL="224097" indent="-224097" defTabSz="914244">
              <a:lnSpc>
                <a:spcPct val="90000"/>
              </a:lnSpc>
              <a:spcBef>
                <a:spcPts val="588"/>
              </a:spcBef>
              <a:spcAft>
                <a:spcPts val="588"/>
              </a:spcAft>
              <a:buFont typeface="Arial" panose="020B0604020202020204" pitchFamily="34" charset="0"/>
              <a:buChar char="•"/>
              <a:defRPr/>
            </a:pPr>
            <a:r>
              <a:rPr lang="en-US" sz="1765" kern="0" dirty="0">
                <a:gradFill>
                  <a:gsLst>
                    <a:gs pos="2917">
                      <a:schemeClr val="tx1"/>
                    </a:gs>
                    <a:gs pos="30000">
                      <a:schemeClr val="tx1"/>
                    </a:gs>
                  </a:gsLst>
                  <a:lin ang="5400000" scaled="0"/>
                </a:gradFill>
              </a:rPr>
              <a:t>Get first class integration </a:t>
            </a:r>
            <a:br>
              <a:rPr lang="en-US" sz="1765" kern="0" dirty="0">
                <a:gradFill>
                  <a:gsLst>
                    <a:gs pos="2917">
                      <a:schemeClr val="tx1"/>
                    </a:gs>
                    <a:gs pos="30000">
                      <a:schemeClr val="tx1"/>
                    </a:gs>
                  </a:gsLst>
                  <a:lin ang="5400000" scaled="0"/>
                </a:gradFill>
              </a:rPr>
            </a:br>
            <a:r>
              <a:rPr lang="en-US" sz="1765" kern="0" dirty="0">
                <a:gradFill>
                  <a:gsLst>
                    <a:gs pos="2917">
                      <a:schemeClr val="tx1"/>
                    </a:gs>
                    <a:gs pos="30000">
                      <a:schemeClr val="tx1"/>
                    </a:gs>
                  </a:gsLst>
                  <a:lin ang="5400000" scaled="0"/>
                </a:gradFill>
              </a:rPr>
              <a:t>with Azure services through the Azure Logic Apps Adapter</a:t>
            </a:r>
          </a:p>
          <a:p>
            <a:pPr marL="224097" indent="-224097" defTabSz="914244">
              <a:lnSpc>
                <a:spcPct val="90000"/>
              </a:lnSpc>
              <a:spcBef>
                <a:spcPts val="588"/>
              </a:spcBef>
              <a:spcAft>
                <a:spcPts val="588"/>
              </a:spcAft>
              <a:buFont typeface="Arial" panose="020B0604020202020204" pitchFamily="34" charset="0"/>
              <a:buChar char="•"/>
              <a:defRPr/>
            </a:pPr>
            <a:endParaRPr lang="en-US" sz="1765" kern="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670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90962E-6 2.45574E-6 L -1.90962E-6 0.05583 " pathEditMode="relative" rAng="0" ptsTypes="AA">
                                      <p:cBhvr>
                                        <p:cTn id="9" dur="750" spd="-100000" fill="hold"/>
                                        <p:tgtEl>
                                          <p:spTgt spid="4"/>
                                        </p:tgtEl>
                                        <p:attrNameLst>
                                          <p:attrName>ppt_x</p:attrName>
                                          <p:attrName>ppt_y</p:attrName>
                                        </p:attrNameLst>
                                      </p:cBhvr>
                                      <p:rCtr x="0" y="2792"/>
                                    </p:animMotion>
                                  </p:childTnLst>
                                </p:cTn>
                              </p:par>
                              <p:par>
                                <p:cTn id="10" presetID="10" presetClass="entr" presetSubtype="0" fill="hold" grpId="0" nodeType="withEffect">
                                  <p:stCondLst>
                                    <p:cond delay="26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60"/>
                                  </p:stCondLst>
                                  <p:childTnLst>
                                    <p:animMotion origin="layout" path="M -1.90962E-6 2.45574E-6 L -1.90962E-6 0.05583 " pathEditMode="relative" rAng="0" ptsTypes="AA">
                                      <p:cBhvr>
                                        <p:cTn id="14" dur="750" spd="-100000" fill="hold"/>
                                        <p:tgtEl>
                                          <p:spTgt spid="7"/>
                                        </p:tgtEl>
                                        <p:attrNameLst>
                                          <p:attrName>ppt_x</p:attrName>
                                          <p:attrName>ppt_y</p:attrName>
                                        </p:attrNameLst>
                                      </p:cBhvr>
                                      <p:rCtr x="0" y="2792"/>
                                    </p:animMotion>
                                  </p:childTnLst>
                                </p:cTn>
                              </p:par>
                              <p:par>
                                <p:cTn id="15" presetID="10" presetClass="entr" presetSubtype="0" fill="hold" grpId="0"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50"/>
                                  </p:stCondLst>
                                  <p:childTnLst>
                                    <p:animMotion origin="layout" path="M -1.90962E-6 2.45574E-6 L -1.90962E-6 0.05583 " pathEditMode="relative" rAng="0" ptsTypes="AA">
                                      <p:cBhvr>
                                        <p:cTn id="19" dur="750" spd="-100000" fill="hold"/>
                                        <p:tgtEl>
                                          <p:spTgt spid="5"/>
                                        </p:tgtEl>
                                        <p:attrNameLst>
                                          <p:attrName>ppt_x</p:attrName>
                                          <p:attrName>ppt_y</p:attrName>
                                        </p:attrNameLst>
                                      </p:cBhvr>
                                      <p:rCtr x="0" y="2792"/>
                                    </p:animMotion>
                                  </p:childTnLst>
                                </p:cTn>
                              </p:par>
                              <p:par>
                                <p:cTn id="20" presetID="10" presetClass="entr" presetSubtype="0" fill="hold" grpId="0" nodeType="withEffect">
                                  <p:stCondLst>
                                    <p:cond delay="4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400"/>
                                  </p:stCondLst>
                                  <p:childTnLst>
                                    <p:animMotion origin="layout" path="M -1.90962E-6 2.45574E-6 L -1.90962E-6 0.05583 " pathEditMode="relative" rAng="0" ptsTypes="AA">
                                      <p:cBhvr>
                                        <p:cTn id="24" dur="750" spd="-100000" fill="hold"/>
                                        <p:tgtEl>
                                          <p:spTgt spid="8"/>
                                        </p:tgtEl>
                                        <p:attrNameLst>
                                          <p:attrName>ppt_x</p:attrName>
                                          <p:attrName>ppt_y</p:attrName>
                                        </p:attrNameLst>
                                      </p:cBhvr>
                                      <p:rCtr x="0" y="2792"/>
                                    </p:animMotion>
                                  </p:childTnLst>
                                </p:cTn>
                              </p:par>
                              <p:par>
                                <p:cTn id="25" presetID="10" presetClass="entr" presetSubtype="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300"/>
                                  </p:stCondLst>
                                  <p:childTnLst>
                                    <p:animMotion origin="layout" path="M -2.37171E-6 2.29233E-6 L -2.37171E-6 0.05583 " pathEditMode="relative" rAng="0" ptsTypes="AA">
                                      <p:cBhvr>
                                        <p:cTn id="29" dur="750" spd="-100000" fill="hold"/>
                                        <p:tgtEl>
                                          <p:spTgt spid="6"/>
                                        </p:tgtEl>
                                        <p:attrNameLst>
                                          <p:attrName>ppt_x</p:attrName>
                                          <p:attrName>ppt_y</p:attrName>
                                        </p:attrNameLst>
                                      </p:cBhvr>
                                      <p:rCtr x="0" y="2792"/>
                                    </p:animMotion>
                                  </p:childTnLst>
                                </p:cTn>
                              </p:par>
                              <p:par>
                                <p:cTn id="30" presetID="10" presetClass="entr" presetSubtype="0" fill="hold" grpId="0" nodeType="withEffect">
                                  <p:stCondLst>
                                    <p:cond delay="5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550"/>
                                  </p:stCondLst>
                                  <p:childTnLst>
                                    <p:animMotion origin="layout" path="M -1.25E-6 -7.40741E-7 L -1.25E-6 0.05579 " pathEditMode="relative" rAng="0" ptsTypes="AA">
                                      <p:cBhvr>
                                        <p:cTn id="34" dur="750" spd="-100000" fill="hold"/>
                                        <p:tgtEl>
                                          <p:spTgt spid="9"/>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BizTalk Server 2016?</a:t>
            </a:r>
            <a:endParaRPr lang="en-US" dirty="0"/>
          </a:p>
        </p:txBody>
      </p:sp>
      <p:sp>
        <p:nvSpPr>
          <p:cNvPr id="3" name="Text Placeholder 2"/>
          <p:cNvSpPr>
            <a:spLocks noGrp="1"/>
          </p:cNvSpPr>
          <p:nvPr>
            <p:ph type="body" sz="quarter" idx="10"/>
          </p:nvPr>
        </p:nvSpPr>
        <p:spPr>
          <a:xfrm>
            <a:off x="269240" y="1189496"/>
            <a:ext cx="11653523" cy="4387100"/>
          </a:xfrm>
        </p:spPr>
        <p:txBody>
          <a:bodyPr/>
          <a:lstStyle/>
          <a:p>
            <a:pPr>
              <a:spcBef>
                <a:spcPts val="588"/>
              </a:spcBef>
              <a:spcAft>
                <a:spcPts val="588"/>
              </a:spcAft>
            </a:pPr>
            <a:r>
              <a:rPr lang="en-US" sz="3137" dirty="0"/>
              <a:t>Support for newer first party platforms</a:t>
            </a:r>
          </a:p>
          <a:p>
            <a:pPr marL="0" lvl="2">
              <a:spcBef>
                <a:spcPts val="588"/>
              </a:spcBef>
              <a:spcAft>
                <a:spcPts val="588"/>
              </a:spcAft>
            </a:pPr>
            <a:r>
              <a:rPr lang="en-US" sz="1765" dirty="0"/>
              <a:t>Windows Server 2016</a:t>
            </a:r>
          </a:p>
          <a:p>
            <a:pPr marL="0" lvl="2">
              <a:spcBef>
                <a:spcPts val="588"/>
              </a:spcBef>
              <a:spcAft>
                <a:spcPts val="588"/>
              </a:spcAft>
            </a:pPr>
            <a:r>
              <a:rPr lang="en-US" sz="1765" dirty="0"/>
              <a:t>SQL Server 2016</a:t>
            </a:r>
          </a:p>
          <a:p>
            <a:pPr marL="0" lvl="2">
              <a:spcBef>
                <a:spcPts val="588"/>
              </a:spcBef>
              <a:spcAft>
                <a:spcPts val="588"/>
              </a:spcAft>
            </a:pPr>
            <a:r>
              <a:rPr lang="en-US" sz="1765" dirty="0"/>
              <a:t>Visual Studio 2015</a:t>
            </a:r>
          </a:p>
          <a:p>
            <a:pPr marL="0" lvl="2">
              <a:spcBef>
                <a:spcPts val="588"/>
              </a:spcBef>
              <a:spcAft>
                <a:spcPts val="588"/>
              </a:spcAft>
            </a:pPr>
            <a:r>
              <a:rPr lang="en-US" sz="1765" dirty="0"/>
              <a:t>Office 2016</a:t>
            </a:r>
          </a:p>
          <a:p>
            <a:pPr>
              <a:spcBef>
                <a:spcPts val="588"/>
              </a:spcBef>
              <a:spcAft>
                <a:spcPts val="588"/>
              </a:spcAft>
            </a:pPr>
            <a:r>
              <a:rPr lang="en-US" sz="3137" dirty="0"/>
              <a:t>SQL Server 2016 </a:t>
            </a:r>
            <a:r>
              <a:rPr lang="en-US" sz="3137" dirty="0" err="1"/>
              <a:t>AlwaysOn</a:t>
            </a:r>
            <a:r>
              <a:rPr lang="en-US" sz="3137" dirty="0"/>
              <a:t> </a:t>
            </a:r>
            <a:br>
              <a:rPr lang="en-US" sz="3137" dirty="0"/>
            </a:br>
            <a:r>
              <a:rPr lang="en-US" sz="3137" dirty="0"/>
              <a:t>availability groups </a:t>
            </a:r>
          </a:p>
          <a:p>
            <a:pPr>
              <a:spcBef>
                <a:spcPts val="588"/>
              </a:spcBef>
              <a:spcAft>
                <a:spcPts val="588"/>
              </a:spcAft>
            </a:pPr>
            <a:r>
              <a:rPr lang="en-US" sz="3137" dirty="0"/>
              <a:t>BizTalk Server Azure VMs in production</a:t>
            </a:r>
          </a:p>
          <a:p>
            <a:pPr>
              <a:spcBef>
                <a:spcPts val="588"/>
              </a:spcBef>
              <a:spcAft>
                <a:spcPts val="588"/>
              </a:spcAft>
            </a:pPr>
            <a:r>
              <a:rPr lang="en-US" sz="3137" dirty="0"/>
              <a:t>New Azure Logic Apps Adapter</a:t>
            </a:r>
          </a:p>
        </p:txBody>
      </p:sp>
      <p:grpSp>
        <p:nvGrpSpPr>
          <p:cNvPr id="203" name="Group 202"/>
          <p:cNvGrpSpPr/>
          <p:nvPr/>
        </p:nvGrpSpPr>
        <p:grpSpPr>
          <a:xfrm>
            <a:off x="7440637" y="486"/>
            <a:ext cx="4751363" cy="6857030"/>
            <a:chOff x="7589837" y="-1"/>
            <a:chExt cx="4846638" cy="6994528"/>
          </a:xfrm>
        </p:grpSpPr>
        <p:sp>
          <p:nvSpPr>
            <p:cNvPr id="5" name="Rectangle 4"/>
            <p:cNvSpPr/>
            <p:nvPr/>
          </p:nvSpPr>
          <p:spPr bwMode="auto">
            <a:xfrm>
              <a:off x="7589837" y="-1"/>
              <a:ext cx="484663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2" name="Group 100"/>
            <p:cNvGrpSpPr>
              <a:grpSpLocks noChangeAspect="1"/>
            </p:cNvGrpSpPr>
            <p:nvPr/>
          </p:nvGrpSpPr>
          <p:grpSpPr bwMode="auto">
            <a:xfrm>
              <a:off x="7883499" y="2699135"/>
              <a:ext cx="4284949" cy="4295392"/>
              <a:chOff x="4847" y="2362"/>
              <a:chExt cx="1231" cy="1234"/>
            </a:xfrm>
          </p:grpSpPr>
          <p:sp>
            <p:nvSpPr>
              <p:cNvPr id="104" name="Freeform 101"/>
              <p:cNvSpPr>
                <a:spLocks/>
              </p:cNvSpPr>
              <p:nvPr/>
            </p:nvSpPr>
            <p:spPr bwMode="auto">
              <a:xfrm>
                <a:off x="4927" y="2563"/>
                <a:ext cx="149" cy="98"/>
              </a:xfrm>
              <a:custGeom>
                <a:avLst/>
                <a:gdLst>
                  <a:gd name="T0" fmla="*/ 34 w 213"/>
                  <a:gd name="T1" fmla="*/ 62 h 140"/>
                  <a:gd name="T2" fmla="*/ 34 w 213"/>
                  <a:gd name="T3" fmla="*/ 59 h 140"/>
                  <a:gd name="T4" fmla="*/ 92 w 213"/>
                  <a:gd name="T5" fmla="*/ 0 h 140"/>
                  <a:gd name="T6" fmla="*/ 141 w 213"/>
                  <a:gd name="T7" fmla="*/ 27 h 140"/>
                  <a:gd name="T8" fmla="*/ 157 w 213"/>
                  <a:gd name="T9" fmla="*/ 22 h 140"/>
                  <a:gd name="T10" fmla="*/ 176 w 213"/>
                  <a:gd name="T11" fmla="*/ 28 h 140"/>
                  <a:gd name="T12" fmla="*/ 192 w 213"/>
                  <a:gd name="T13" fmla="*/ 55 h 140"/>
                  <a:gd name="T14" fmla="*/ 213 w 213"/>
                  <a:gd name="T15" fmla="*/ 94 h 140"/>
                  <a:gd name="T16" fmla="*/ 172 w 213"/>
                  <a:gd name="T17" fmla="*/ 140 h 140"/>
                  <a:gd name="T18" fmla="*/ 166 w 213"/>
                  <a:gd name="T19" fmla="*/ 140 h 140"/>
                  <a:gd name="T20" fmla="*/ 162 w 213"/>
                  <a:gd name="T21" fmla="*/ 140 h 140"/>
                  <a:gd name="T22" fmla="*/ 66 w 213"/>
                  <a:gd name="T23" fmla="*/ 140 h 140"/>
                  <a:gd name="T24" fmla="*/ 64 w 213"/>
                  <a:gd name="T25" fmla="*/ 140 h 140"/>
                  <a:gd name="T26" fmla="*/ 61 w 213"/>
                  <a:gd name="T27" fmla="*/ 140 h 140"/>
                  <a:gd name="T28" fmla="*/ 54 w 213"/>
                  <a:gd name="T29" fmla="*/ 140 h 140"/>
                  <a:gd name="T30" fmla="*/ 39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2" y="0"/>
                    </a:cubicBezTo>
                    <a:cubicBezTo>
                      <a:pt x="113" y="0"/>
                      <a:pt x="131" y="11"/>
                      <a:pt x="141" y="27"/>
                    </a:cubicBezTo>
                    <a:cubicBezTo>
                      <a:pt x="146" y="24"/>
                      <a:pt x="152" y="22"/>
                      <a:pt x="157" y="22"/>
                    </a:cubicBezTo>
                    <a:cubicBezTo>
                      <a:pt x="165" y="22"/>
                      <a:pt x="171" y="24"/>
                      <a:pt x="176" y="28"/>
                    </a:cubicBezTo>
                    <a:cubicBezTo>
                      <a:pt x="185" y="34"/>
                      <a:pt x="191" y="44"/>
                      <a:pt x="192" y="55"/>
                    </a:cubicBezTo>
                    <a:cubicBezTo>
                      <a:pt x="204" y="64"/>
                      <a:pt x="213" y="78"/>
                      <a:pt x="213" y="94"/>
                    </a:cubicBezTo>
                    <a:cubicBezTo>
                      <a:pt x="213" y="118"/>
                      <a:pt x="195" y="137"/>
                      <a:pt x="172" y="140"/>
                    </a:cubicBezTo>
                    <a:cubicBezTo>
                      <a:pt x="170" y="140"/>
                      <a:pt x="168" y="140"/>
                      <a:pt x="166" y="140"/>
                    </a:cubicBezTo>
                    <a:cubicBezTo>
                      <a:pt x="165" y="140"/>
                      <a:pt x="163" y="140"/>
                      <a:pt x="162" y="140"/>
                    </a:cubicBezTo>
                    <a:cubicBezTo>
                      <a:pt x="140" y="140"/>
                      <a:pt x="90" y="140"/>
                      <a:pt x="66" y="140"/>
                    </a:cubicBezTo>
                    <a:cubicBezTo>
                      <a:pt x="65" y="140"/>
                      <a:pt x="64" y="140"/>
                      <a:pt x="64" y="140"/>
                    </a:cubicBezTo>
                    <a:cubicBezTo>
                      <a:pt x="61" y="140"/>
                      <a:pt x="61" y="140"/>
                      <a:pt x="61" y="140"/>
                    </a:cubicBezTo>
                    <a:cubicBezTo>
                      <a:pt x="60" y="140"/>
                      <a:pt x="57" y="140"/>
                      <a:pt x="54" y="140"/>
                    </a:cubicBezTo>
                    <a:cubicBezTo>
                      <a:pt x="39" y="140"/>
                      <a:pt x="39" y="140"/>
                      <a:pt x="39" y="140"/>
                    </a:cubicBezTo>
                    <a:cubicBezTo>
                      <a:pt x="17" y="139"/>
                      <a:pt x="0" y="122"/>
                      <a:pt x="0" y="101"/>
                    </a:cubicBezTo>
                    <a:cubicBezTo>
                      <a:pt x="0" y="81"/>
                      <a:pt x="14" y="64"/>
                      <a:pt x="34"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5" name="Freeform 102"/>
              <p:cNvSpPr>
                <a:spLocks/>
              </p:cNvSpPr>
              <p:nvPr/>
            </p:nvSpPr>
            <p:spPr bwMode="auto">
              <a:xfrm>
                <a:off x="5244" y="3358"/>
                <a:ext cx="282" cy="238"/>
              </a:xfrm>
              <a:custGeom>
                <a:avLst/>
                <a:gdLst>
                  <a:gd name="T0" fmla="*/ 155 w 282"/>
                  <a:gd name="T1" fmla="*/ 40 h 238"/>
                  <a:gd name="T2" fmla="*/ 155 w 282"/>
                  <a:gd name="T3" fmla="*/ 0 h 238"/>
                  <a:gd name="T4" fmla="*/ 186 w 282"/>
                  <a:gd name="T5" fmla="*/ 0 h 238"/>
                  <a:gd name="T6" fmla="*/ 186 w 282"/>
                  <a:gd name="T7" fmla="*/ 40 h 238"/>
                  <a:gd name="T8" fmla="*/ 196 w 282"/>
                  <a:gd name="T9" fmla="*/ 40 h 238"/>
                  <a:gd name="T10" fmla="*/ 196 w 282"/>
                  <a:gd name="T11" fmla="*/ 0 h 238"/>
                  <a:gd name="T12" fmla="*/ 227 w 282"/>
                  <a:gd name="T13" fmla="*/ 0 h 238"/>
                  <a:gd name="T14" fmla="*/ 227 w 282"/>
                  <a:gd name="T15" fmla="*/ 40 h 238"/>
                  <a:gd name="T16" fmla="*/ 282 w 282"/>
                  <a:gd name="T17" fmla="*/ 40 h 238"/>
                  <a:gd name="T18" fmla="*/ 282 w 282"/>
                  <a:gd name="T19" fmla="*/ 50 h 238"/>
                  <a:gd name="T20" fmla="*/ 269 w 282"/>
                  <a:gd name="T21" fmla="*/ 50 h 238"/>
                  <a:gd name="T22" fmla="*/ 269 w 282"/>
                  <a:gd name="T23" fmla="*/ 238 h 238"/>
                  <a:gd name="T24" fmla="*/ 13 w 282"/>
                  <a:gd name="T25" fmla="*/ 238 h 238"/>
                  <a:gd name="T26" fmla="*/ 13 w 282"/>
                  <a:gd name="T27" fmla="*/ 50 h 238"/>
                  <a:gd name="T28" fmla="*/ 0 w 282"/>
                  <a:gd name="T29" fmla="*/ 50 h 238"/>
                  <a:gd name="T30" fmla="*/ 0 w 282"/>
                  <a:gd name="T31" fmla="*/ 40 h 238"/>
                  <a:gd name="T32" fmla="*/ 155 w 282"/>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238">
                    <a:moveTo>
                      <a:pt x="155" y="40"/>
                    </a:moveTo>
                    <a:lnTo>
                      <a:pt x="155" y="0"/>
                    </a:lnTo>
                    <a:lnTo>
                      <a:pt x="186" y="0"/>
                    </a:lnTo>
                    <a:lnTo>
                      <a:pt x="186" y="40"/>
                    </a:lnTo>
                    <a:lnTo>
                      <a:pt x="196" y="40"/>
                    </a:lnTo>
                    <a:lnTo>
                      <a:pt x="196" y="0"/>
                    </a:lnTo>
                    <a:lnTo>
                      <a:pt x="227" y="0"/>
                    </a:lnTo>
                    <a:lnTo>
                      <a:pt x="227" y="40"/>
                    </a:lnTo>
                    <a:lnTo>
                      <a:pt x="282" y="40"/>
                    </a:lnTo>
                    <a:lnTo>
                      <a:pt x="282" y="50"/>
                    </a:lnTo>
                    <a:lnTo>
                      <a:pt x="269" y="50"/>
                    </a:lnTo>
                    <a:lnTo>
                      <a:pt x="269" y="238"/>
                    </a:lnTo>
                    <a:lnTo>
                      <a:pt x="13" y="238"/>
                    </a:lnTo>
                    <a:lnTo>
                      <a:pt x="13" y="50"/>
                    </a:lnTo>
                    <a:lnTo>
                      <a:pt x="0" y="50"/>
                    </a:lnTo>
                    <a:lnTo>
                      <a:pt x="0" y="40"/>
                    </a:lnTo>
                    <a:lnTo>
                      <a:pt x="155"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6" name="Freeform 103"/>
              <p:cNvSpPr>
                <a:spLocks/>
              </p:cNvSpPr>
              <p:nvPr/>
            </p:nvSpPr>
            <p:spPr bwMode="auto">
              <a:xfrm>
                <a:off x="5095" y="3358"/>
                <a:ext cx="282" cy="238"/>
              </a:xfrm>
              <a:custGeom>
                <a:avLst/>
                <a:gdLst>
                  <a:gd name="T0" fmla="*/ 156 w 282"/>
                  <a:gd name="T1" fmla="*/ 40 h 238"/>
                  <a:gd name="T2" fmla="*/ 156 w 282"/>
                  <a:gd name="T3" fmla="*/ 0 h 238"/>
                  <a:gd name="T4" fmla="*/ 186 w 282"/>
                  <a:gd name="T5" fmla="*/ 0 h 238"/>
                  <a:gd name="T6" fmla="*/ 186 w 282"/>
                  <a:gd name="T7" fmla="*/ 40 h 238"/>
                  <a:gd name="T8" fmla="*/ 197 w 282"/>
                  <a:gd name="T9" fmla="*/ 40 h 238"/>
                  <a:gd name="T10" fmla="*/ 197 w 282"/>
                  <a:gd name="T11" fmla="*/ 0 h 238"/>
                  <a:gd name="T12" fmla="*/ 228 w 282"/>
                  <a:gd name="T13" fmla="*/ 0 h 238"/>
                  <a:gd name="T14" fmla="*/ 228 w 282"/>
                  <a:gd name="T15" fmla="*/ 40 h 238"/>
                  <a:gd name="T16" fmla="*/ 282 w 282"/>
                  <a:gd name="T17" fmla="*/ 40 h 238"/>
                  <a:gd name="T18" fmla="*/ 282 w 282"/>
                  <a:gd name="T19" fmla="*/ 50 h 238"/>
                  <a:gd name="T20" fmla="*/ 270 w 282"/>
                  <a:gd name="T21" fmla="*/ 50 h 238"/>
                  <a:gd name="T22" fmla="*/ 270 w 282"/>
                  <a:gd name="T23" fmla="*/ 238 h 238"/>
                  <a:gd name="T24" fmla="*/ 13 w 282"/>
                  <a:gd name="T25" fmla="*/ 238 h 238"/>
                  <a:gd name="T26" fmla="*/ 13 w 282"/>
                  <a:gd name="T27" fmla="*/ 50 h 238"/>
                  <a:gd name="T28" fmla="*/ 0 w 282"/>
                  <a:gd name="T29" fmla="*/ 50 h 238"/>
                  <a:gd name="T30" fmla="*/ 0 w 282"/>
                  <a:gd name="T31" fmla="*/ 40 h 238"/>
                  <a:gd name="T32" fmla="*/ 156 w 282"/>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238">
                    <a:moveTo>
                      <a:pt x="156" y="40"/>
                    </a:moveTo>
                    <a:lnTo>
                      <a:pt x="156" y="0"/>
                    </a:lnTo>
                    <a:lnTo>
                      <a:pt x="186" y="0"/>
                    </a:lnTo>
                    <a:lnTo>
                      <a:pt x="186" y="40"/>
                    </a:lnTo>
                    <a:lnTo>
                      <a:pt x="197" y="40"/>
                    </a:lnTo>
                    <a:lnTo>
                      <a:pt x="197" y="0"/>
                    </a:lnTo>
                    <a:lnTo>
                      <a:pt x="228" y="0"/>
                    </a:lnTo>
                    <a:lnTo>
                      <a:pt x="228" y="40"/>
                    </a:lnTo>
                    <a:lnTo>
                      <a:pt x="282" y="40"/>
                    </a:lnTo>
                    <a:lnTo>
                      <a:pt x="282" y="50"/>
                    </a:lnTo>
                    <a:lnTo>
                      <a:pt x="270" y="50"/>
                    </a:lnTo>
                    <a:lnTo>
                      <a:pt x="270" y="238"/>
                    </a:lnTo>
                    <a:lnTo>
                      <a:pt x="13" y="238"/>
                    </a:lnTo>
                    <a:lnTo>
                      <a:pt x="13" y="50"/>
                    </a:lnTo>
                    <a:lnTo>
                      <a:pt x="0" y="50"/>
                    </a:lnTo>
                    <a:lnTo>
                      <a:pt x="0" y="40"/>
                    </a:lnTo>
                    <a:lnTo>
                      <a:pt x="156"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7" name="Freeform 104"/>
              <p:cNvSpPr>
                <a:spLocks/>
              </p:cNvSpPr>
              <p:nvPr/>
            </p:nvSpPr>
            <p:spPr bwMode="auto">
              <a:xfrm>
                <a:off x="5929" y="2670"/>
                <a:ext cx="149" cy="98"/>
              </a:xfrm>
              <a:custGeom>
                <a:avLst/>
                <a:gdLst>
                  <a:gd name="T0" fmla="*/ 34 w 213"/>
                  <a:gd name="T1" fmla="*/ 62 h 140"/>
                  <a:gd name="T2" fmla="*/ 34 w 213"/>
                  <a:gd name="T3" fmla="*/ 59 h 140"/>
                  <a:gd name="T4" fmla="*/ 93 w 213"/>
                  <a:gd name="T5" fmla="*/ 0 h 140"/>
                  <a:gd name="T6" fmla="*/ 142 w 213"/>
                  <a:gd name="T7" fmla="*/ 27 h 140"/>
                  <a:gd name="T8" fmla="*/ 158 w 213"/>
                  <a:gd name="T9" fmla="*/ 22 h 140"/>
                  <a:gd name="T10" fmla="*/ 177 w 213"/>
                  <a:gd name="T11" fmla="*/ 28 h 140"/>
                  <a:gd name="T12" fmla="*/ 192 w 213"/>
                  <a:gd name="T13" fmla="*/ 55 h 140"/>
                  <a:gd name="T14" fmla="*/ 213 w 213"/>
                  <a:gd name="T15" fmla="*/ 94 h 140"/>
                  <a:gd name="T16" fmla="*/ 172 w 213"/>
                  <a:gd name="T17" fmla="*/ 140 h 140"/>
                  <a:gd name="T18" fmla="*/ 167 w 213"/>
                  <a:gd name="T19" fmla="*/ 140 h 140"/>
                  <a:gd name="T20" fmla="*/ 162 w 213"/>
                  <a:gd name="T21" fmla="*/ 140 h 140"/>
                  <a:gd name="T22" fmla="*/ 66 w 213"/>
                  <a:gd name="T23" fmla="*/ 140 h 140"/>
                  <a:gd name="T24" fmla="*/ 64 w 213"/>
                  <a:gd name="T25" fmla="*/ 140 h 140"/>
                  <a:gd name="T26" fmla="*/ 62 w 213"/>
                  <a:gd name="T27" fmla="*/ 140 h 140"/>
                  <a:gd name="T28" fmla="*/ 55 w 213"/>
                  <a:gd name="T29" fmla="*/ 140 h 140"/>
                  <a:gd name="T30" fmla="*/ 40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3" y="0"/>
                    </a:cubicBezTo>
                    <a:cubicBezTo>
                      <a:pt x="113" y="0"/>
                      <a:pt x="131" y="11"/>
                      <a:pt x="142" y="27"/>
                    </a:cubicBezTo>
                    <a:cubicBezTo>
                      <a:pt x="147" y="24"/>
                      <a:pt x="152" y="22"/>
                      <a:pt x="158" y="22"/>
                    </a:cubicBezTo>
                    <a:cubicBezTo>
                      <a:pt x="165" y="22"/>
                      <a:pt x="172" y="24"/>
                      <a:pt x="177" y="28"/>
                    </a:cubicBezTo>
                    <a:cubicBezTo>
                      <a:pt x="186" y="34"/>
                      <a:pt x="192" y="44"/>
                      <a:pt x="192" y="55"/>
                    </a:cubicBezTo>
                    <a:cubicBezTo>
                      <a:pt x="205" y="64"/>
                      <a:pt x="213" y="78"/>
                      <a:pt x="213" y="94"/>
                    </a:cubicBezTo>
                    <a:cubicBezTo>
                      <a:pt x="213" y="118"/>
                      <a:pt x="195" y="137"/>
                      <a:pt x="172" y="140"/>
                    </a:cubicBezTo>
                    <a:cubicBezTo>
                      <a:pt x="171" y="140"/>
                      <a:pt x="169" y="140"/>
                      <a:pt x="167" y="140"/>
                    </a:cubicBezTo>
                    <a:cubicBezTo>
                      <a:pt x="165" y="140"/>
                      <a:pt x="164" y="140"/>
                      <a:pt x="162" y="140"/>
                    </a:cubicBezTo>
                    <a:cubicBezTo>
                      <a:pt x="141" y="140"/>
                      <a:pt x="90" y="140"/>
                      <a:pt x="66" y="140"/>
                    </a:cubicBezTo>
                    <a:cubicBezTo>
                      <a:pt x="66" y="140"/>
                      <a:pt x="65" y="140"/>
                      <a:pt x="64" y="140"/>
                    </a:cubicBezTo>
                    <a:cubicBezTo>
                      <a:pt x="62" y="140"/>
                      <a:pt x="62" y="140"/>
                      <a:pt x="62" y="140"/>
                    </a:cubicBezTo>
                    <a:cubicBezTo>
                      <a:pt x="61" y="140"/>
                      <a:pt x="57" y="140"/>
                      <a:pt x="55" y="140"/>
                    </a:cubicBezTo>
                    <a:cubicBezTo>
                      <a:pt x="40" y="140"/>
                      <a:pt x="40" y="140"/>
                      <a:pt x="40" y="140"/>
                    </a:cubicBezTo>
                    <a:cubicBezTo>
                      <a:pt x="18" y="139"/>
                      <a:pt x="0" y="122"/>
                      <a:pt x="0" y="101"/>
                    </a:cubicBezTo>
                    <a:cubicBezTo>
                      <a:pt x="0" y="81"/>
                      <a:pt x="15" y="64"/>
                      <a:pt x="34"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8" name="Rectangle 105"/>
              <p:cNvSpPr>
                <a:spLocks noChangeArrowheads="1"/>
              </p:cNvSpPr>
              <p:nvPr/>
            </p:nvSpPr>
            <p:spPr bwMode="auto">
              <a:xfrm>
                <a:off x="5450" y="3275"/>
                <a:ext cx="256" cy="32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9" name="Rectangle 106"/>
              <p:cNvSpPr>
                <a:spLocks noChangeArrowheads="1"/>
              </p:cNvSpPr>
              <p:nvPr/>
            </p:nvSpPr>
            <p:spPr bwMode="auto">
              <a:xfrm>
                <a:off x="5437" y="3265"/>
                <a:ext cx="282" cy="10"/>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0" name="Rectangle 107"/>
              <p:cNvSpPr>
                <a:spLocks noChangeArrowheads="1"/>
              </p:cNvSpPr>
              <p:nvPr/>
            </p:nvSpPr>
            <p:spPr bwMode="auto">
              <a:xfrm>
                <a:off x="5591" y="3530"/>
                <a:ext cx="33" cy="66"/>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1" name="Rectangle 108"/>
              <p:cNvSpPr>
                <a:spLocks noChangeArrowheads="1"/>
              </p:cNvSpPr>
              <p:nvPr/>
            </p:nvSpPr>
            <p:spPr bwMode="auto">
              <a:xfrm>
                <a:off x="5532" y="3530"/>
                <a:ext cx="34" cy="66"/>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2" name="Rectangle 109"/>
              <p:cNvSpPr>
                <a:spLocks noChangeArrowheads="1"/>
              </p:cNvSpPr>
              <p:nvPr/>
            </p:nvSpPr>
            <p:spPr bwMode="auto">
              <a:xfrm>
                <a:off x="5475" y="3304"/>
                <a:ext cx="207" cy="33"/>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3" name="Rectangle 110"/>
              <p:cNvSpPr>
                <a:spLocks noChangeArrowheads="1"/>
              </p:cNvSpPr>
              <p:nvPr/>
            </p:nvSpPr>
            <p:spPr bwMode="auto">
              <a:xfrm>
                <a:off x="5475" y="3362"/>
                <a:ext cx="207" cy="33"/>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4" name="Rectangle 111"/>
              <p:cNvSpPr>
                <a:spLocks noChangeArrowheads="1"/>
              </p:cNvSpPr>
              <p:nvPr/>
            </p:nvSpPr>
            <p:spPr bwMode="auto">
              <a:xfrm>
                <a:off x="5475" y="3419"/>
                <a:ext cx="207" cy="34"/>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5" name="Rectangle 112"/>
              <p:cNvSpPr>
                <a:spLocks noChangeArrowheads="1"/>
              </p:cNvSpPr>
              <p:nvPr/>
            </p:nvSpPr>
            <p:spPr bwMode="auto">
              <a:xfrm>
                <a:off x="5475" y="3477"/>
                <a:ext cx="207" cy="33"/>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6" name="Rectangle 113"/>
              <p:cNvSpPr>
                <a:spLocks noChangeArrowheads="1"/>
              </p:cNvSpPr>
              <p:nvPr/>
            </p:nvSpPr>
            <p:spPr bwMode="auto">
              <a:xfrm>
                <a:off x="5706" y="3579"/>
                <a:ext cx="367" cy="1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7" name="Rectangle 114"/>
              <p:cNvSpPr>
                <a:spLocks noChangeArrowheads="1"/>
              </p:cNvSpPr>
              <p:nvPr/>
            </p:nvSpPr>
            <p:spPr bwMode="auto">
              <a:xfrm>
                <a:off x="5856" y="3523"/>
                <a:ext cx="15" cy="5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8" name="Oval 115"/>
              <p:cNvSpPr>
                <a:spLocks noChangeArrowheads="1"/>
              </p:cNvSpPr>
              <p:nvPr/>
            </p:nvSpPr>
            <p:spPr bwMode="auto">
              <a:xfrm>
                <a:off x="5828" y="3475"/>
                <a:ext cx="73" cy="7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9" name="Oval 116"/>
              <p:cNvSpPr>
                <a:spLocks noChangeArrowheads="1"/>
              </p:cNvSpPr>
              <p:nvPr/>
            </p:nvSpPr>
            <p:spPr bwMode="auto">
              <a:xfrm>
                <a:off x="5838" y="3437"/>
                <a:ext cx="53" cy="5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0" name="Rectangle 117"/>
              <p:cNvSpPr>
                <a:spLocks noChangeArrowheads="1"/>
              </p:cNvSpPr>
              <p:nvPr/>
            </p:nvSpPr>
            <p:spPr bwMode="auto">
              <a:xfrm>
                <a:off x="5760" y="3523"/>
                <a:ext cx="15" cy="5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1" name="Oval 118"/>
              <p:cNvSpPr>
                <a:spLocks noChangeArrowheads="1"/>
              </p:cNvSpPr>
              <p:nvPr/>
            </p:nvSpPr>
            <p:spPr bwMode="auto">
              <a:xfrm>
                <a:off x="5731" y="3475"/>
                <a:ext cx="74" cy="7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2" name="Oval 119"/>
              <p:cNvSpPr>
                <a:spLocks noChangeArrowheads="1"/>
              </p:cNvSpPr>
              <p:nvPr/>
            </p:nvSpPr>
            <p:spPr bwMode="auto">
              <a:xfrm>
                <a:off x="5741" y="3437"/>
                <a:ext cx="54" cy="5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3" name="Rectangle 120"/>
              <p:cNvSpPr>
                <a:spLocks noChangeArrowheads="1"/>
              </p:cNvSpPr>
              <p:nvPr/>
            </p:nvSpPr>
            <p:spPr bwMode="auto">
              <a:xfrm>
                <a:off x="5492" y="3225"/>
                <a:ext cx="99"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4" name="Rectangle 121"/>
              <p:cNvSpPr>
                <a:spLocks noChangeArrowheads="1"/>
              </p:cNvSpPr>
              <p:nvPr/>
            </p:nvSpPr>
            <p:spPr bwMode="auto">
              <a:xfrm>
                <a:off x="4847" y="3392"/>
                <a:ext cx="233" cy="20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5" name="Rectangle 122"/>
              <p:cNvSpPr>
                <a:spLocks noChangeArrowheads="1"/>
              </p:cNvSpPr>
              <p:nvPr/>
            </p:nvSpPr>
            <p:spPr bwMode="auto">
              <a:xfrm>
                <a:off x="4847" y="3383"/>
                <a:ext cx="245" cy="9"/>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6" name="Rectangle 123"/>
              <p:cNvSpPr>
                <a:spLocks noChangeArrowheads="1"/>
              </p:cNvSpPr>
              <p:nvPr/>
            </p:nvSpPr>
            <p:spPr bwMode="auto">
              <a:xfrm>
                <a:off x="4964" y="3530"/>
                <a:ext cx="34" cy="66"/>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7" name="Rectangle 124"/>
              <p:cNvSpPr>
                <a:spLocks noChangeArrowheads="1"/>
              </p:cNvSpPr>
              <p:nvPr/>
            </p:nvSpPr>
            <p:spPr bwMode="auto">
              <a:xfrm>
                <a:off x="4906" y="3530"/>
                <a:ext cx="34" cy="66"/>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8" name="Rectangle 125"/>
              <p:cNvSpPr>
                <a:spLocks noChangeArrowheads="1"/>
              </p:cNvSpPr>
              <p:nvPr/>
            </p:nvSpPr>
            <p:spPr bwMode="auto">
              <a:xfrm>
                <a:off x="4848" y="3419"/>
                <a:ext cx="207" cy="34"/>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9" name="Rectangle 126"/>
              <p:cNvSpPr>
                <a:spLocks noChangeArrowheads="1"/>
              </p:cNvSpPr>
              <p:nvPr/>
            </p:nvSpPr>
            <p:spPr bwMode="auto">
              <a:xfrm>
                <a:off x="4848" y="3477"/>
                <a:ext cx="207" cy="33"/>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0" name="Rectangle 127"/>
              <p:cNvSpPr>
                <a:spLocks noChangeArrowheads="1"/>
              </p:cNvSpPr>
              <p:nvPr/>
            </p:nvSpPr>
            <p:spPr bwMode="auto">
              <a:xfrm>
                <a:off x="4865" y="3343"/>
                <a:ext cx="99"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1" name="Rectangle 128"/>
              <p:cNvSpPr>
                <a:spLocks noChangeArrowheads="1"/>
              </p:cNvSpPr>
              <p:nvPr/>
            </p:nvSpPr>
            <p:spPr bwMode="auto">
              <a:xfrm>
                <a:off x="5136" y="3161"/>
                <a:ext cx="257" cy="4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2" name="Rectangle 129"/>
              <p:cNvSpPr>
                <a:spLocks noChangeArrowheads="1"/>
              </p:cNvSpPr>
              <p:nvPr/>
            </p:nvSpPr>
            <p:spPr bwMode="auto">
              <a:xfrm>
                <a:off x="5124" y="3151"/>
                <a:ext cx="282" cy="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3" name="Rectangle 130"/>
              <p:cNvSpPr>
                <a:spLocks noChangeArrowheads="1"/>
              </p:cNvSpPr>
              <p:nvPr/>
            </p:nvSpPr>
            <p:spPr bwMode="auto">
              <a:xfrm>
                <a:off x="5277" y="3530"/>
                <a:ext cx="34" cy="6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4" name="Rectangle 131"/>
              <p:cNvSpPr>
                <a:spLocks noChangeArrowheads="1"/>
              </p:cNvSpPr>
              <p:nvPr/>
            </p:nvSpPr>
            <p:spPr bwMode="auto">
              <a:xfrm>
                <a:off x="5220" y="3530"/>
                <a:ext cx="33" cy="6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5" name="Rectangle 132"/>
              <p:cNvSpPr>
                <a:spLocks noChangeArrowheads="1"/>
              </p:cNvSpPr>
              <p:nvPr/>
            </p:nvSpPr>
            <p:spPr bwMode="auto">
              <a:xfrm>
                <a:off x="5162" y="3304"/>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6" name="Rectangle 133"/>
              <p:cNvSpPr>
                <a:spLocks noChangeArrowheads="1"/>
              </p:cNvSpPr>
              <p:nvPr/>
            </p:nvSpPr>
            <p:spPr bwMode="auto">
              <a:xfrm>
                <a:off x="5162" y="3362"/>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7" name="Rectangle 134"/>
              <p:cNvSpPr>
                <a:spLocks noChangeArrowheads="1"/>
              </p:cNvSpPr>
              <p:nvPr/>
            </p:nvSpPr>
            <p:spPr bwMode="auto">
              <a:xfrm>
                <a:off x="5162" y="3419"/>
                <a:ext cx="207" cy="3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8" name="Rectangle 135"/>
              <p:cNvSpPr>
                <a:spLocks noChangeArrowheads="1"/>
              </p:cNvSpPr>
              <p:nvPr/>
            </p:nvSpPr>
            <p:spPr bwMode="auto">
              <a:xfrm>
                <a:off x="5162" y="3477"/>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9" name="Rectangle 136"/>
              <p:cNvSpPr>
                <a:spLocks noChangeArrowheads="1"/>
              </p:cNvSpPr>
              <p:nvPr/>
            </p:nvSpPr>
            <p:spPr bwMode="auto">
              <a:xfrm>
                <a:off x="5162" y="3189"/>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0" name="Rectangle 137"/>
              <p:cNvSpPr>
                <a:spLocks noChangeArrowheads="1"/>
              </p:cNvSpPr>
              <p:nvPr/>
            </p:nvSpPr>
            <p:spPr bwMode="auto">
              <a:xfrm>
                <a:off x="5162" y="3246"/>
                <a:ext cx="207" cy="3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1" name="Rectangle 138"/>
              <p:cNvSpPr>
                <a:spLocks noChangeArrowheads="1"/>
              </p:cNvSpPr>
              <p:nvPr/>
            </p:nvSpPr>
            <p:spPr bwMode="auto">
              <a:xfrm>
                <a:off x="5320" y="3111"/>
                <a:ext cx="31"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2" name="Rectangle 139"/>
              <p:cNvSpPr>
                <a:spLocks noChangeArrowheads="1"/>
              </p:cNvSpPr>
              <p:nvPr/>
            </p:nvSpPr>
            <p:spPr bwMode="auto">
              <a:xfrm>
                <a:off x="5279" y="3111"/>
                <a:ext cx="30"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3" name="Rectangle 140"/>
              <p:cNvSpPr>
                <a:spLocks noChangeArrowheads="1"/>
              </p:cNvSpPr>
              <p:nvPr/>
            </p:nvSpPr>
            <p:spPr bwMode="auto">
              <a:xfrm>
                <a:off x="5373" y="3579"/>
                <a:ext cx="97" cy="1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4" name="Rectangle 141"/>
              <p:cNvSpPr>
                <a:spLocks noChangeArrowheads="1"/>
              </p:cNvSpPr>
              <p:nvPr/>
            </p:nvSpPr>
            <p:spPr bwMode="auto">
              <a:xfrm>
                <a:off x="5055" y="3579"/>
                <a:ext cx="140" cy="1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5" name="Freeform 142"/>
              <p:cNvSpPr>
                <a:spLocks/>
              </p:cNvSpPr>
              <p:nvPr/>
            </p:nvSpPr>
            <p:spPr bwMode="auto">
              <a:xfrm>
                <a:off x="5419" y="2368"/>
                <a:ext cx="492" cy="322"/>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6" name="Freeform 143"/>
              <p:cNvSpPr>
                <a:spLocks/>
              </p:cNvSpPr>
              <p:nvPr/>
            </p:nvSpPr>
            <p:spPr bwMode="auto">
              <a:xfrm>
                <a:off x="5292" y="2582"/>
                <a:ext cx="627" cy="921"/>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7" name="Freeform 144"/>
              <p:cNvSpPr>
                <a:spLocks/>
              </p:cNvSpPr>
              <p:nvPr/>
            </p:nvSpPr>
            <p:spPr bwMode="auto">
              <a:xfrm>
                <a:off x="5071" y="2362"/>
                <a:ext cx="320" cy="209"/>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8" name="Freeform 145"/>
              <p:cNvSpPr>
                <a:spLocks/>
              </p:cNvSpPr>
              <p:nvPr/>
            </p:nvSpPr>
            <p:spPr bwMode="auto">
              <a:xfrm>
                <a:off x="5037" y="2501"/>
                <a:ext cx="360" cy="1002"/>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90" name="Group 189"/>
            <p:cNvGrpSpPr/>
            <p:nvPr/>
          </p:nvGrpSpPr>
          <p:grpSpPr>
            <a:xfrm>
              <a:off x="11581412" y="2271837"/>
              <a:ext cx="504825" cy="503238"/>
              <a:chOff x="11460143" y="2343776"/>
              <a:chExt cx="504825" cy="503238"/>
            </a:xfrm>
          </p:grpSpPr>
          <p:sp>
            <p:nvSpPr>
              <p:cNvPr id="188" name="Oval 590"/>
              <p:cNvSpPr>
                <a:spLocks noChangeArrowheads="1"/>
              </p:cNvSpPr>
              <p:nvPr/>
            </p:nvSpPr>
            <p:spPr bwMode="auto">
              <a:xfrm>
                <a:off x="11460143" y="2343776"/>
                <a:ext cx="504825" cy="503238"/>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9"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91" name="Group 190"/>
            <p:cNvGrpSpPr/>
            <p:nvPr/>
          </p:nvGrpSpPr>
          <p:grpSpPr>
            <a:xfrm>
              <a:off x="10684769" y="1765265"/>
              <a:ext cx="504825" cy="503238"/>
              <a:chOff x="11460143" y="2343776"/>
              <a:chExt cx="504825" cy="503238"/>
            </a:xfrm>
          </p:grpSpPr>
          <p:sp>
            <p:nvSpPr>
              <p:cNvPr id="192" name="Oval 590"/>
              <p:cNvSpPr>
                <a:spLocks noChangeArrowheads="1"/>
              </p:cNvSpPr>
              <p:nvPr/>
            </p:nvSpPr>
            <p:spPr bwMode="auto">
              <a:xfrm>
                <a:off x="11460143" y="2343776"/>
                <a:ext cx="504825" cy="503238"/>
              </a:xfrm>
              <a:prstGeom prst="ellipse">
                <a:avLst/>
              </a:prstGeom>
              <a:solidFill>
                <a:schemeClr val="accent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3"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94" name="Group 193"/>
            <p:cNvGrpSpPr/>
            <p:nvPr/>
          </p:nvGrpSpPr>
          <p:grpSpPr>
            <a:xfrm>
              <a:off x="9788125" y="2076268"/>
              <a:ext cx="504825" cy="503238"/>
              <a:chOff x="11460143" y="2343776"/>
              <a:chExt cx="504825" cy="503238"/>
            </a:xfrm>
          </p:grpSpPr>
          <p:sp>
            <p:nvSpPr>
              <p:cNvPr id="195" name="Oval 590"/>
              <p:cNvSpPr>
                <a:spLocks noChangeArrowheads="1"/>
              </p:cNvSpPr>
              <p:nvPr/>
            </p:nvSpPr>
            <p:spPr bwMode="auto">
              <a:xfrm>
                <a:off x="11460143" y="2343776"/>
                <a:ext cx="504825" cy="503238"/>
              </a:xfrm>
              <a:prstGeom prst="ellipse">
                <a:avLst/>
              </a:prstGeom>
              <a:solidFill>
                <a:schemeClr val="accent3"/>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6"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97" name="Group 196"/>
            <p:cNvGrpSpPr/>
            <p:nvPr/>
          </p:nvGrpSpPr>
          <p:grpSpPr>
            <a:xfrm>
              <a:off x="7994837" y="2437077"/>
              <a:ext cx="504825" cy="503238"/>
              <a:chOff x="11460143" y="2343776"/>
              <a:chExt cx="504825" cy="503238"/>
            </a:xfrm>
          </p:grpSpPr>
          <p:sp>
            <p:nvSpPr>
              <p:cNvPr id="198" name="Oval 590"/>
              <p:cNvSpPr>
                <a:spLocks noChangeArrowheads="1"/>
              </p:cNvSpPr>
              <p:nvPr/>
            </p:nvSpPr>
            <p:spPr bwMode="auto">
              <a:xfrm>
                <a:off x="11460143" y="2343776"/>
                <a:ext cx="504825" cy="503238"/>
              </a:xfrm>
              <a:prstGeom prst="ellipse">
                <a:avLst/>
              </a:prstGeom>
              <a:solidFill>
                <a:schemeClr val="accent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9"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00" name="Group 199"/>
            <p:cNvGrpSpPr/>
            <p:nvPr/>
          </p:nvGrpSpPr>
          <p:grpSpPr>
            <a:xfrm>
              <a:off x="8891481" y="1798265"/>
              <a:ext cx="504825" cy="503238"/>
              <a:chOff x="11460143" y="2343776"/>
              <a:chExt cx="504825" cy="503238"/>
            </a:xfrm>
          </p:grpSpPr>
          <p:sp>
            <p:nvSpPr>
              <p:cNvPr id="201" name="Oval 590"/>
              <p:cNvSpPr>
                <a:spLocks noChangeArrowheads="1"/>
              </p:cNvSpPr>
              <p:nvPr/>
            </p:nvSpPr>
            <p:spPr bwMode="auto">
              <a:xfrm>
                <a:off x="11460143" y="2343776"/>
                <a:ext cx="504825" cy="503238"/>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2"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spTree>
    <p:extLst>
      <p:ext uri="{BB962C8B-B14F-4D97-AF65-F5344CB8AC3E}">
        <p14:creationId xmlns:p14="http://schemas.microsoft.com/office/powerpoint/2010/main" val="167306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15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4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55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70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35" presetClass="path" presetSubtype="0" decel="100000" fill="hold" grpId="1" nodeType="withEffect">
                                  <p:stCondLst>
                                    <p:cond delay="0"/>
                                  </p:stCondLst>
                                  <p:childTnLst>
                                    <p:animMotion origin="layout" path="M -4.19964E-6 4.6936E-6 L -0.02272 4.6936E-6 " pathEditMode="relative" rAng="0" ptsTypes="AA">
                                      <p:cBhvr>
                                        <p:cTn id="32" dur="750" spd="-100000" fill="hold"/>
                                        <p:tgtEl>
                                          <p:spTgt spid="3">
                                            <p:txEl>
                                              <p:pRg st="0" end="0"/>
                                            </p:txEl>
                                          </p:spTgt>
                                        </p:tgtEl>
                                        <p:attrNameLst>
                                          <p:attrName>ppt_x</p:attrName>
                                          <p:attrName>ppt_y</p:attrName>
                                        </p:attrNameLst>
                                      </p:cBhvr>
                                      <p:rCtr x="-1136" y="0"/>
                                    </p:animMotion>
                                  </p:childTnLst>
                                </p:cTn>
                              </p:par>
                              <p:par>
                                <p:cTn id="33" presetID="35" presetClass="path" presetSubtype="0" decel="100000" fill="hold" grpId="1" nodeType="withEffect">
                                  <p:stCondLst>
                                    <p:cond delay="150"/>
                                  </p:stCondLst>
                                  <p:childTnLst>
                                    <p:animMotion origin="layout" path="M -4.19964E-6 4.6936E-6 L -0.02272 4.6936E-6 " pathEditMode="relative" rAng="0" ptsTypes="AA">
                                      <p:cBhvr>
                                        <p:cTn id="34" dur="750" spd="-100000" fill="hold"/>
                                        <p:tgtEl>
                                          <p:spTgt spid="3">
                                            <p:txEl>
                                              <p:pRg st="1" end="1"/>
                                            </p:txEl>
                                          </p:spTgt>
                                        </p:tgtEl>
                                        <p:attrNameLst>
                                          <p:attrName>ppt_x</p:attrName>
                                          <p:attrName>ppt_y</p:attrName>
                                        </p:attrNameLst>
                                      </p:cBhvr>
                                      <p:rCtr x="-1136" y="0"/>
                                    </p:animMotion>
                                  </p:childTnLst>
                                </p:cTn>
                              </p:par>
                              <p:par>
                                <p:cTn id="35" presetID="35" presetClass="path" presetSubtype="0" decel="100000" fill="hold" grpId="1" nodeType="withEffect">
                                  <p:stCondLst>
                                    <p:cond delay="150"/>
                                  </p:stCondLst>
                                  <p:childTnLst>
                                    <p:animMotion origin="layout" path="M -4.19964E-6 4.6936E-6 L -0.02272 4.6936E-6 " pathEditMode="relative" rAng="0" ptsTypes="AA">
                                      <p:cBhvr>
                                        <p:cTn id="36" dur="750" spd="-100000" fill="hold"/>
                                        <p:tgtEl>
                                          <p:spTgt spid="3">
                                            <p:txEl>
                                              <p:pRg st="2" end="2"/>
                                            </p:txEl>
                                          </p:spTgt>
                                        </p:tgtEl>
                                        <p:attrNameLst>
                                          <p:attrName>ppt_x</p:attrName>
                                          <p:attrName>ppt_y</p:attrName>
                                        </p:attrNameLst>
                                      </p:cBhvr>
                                      <p:rCtr x="-1136" y="0"/>
                                    </p:animMotion>
                                  </p:childTnLst>
                                </p:cTn>
                              </p:par>
                              <p:par>
                                <p:cTn id="37" presetID="35" presetClass="path" presetSubtype="0" decel="100000" fill="hold" grpId="1" nodeType="withEffect">
                                  <p:stCondLst>
                                    <p:cond delay="150"/>
                                  </p:stCondLst>
                                  <p:childTnLst>
                                    <p:animMotion origin="layout" path="M -4.19964E-6 4.6936E-6 L -0.02272 4.6936E-6 " pathEditMode="relative" rAng="0" ptsTypes="AA">
                                      <p:cBhvr>
                                        <p:cTn id="38" dur="750" spd="-100000" fill="hold"/>
                                        <p:tgtEl>
                                          <p:spTgt spid="3">
                                            <p:txEl>
                                              <p:pRg st="3" end="3"/>
                                            </p:txEl>
                                          </p:spTgt>
                                        </p:tgtEl>
                                        <p:attrNameLst>
                                          <p:attrName>ppt_x</p:attrName>
                                          <p:attrName>ppt_y</p:attrName>
                                        </p:attrNameLst>
                                      </p:cBhvr>
                                      <p:rCtr x="-1136" y="0"/>
                                    </p:animMotion>
                                  </p:childTnLst>
                                </p:cTn>
                              </p:par>
                              <p:par>
                                <p:cTn id="39" presetID="35" presetClass="path" presetSubtype="0" decel="100000" fill="hold" grpId="1" nodeType="withEffect">
                                  <p:stCondLst>
                                    <p:cond delay="150"/>
                                  </p:stCondLst>
                                  <p:childTnLst>
                                    <p:animMotion origin="layout" path="M -4.19964E-6 4.6936E-6 L -0.02272 4.6936E-6 " pathEditMode="relative" rAng="0" ptsTypes="AA">
                                      <p:cBhvr>
                                        <p:cTn id="40" dur="750" spd="-100000" fill="hold"/>
                                        <p:tgtEl>
                                          <p:spTgt spid="3">
                                            <p:txEl>
                                              <p:pRg st="4" end="4"/>
                                            </p:txEl>
                                          </p:spTgt>
                                        </p:tgtEl>
                                        <p:attrNameLst>
                                          <p:attrName>ppt_x</p:attrName>
                                          <p:attrName>ppt_y</p:attrName>
                                        </p:attrNameLst>
                                      </p:cBhvr>
                                      <p:rCtr x="-1136" y="0"/>
                                    </p:animMotion>
                                  </p:childTnLst>
                                </p:cTn>
                              </p:par>
                            </p:childTnLst>
                          </p:cTn>
                        </p:par>
                      </p:childTnLst>
                    </p:cTn>
                  </p:par>
                  <p:par>
                    <p:cTn id="41" fill="hold">
                      <p:stCondLst>
                        <p:cond delay="indefinite"/>
                      </p:stCondLst>
                      <p:childTnLst>
                        <p:par>
                          <p:cTn id="42" fill="hold">
                            <p:stCondLst>
                              <p:cond delay="0"/>
                            </p:stCondLst>
                            <p:childTnLst>
                              <p:par>
                                <p:cTn id="43" presetID="35" presetClass="path" presetSubtype="0" decel="100000" fill="hold" grpId="1" nodeType="clickEffect">
                                  <p:stCondLst>
                                    <p:cond delay="400"/>
                                  </p:stCondLst>
                                  <p:childTnLst>
                                    <p:animMotion origin="layout" path="M -4.19964E-6 4.6936E-6 L -0.02272 4.6936E-6 " pathEditMode="relative" rAng="0" ptsTypes="AA">
                                      <p:cBhvr>
                                        <p:cTn id="44" dur="750" spd="-100000" fill="hold"/>
                                        <p:tgtEl>
                                          <p:spTgt spid="3">
                                            <p:txEl>
                                              <p:pRg st="5" end="5"/>
                                            </p:txEl>
                                          </p:spTgt>
                                        </p:tgtEl>
                                        <p:attrNameLst>
                                          <p:attrName>ppt_x</p:attrName>
                                          <p:attrName>ppt_y</p:attrName>
                                        </p:attrNameLst>
                                      </p:cBhvr>
                                      <p:rCtr x="-1136" y="0"/>
                                    </p:animMotion>
                                  </p:childTnLst>
                                </p:cTn>
                              </p:par>
                              <p:par>
                                <p:cTn id="45" presetID="35" presetClass="path" presetSubtype="0" decel="100000" fill="hold" grpId="1" nodeType="withEffect">
                                  <p:stCondLst>
                                    <p:cond delay="550"/>
                                  </p:stCondLst>
                                  <p:childTnLst>
                                    <p:animMotion origin="layout" path="M -4.19964E-6 4.6936E-6 L -0.02272 4.6936E-6 " pathEditMode="relative" rAng="0" ptsTypes="AA">
                                      <p:cBhvr>
                                        <p:cTn id="46" dur="750" spd="-100000" fill="hold"/>
                                        <p:tgtEl>
                                          <p:spTgt spid="3">
                                            <p:txEl>
                                              <p:pRg st="6" end="6"/>
                                            </p:txEl>
                                          </p:spTgt>
                                        </p:tgtEl>
                                        <p:attrNameLst>
                                          <p:attrName>ppt_x</p:attrName>
                                          <p:attrName>ppt_y</p:attrName>
                                        </p:attrNameLst>
                                      </p:cBhvr>
                                      <p:rCtr x="-1136" y="0"/>
                                    </p:animMotion>
                                  </p:childTnLst>
                                </p:cTn>
                              </p:par>
                              <p:par>
                                <p:cTn id="47" presetID="35" presetClass="path" presetSubtype="0" decel="100000" fill="hold" grpId="1" nodeType="withEffect">
                                  <p:stCondLst>
                                    <p:cond delay="700"/>
                                  </p:stCondLst>
                                  <p:childTnLst>
                                    <p:animMotion origin="layout" path="M -4.19964E-6 4.6936E-6 L -0.02272 4.6936E-6 " pathEditMode="relative" rAng="0" ptsTypes="AA">
                                      <p:cBhvr>
                                        <p:cTn id="48" dur="750" spd="-100000" fill="hold"/>
                                        <p:tgtEl>
                                          <p:spTgt spid="3">
                                            <p:txEl>
                                              <p:pRg st="7" end="7"/>
                                            </p:txEl>
                                          </p:spTgt>
                                        </p:tgtEl>
                                        <p:attrNameLst>
                                          <p:attrName>ppt_x</p:attrName>
                                          <p:attrName>ppt_y</p:attrName>
                                        </p:attrNameLst>
                                      </p:cBhvr>
                                      <p:rCtr x="-1136" y="0"/>
                                    </p:animMotion>
                                  </p:childTnLst>
                                </p:cTn>
                              </p:par>
                              <p:par>
                                <p:cTn id="49" presetID="2" presetClass="entr" presetSubtype="2" decel="100000" fill="hold" nodeType="withEffect">
                                  <p:stCondLst>
                                    <p:cond delay="0"/>
                                  </p:stCondLst>
                                  <p:childTnLst>
                                    <p:set>
                                      <p:cBhvr>
                                        <p:cTn id="50" dur="1" fill="hold">
                                          <p:stCondLst>
                                            <p:cond delay="0"/>
                                          </p:stCondLst>
                                        </p:cTn>
                                        <p:tgtEl>
                                          <p:spTgt spid="203"/>
                                        </p:tgtEl>
                                        <p:attrNameLst>
                                          <p:attrName>style.visibility</p:attrName>
                                        </p:attrNameLst>
                                      </p:cBhvr>
                                      <p:to>
                                        <p:strVal val="visible"/>
                                      </p:to>
                                    </p:set>
                                    <p:anim calcmode="lin" valueType="num">
                                      <p:cBhvr additive="base">
                                        <p:cTn id="51" dur="750" fill="hold"/>
                                        <p:tgtEl>
                                          <p:spTgt spid="203"/>
                                        </p:tgtEl>
                                        <p:attrNameLst>
                                          <p:attrName>ppt_x</p:attrName>
                                        </p:attrNameLst>
                                      </p:cBhvr>
                                      <p:tavLst>
                                        <p:tav tm="0">
                                          <p:val>
                                            <p:strVal val="1+#ppt_w/2"/>
                                          </p:val>
                                        </p:tav>
                                        <p:tav tm="100000">
                                          <p:val>
                                            <p:strVal val="#ppt_x"/>
                                          </p:val>
                                        </p:tav>
                                      </p:tavLst>
                                    </p:anim>
                                    <p:anim calcmode="lin" valueType="num">
                                      <p:cBhvr additive="base">
                                        <p:cTn id="52" dur="750" fill="hold"/>
                                        <p:tgtEl>
                                          <p:spTgt spid="2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 y="487"/>
            <a:ext cx="12192000" cy="1434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ea typeface="Segoe UI" pitchFamily="34" charset="0"/>
                <a:cs typeface="Segoe UI" pitchFamily="34" charset="0"/>
              </a:rPr>
              <a:t>c</a:t>
            </a:r>
          </a:p>
        </p:txBody>
      </p:sp>
      <p:sp>
        <p:nvSpPr>
          <p:cNvPr id="2" name="Title 1"/>
          <p:cNvSpPr>
            <a:spLocks noGrp="1"/>
          </p:cNvSpPr>
          <p:nvPr>
            <p:ph type="title"/>
          </p:nvPr>
        </p:nvSpPr>
        <p:spPr/>
        <p:txBody>
          <a:bodyPr/>
          <a:lstStyle/>
          <a:p>
            <a:r>
              <a:rPr lang="en-US" sz="3921" dirty="0"/>
              <a:t>Integration at the center of digital transformation</a:t>
            </a:r>
          </a:p>
        </p:txBody>
      </p:sp>
      <p:sp>
        <p:nvSpPr>
          <p:cNvPr id="4" name="Rectangle 3"/>
          <p:cNvSpPr/>
          <p:nvPr/>
        </p:nvSpPr>
        <p:spPr>
          <a:xfrm>
            <a:off x="265865" y="6280276"/>
            <a:ext cx="11810396" cy="331899"/>
          </a:xfrm>
          <a:prstGeom prst="rect">
            <a:avLst/>
          </a:prstGeom>
        </p:spPr>
        <p:txBody>
          <a:bodyPr wrap="square" lIns="179285" tIns="89642" rIns="179285" bIns="89642">
            <a:spAutoFit/>
          </a:bodyPr>
          <a:lstStyle/>
          <a:p>
            <a:pPr defTabSz="896386">
              <a:defRPr/>
            </a:pPr>
            <a:r>
              <a:rPr lang="en-US" sz="980" kern="0" dirty="0">
                <a:solidFill>
                  <a:sysClr val="windowText" lastClr="000000"/>
                </a:solidFill>
              </a:rPr>
              <a:t>Source: Gartner “Market Guide for Hybrid Integration Platform-Enabling Technologies,” by Elizabeth </a:t>
            </a:r>
            <a:r>
              <a:rPr lang="en-US" sz="980" kern="0" dirty="0" err="1">
                <a:solidFill>
                  <a:sysClr val="windowText" lastClr="000000"/>
                </a:solidFill>
              </a:rPr>
              <a:t>Golluscio</a:t>
            </a:r>
            <a:r>
              <a:rPr lang="en-US" sz="980" kern="0" dirty="0">
                <a:solidFill>
                  <a:sysClr val="windowText" lastClr="000000"/>
                </a:solidFill>
              </a:rPr>
              <a:t>, Jess Thompson, Keith </a:t>
            </a:r>
            <a:r>
              <a:rPr lang="en-US" sz="980" kern="0" dirty="0" err="1">
                <a:solidFill>
                  <a:sysClr val="windowText" lastClr="000000"/>
                </a:solidFill>
              </a:rPr>
              <a:t>Guttridge</a:t>
            </a:r>
            <a:r>
              <a:rPr lang="en-US" sz="980" kern="0" dirty="0">
                <a:solidFill>
                  <a:sysClr val="windowText" lastClr="000000"/>
                </a:solidFill>
              </a:rPr>
              <a:t>, April 25, 2016</a:t>
            </a:r>
          </a:p>
        </p:txBody>
      </p:sp>
      <p:grpSp>
        <p:nvGrpSpPr>
          <p:cNvPr id="15" name="Group 14"/>
          <p:cNvGrpSpPr/>
          <p:nvPr/>
        </p:nvGrpSpPr>
        <p:grpSpPr>
          <a:xfrm>
            <a:off x="8081561" y="2297799"/>
            <a:ext cx="3843520" cy="2494117"/>
            <a:chOff x="8506605" y="2138362"/>
            <a:chExt cx="3657598" cy="2544129"/>
          </a:xfrm>
        </p:grpSpPr>
        <p:sp>
          <p:nvSpPr>
            <p:cNvPr id="6" name="Content Placeholder 2"/>
            <p:cNvSpPr txBox="1">
              <a:spLocks/>
            </p:cNvSpPr>
            <p:nvPr/>
          </p:nvSpPr>
          <p:spPr>
            <a:xfrm>
              <a:off x="8506605" y="3112831"/>
              <a:ext cx="3657598" cy="156966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dirty="0">
                  <a:latin typeface="+mn-lt"/>
                </a:rPr>
                <a:t>of implementing </a:t>
              </a:r>
              <a:r>
                <a:rPr lang="en-US" sz="1961" dirty="0" err="1">
                  <a:latin typeface="+mn-lt"/>
                </a:rPr>
                <a:t>IoT</a:t>
              </a:r>
              <a:r>
                <a:rPr lang="en-US" sz="1961" dirty="0">
                  <a:latin typeface="+mn-lt"/>
                </a:rPr>
                <a:t> solutions will be spent </a:t>
              </a:r>
              <a:r>
                <a:rPr lang="en-US" sz="1961" b="1" dirty="0">
                  <a:gradFill>
                    <a:gsLst>
                      <a:gs pos="14493">
                        <a:schemeClr val="tx2"/>
                      </a:gs>
                      <a:gs pos="43000">
                        <a:schemeClr val="tx2"/>
                      </a:gs>
                    </a:gsLst>
                    <a:lin ang="5400000" scaled="0"/>
                  </a:gradFill>
                  <a:latin typeface="+mn-lt"/>
                </a:rPr>
                <a:t>integrating the various </a:t>
              </a:r>
              <a:r>
                <a:rPr lang="en-US" sz="1961" b="1" dirty="0" err="1">
                  <a:gradFill>
                    <a:gsLst>
                      <a:gs pos="14493">
                        <a:schemeClr val="tx2"/>
                      </a:gs>
                      <a:gs pos="43000">
                        <a:schemeClr val="tx2"/>
                      </a:gs>
                    </a:gsLst>
                    <a:lin ang="5400000" scaled="0"/>
                  </a:gradFill>
                  <a:latin typeface="+mn-lt"/>
                </a:rPr>
                <a:t>IoT</a:t>
              </a:r>
              <a:r>
                <a:rPr lang="en-US" sz="1961" b="1" dirty="0">
                  <a:gradFill>
                    <a:gsLst>
                      <a:gs pos="14493">
                        <a:schemeClr val="tx2"/>
                      </a:gs>
                      <a:gs pos="43000">
                        <a:schemeClr val="tx2"/>
                      </a:gs>
                    </a:gsLst>
                    <a:lin ang="5400000" scaled="0"/>
                  </a:gradFill>
                  <a:latin typeface="+mn-lt"/>
                </a:rPr>
                <a:t> components </a:t>
              </a:r>
              <a:r>
                <a:rPr lang="en-US" sz="1961" dirty="0">
                  <a:latin typeface="+mn-lt"/>
                </a:rPr>
                <a:t>with each other and the back-end systems, through 2018 </a:t>
              </a:r>
            </a:p>
          </p:txBody>
        </p:sp>
        <p:sp>
          <p:nvSpPr>
            <p:cNvPr id="9" name="Content Placeholder 2"/>
            <p:cNvSpPr txBox="1">
              <a:spLocks/>
            </p:cNvSpPr>
            <p:nvPr/>
          </p:nvSpPr>
          <p:spPr>
            <a:xfrm>
              <a:off x="8506605" y="2138362"/>
              <a:ext cx="3657598" cy="118186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7058" spc="-29" dirty="0">
                  <a:gradFill>
                    <a:gsLst>
                      <a:gs pos="18116">
                        <a:schemeClr val="tx2"/>
                      </a:gs>
                      <a:gs pos="50000">
                        <a:schemeClr val="tx2"/>
                      </a:gs>
                    </a:gsLst>
                    <a:lin ang="5400000" scaled="0"/>
                  </a:gradFill>
                </a:rPr>
                <a:t>1/2</a:t>
              </a:r>
              <a:r>
                <a:rPr lang="en-US" sz="7058" spc="-98" dirty="0">
                  <a:gradFill>
                    <a:gsLst>
                      <a:gs pos="18116">
                        <a:schemeClr val="tx2"/>
                      </a:gs>
                      <a:gs pos="50000">
                        <a:schemeClr val="tx2"/>
                      </a:gs>
                    </a:gsLst>
                    <a:lin ang="5400000" scaled="0"/>
                  </a:gradFill>
                </a:rPr>
                <a:t> </a:t>
              </a:r>
              <a:r>
                <a:rPr lang="en-US" sz="3921" spc="-29" dirty="0">
                  <a:gradFill>
                    <a:gsLst>
                      <a:gs pos="18116">
                        <a:schemeClr val="tx2"/>
                      </a:gs>
                      <a:gs pos="50000">
                        <a:schemeClr val="tx2"/>
                      </a:gs>
                    </a:gsLst>
                    <a:lin ang="5400000" scaled="0"/>
                  </a:gradFill>
                </a:rPr>
                <a:t>t</a:t>
              </a:r>
              <a:r>
                <a:rPr lang="en-US" sz="3921" dirty="0">
                  <a:gradFill>
                    <a:gsLst>
                      <a:gs pos="18116">
                        <a:schemeClr val="tx2"/>
                      </a:gs>
                      <a:gs pos="50000">
                        <a:schemeClr val="tx2"/>
                      </a:gs>
                    </a:gsLst>
                    <a:lin ang="5400000" scaled="0"/>
                  </a:gradFill>
                </a:rPr>
                <a:t>he cost</a:t>
              </a:r>
              <a:endParaRPr lang="en-US" sz="2353" dirty="0">
                <a:gradFill>
                  <a:gsLst>
                    <a:gs pos="18116">
                      <a:schemeClr val="tx2"/>
                    </a:gs>
                    <a:gs pos="50000">
                      <a:schemeClr val="tx2"/>
                    </a:gs>
                  </a:gsLst>
                  <a:lin ang="5400000" scaled="0"/>
                </a:gradFill>
              </a:endParaRPr>
            </a:p>
          </p:txBody>
        </p:sp>
      </p:grpSp>
      <p:cxnSp>
        <p:nvCxnSpPr>
          <p:cNvPr id="12" name="Straight Connector 11"/>
          <p:cNvCxnSpPr/>
          <p:nvPr/>
        </p:nvCxnSpPr>
        <p:spPr>
          <a:xfrm>
            <a:off x="3780236" y="2297799"/>
            <a:ext cx="0" cy="266859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881735" y="2297799"/>
            <a:ext cx="0" cy="266859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079046" y="2297799"/>
            <a:ext cx="3585697" cy="1951010"/>
            <a:chOff x="274639" y="2125663"/>
            <a:chExt cx="3657598" cy="1990132"/>
          </a:xfrm>
        </p:grpSpPr>
        <p:sp>
          <p:nvSpPr>
            <p:cNvPr id="16" name="Content Placeholder 2"/>
            <p:cNvSpPr txBox="1">
              <a:spLocks/>
            </p:cNvSpPr>
            <p:nvPr/>
          </p:nvSpPr>
          <p:spPr>
            <a:xfrm>
              <a:off x="274639" y="3100132"/>
              <a:ext cx="3657598" cy="101566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dirty="0">
                  <a:latin typeface="+mn-lt"/>
                </a:rPr>
                <a:t>of the </a:t>
              </a:r>
              <a:r>
                <a:rPr lang="en-US" sz="1961" b="1" dirty="0">
                  <a:gradFill>
                    <a:gsLst>
                      <a:gs pos="14493">
                        <a:schemeClr val="tx2"/>
                      </a:gs>
                      <a:gs pos="43000">
                        <a:schemeClr val="tx2"/>
                      </a:gs>
                    </a:gsLst>
                    <a:lin ang="5400000" scaled="0"/>
                  </a:gradFill>
                  <a:latin typeface="+mn-lt"/>
                </a:rPr>
                <a:t>cost of a mobile app </a:t>
              </a:r>
              <a:r>
                <a:rPr lang="en-US" sz="1961" dirty="0">
                  <a:latin typeface="+mn-lt"/>
                </a:rPr>
                <a:t>project is concerned with </a:t>
              </a:r>
              <a:r>
                <a:rPr lang="en-US" sz="1961" b="1" dirty="0">
                  <a:gradFill>
                    <a:gsLst>
                      <a:gs pos="14493">
                        <a:schemeClr val="tx2"/>
                      </a:gs>
                      <a:gs pos="43000">
                        <a:schemeClr val="tx2"/>
                      </a:gs>
                    </a:gsLst>
                    <a:lin ang="5400000" scaled="0"/>
                  </a:gradFill>
                  <a:latin typeface="+mn-lt"/>
                </a:rPr>
                <a:t>integration</a:t>
              </a:r>
            </a:p>
          </p:txBody>
        </p:sp>
        <p:sp>
          <p:nvSpPr>
            <p:cNvPr id="17" name="Content Placeholder 2"/>
            <p:cNvSpPr txBox="1">
              <a:spLocks/>
            </p:cNvSpPr>
            <p:nvPr/>
          </p:nvSpPr>
          <p:spPr>
            <a:xfrm>
              <a:off x="274639" y="2125663"/>
              <a:ext cx="3657598" cy="118186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7058" dirty="0">
                  <a:gradFill>
                    <a:gsLst>
                      <a:gs pos="18116">
                        <a:schemeClr val="tx2"/>
                      </a:gs>
                      <a:gs pos="50000">
                        <a:schemeClr val="tx2"/>
                      </a:gs>
                    </a:gsLst>
                    <a:lin ang="5400000" scaled="0"/>
                  </a:gradFill>
                </a:rPr>
                <a:t>70%</a:t>
              </a:r>
              <a:endParaRPr lang="en-US" sz="2353" dirty="0">
                <a:gradFill>
                  <a:gsLst>
                    <a:gs pos="18116">
                      <a:schemeClr val="tx2"/>
                    </a:gs>
                    <a:gs pos="50000">
                      <a:schemeClr val="tx2"/>
                    </a:gs>
                  </a:gsLst>
                  <a:lin ang="5400000" scaled="0"/>
                </a:gradFill>
              </a:endParaRPr>
            </a:p>
          </p:txBody>
        </p:sp>
      </p:grpSp>
      <p:grpSp>
        <p:nvGrpSpPr>
          <p:cNvPr id="18" name="Group 17"/>
          <p:cNvGrpSpPr/>
          <p:nvPr/>
        </p:nvGrpSpPr>
        <p:grpSpPr>
          <a:xfrm>
            <a:off x="194528" y="2299713"/>
            <a:ext cx="3733942" cy="1951010"/>
            <a:chOff x="4178350" y="2138362"/>
            <a:chExt cx="3808815" cy="1990132"/>
          </a:xfrm>
        </p:grpSpPr>
        <p:sp>
          <p:nvSpPr>
            <p:cNvPr id="20" name="Content Placeholder 2"/>
            <p:cNvSpPr txBox="1">
              <a:spLocks/>
            </p:cNvSpPr>
            <p:nvPr/>
          </p:nvSpPr>
          <p:spPr>
            <a:xfrm>
              <a:off x="4178350" y="3112831"/>
              <a:ext cx="3808815" cy="101566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dirty="0">
                  <a:latin typeface="+mn-lt"/>
                </a:rPr>
                <a:t>of large organization will establish a </a:t>
              </a:r>
              <a:r>
                <a:rPr lang="en-US" sz="1961" b="1" dirty="0">
                  <a:gradFill>
                    <a:gsLst>
                      <a:gs pos="14493">
                        <a:schemeClr val="tx2"/>
                      </a:gs>
                      <a:gs pos="43000">
                        <a:schemeClr val="tx2"/>
                      </a:gs>
                    </a:gsLst>
                    <a:lin ang="5400000" scaled="0"/>
                  </a:gradFill>
                  <a:latin typeface="+mn-lt"/>
                </a:rPr>
                <a:t>hybrid integration </a:t>
              </a:r>
              <a:r>
                <a:rPr lang="en-US" sz="1961" dirty="0">
                  <a:latin typeface="+mn-lt"/>
                </a:rPr>
                <a:t>platform, by 2020</a:t>
              </a:r>
            </a:p>
          </p:txBody>
        </p:sp>
        <p:sp>
          <p:nvSpPr>
            <p:cNvPr id="21" name="Content Placeholder 2"/>
            <p:cNvSpPr txBox="1">
              <a:spLocks/>
            </p:cNvSpPr>
            <p:nvPr/>
          </p:nvSpPr>
          <p:spPr>
            <a:xfrm>
              <a:off x="4178351" y="2138362"/>
              <a:ext cx="3657598" cy="118186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7058" dirty="0">
                  <a:gradFill>
                    <a:gsLst>
                      <a:gs pos="18116">
                        <a:schemeClr val="tx2"/>
                      </a:gs>
                      <a:gs pos="50000">
                        <a:schemeClr val="tx2"/>
                      </a:gs>
                    </a:gsLst>
                    <a:lin ang="5400000" scaled="0"/>
                  </a:gradFill>
                </a:rPr>
                <a:t>75%</a:t>
              </a:r>
              <a:endParaRPr lang="en-US" sz="2353" dirty="0">
                <a:gradFill>
                  <a:gsLst>
                    <a:gs pos="18116">
                      <a:schemeClr val="tx2"/>
                    </a:gs>
                    <a:gs pos="50000">
                      <a:schemeClr val="tx2"/>
                    </a:gs>
                  </a:gsLst>
                  <a:lin ang="5400000" scaled="0"/>
                </a:gradFill>
              </a:endParaRPr>
            </a:p>
          </p:txBody>
        </p:sp>
      </p:grpSp>
    </p:spTree>
    <p:extLst>
      <p:ext uri="{BB962C8B-B14F-4D97-AF65-F5344CB8AC3E}">
        <p14:creationId xmlns:p14="http://schemas.microsoft.com/office/powerpoint/2010/main" val="2507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400"/>
                                  </p:stCondLst>
                                  <p:childTnLst>
                                    <p:animMotion origin="layout" path="M 1.41435E-6 -3.6768E-6 L 1.41435E-6 0.0665 " pathEditMode="relative" rAng="0" ptsTypes="AA">
                                      <p:cBhvr>
                                        <p:cTn id="9" dur="700" spd="-100000" fill="hold"/>
                                        <p:tgtEl>
                                          <p:spTgt spid="19"/>
                                        </p:tgtEl>
                                        <p:attrNameLst>
                                          <p:attrName>ppt_x</p:attrName>
                                          <p:attrName>ppt_y</p:attrName>
                                        </p:attrNameLst>
                                      </p:cBhvr>
                                      <p:rCtr x="0" y="3314"/>
                                    </p:animMotion>
                                  </p:childTnLst>
                                </p:cTn>
                              </p:par>
                              <p:par>
                                <p:cTn id="10" presetID="10" presetClass="entr" presetSubtype="0" fill="hold"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6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42" presetClass="path" presetSubtype="0" decel="100000" fill="hold" nodeType="withEffect">
                                  <p:stCondLst>
                                    <p:cond delay="600"/>
                                  </p:stCondLst>
                                  <p:childTnLst>
                                    <p:animMotion origin="layout" path="M 1.73602E-6 4.72084E-6 L 1.73602E-6 0.0665 " pathEditMode="relative" rAng="0" ptsTypes="AA">
                                      <p:cBhvr>
                                        <p:cTn id="17" dur="700" spd="-100000" fill="hold"/>
                                        <p:tgtEl>
                                          <p:spTgt spid="15"/>
                                        </p:tgtEl>
                                        <p:attrNameLst>
                                          <p:attrName>ppt_x</p:attrName>
                                          <p:attrName>ppt_y</p:attrName>
                                        </p:attrNameLst>
                                      </p:cBhvr>
                                      <p:rCtr x="0" y="3314"/>
                                    </p:animMotion>
                                  </p:childTnLst>
                                </p:cTn>
                              </p:par>
                              <p:par>
                                <p:cTn id="18" presetID="10" presetClass="entr" presetSubtype="0" fill="hold" nodeType="withEffect">
                                  <p:stCondLst>
                                    <p:cond delay="6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42" presetClass="path" presetSubtype="0" decel="100000" fill="hold" nodeType="withEffect">
                                  <p:stCondLst>
                                    <p:cond delay="500"/>
                                  </p:stCondLst>
                                  <p:childTnLst>
                                    <p:animMotion origin="layout" path="M 3.10697E-6 -6.40036E-7 L 3.10697E-6 0.0665 " pathEditMode="relative" rAng="0" ptsTypes="AA">
                                      <p:cBhvr>
                                        <p:cTn id="25" dur="700" spd="-100000" fill="hold"/>
                                        <p:tgtEl>
                                          <p:spTgt spid="18"/>
                                        </p:tgtEl>
                                        <p:attrNameLst>
                                          <p:attrName>ppt_x</p:attrName>
                                          <p:attrName>ppt_y</p:attrName>
                                        </p:attrNameLst>
                                      </p:cBhvr>
                                      <p:rCtr x="0" y="33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63" name="Rectangle 62"/>
          <p:cNvSpPr/>
          <p:nvPr/>
        </p:nvSpPr>
        <p:spPr>
          <a:xfrm>
            <a:off x="3084547" y="2596817"/>
            <a:ext cx="1476414" cy="1010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Yammer</a:t>
            </a:r>
          </a:p>
        </p:txBody>
      </p:sp>
      <p:cxnSp>
        <p:nvCxnSpPr>
          <p:cNvPr id="48" name="Straight Connector 47"/>
          <p:cNvCxnSpPr/>
          <p:nvPr/>
        </p:nvCxnSpPr>
        <p:spPr>
          <a:xfrm>
            <a:off x="-74539" y="3966652"/>
            <a:ext cx="12337936" cy="9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6" name="Rectangle 1025"/>
          <p:cNvSpPr/>
          <p:nvPr/>
        </p:nvSpPr>
        <p:spPr>
          <a:xfrm>
            <a:off x="2898207" y="4062150"/>
            <a:ext cx="4018031" cy="27772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415847" y="190761"/>
            <a:ext cx="10265022" cy="722227"/>
          </a:xfrm>
        </p:spPr>
        <p:txBody>
          <a:bodyPr>
            <a:noAutofit/>
          </a:bodyPr>
          <a:lstStyle/>
          <a:p>
            <a:r>
              <a:rPr lang="en-US" dirty="0">
                <a:solidFill>
                  <a:schemeClr val="bg1"/>
                </a:solidFill>
              </a:rPr>
              <a:t>Hybrid </a:t>
            </a:r>
            <a:r>
              <a:rPr lang="en-US" dirty="0" smtClean="0">
                <a:solidFill>
                  <a:schemeClr val="bg1"/>
                </a:solidFill>
              </a:rPr>
              <a:t>Connectivity</a:t>
            </a:r>
            <a:endParaRPr lang="en-US" dirty="0">
              <a:solidFill>
                <a:schemeClr val="bg1"/>
              </a:solidFill>
            </a:endParaRPr>
          </a:p>
        </p:txBody>
      </p:sp>
      <p:sp>
        <p:nvSpPr>
          <p:cNvPr id="4" name="Rectangle 3"/>
          <p:cNvSpPr/>
          <p:nvPr/>
        </p:nvSpPr>
        <p:spPr>
          <a:xfrm>
            <a:off x="5096159" y="2589271"/>
            <a:ext cx="1622111" cy="1010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Logic App</a:t>
            </a:r>
          </a:p>
        </p:txBody>
      </p:sp>
      <p:sp>
        <p:nvSpPr>
          <p:cNvPr id="6" name="Rectangle 5"/>
          <p:cNvSpPr/>
          <p:nvPr/>
        </p:nvSpPr>
        <p:spPr>
          <a:xfrm>
            <a:off x="7359973" y="5277449"/>
            <a:ext cx="1622112" cy="39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Order</a:t>
            </a:r>
          </a:p>
        </p:txBody>
      </p:sp>
      <p:sp>
        <p:nvSpPr>
          <p:cNvPr id="7" name="Rectangle 6"/>
          <p:cNvSpPr/>
          <p:nvPr/>
        </p:nvSpPr>
        <p:spPr>
          <a:xfrm>
            <a:off x="5101695" y="1099687"/>
            <a:ext cx="1622111" cy="1010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err="1">
                <a:solidFill>
                  <a:prstClr val="white"/>
                </a:solidFill>
              </a:rPr>
              <a:t>SalesForce</a:t>
            </a:r>
            <a:endParaRPr lang="en-US" sz="1836" dirty="0">
              <a:solidFill>
                <a:prstClr val="white"/>
              </a:solidFill>
            </a:endParaRPr>
          </a:p>
        </p:txBody>
      </p:sp>
      <p:sp>
        <p:nvSpPr>
          <p:cNvPr id="9" name="Rectangle 8"/>
          <p:cNvSpPr/>
          <p:nvPr/>
        </p:nvSpPr>
        <p:spPr>
          <a:xfrm>
            <a:off x="3082910" y="4370988"/>
            <a:ext cx="1476414" cy="1010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Orders</a:t>
            </a:r>
          </a:p>
        </p:txBody>
      </p:sp>
      <p:cxnSp>
        <p:nvCxnSpPr>
          <p:cNvPr id="11" name="Straight Arrow Connector 10"/>
          <p:cNvCxnSpPr/>
          <p:nvPr/>
        </p:nvCxnSpPr>
        <p:spPr>
          <a:xfrm flipH="1" flipV="1">
            <a:off x="5744278" y="3599448"/>
            <a:ext cx="408" cy="137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753331" y="2108465"/>
            <a:ext cx="3" cy="480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08531" y="1413387"/>
            <a:ext cx="2204905" cy="657359"/>
          </a:xfrm>
          <a:prstGeom prst="rect">
            <a:avLst/>
          </a:prstGeom>
          <a:noFill/>
        </p:spPr>
        <p:txBody>
          <a:bodyPr wrap="square" rtlCol="0">
            <a:spAutoFit/>
          </a:bodyPr>
          <a:lstStyle/>
          <a:p>
            <a:pPr defTabSz="914225"/>
            <a:r>
              <a:rPr lang="en-US" sz="1836" dirty="0">
                <a:solidFill>
                  <a:prstClr val="white"/>
                </a:solidFill>
              </a:rPr>
              <a:t>Create in </a:t>
            </a:r>
            <a:r>
              <a:rPr lang="en-US" sz="1836" dirty="0" err="1">
                <a:solidFill>
                  <a:prstClr val="white"/>
                </a:solidFill>
              </a:rPr>
              <a:t>SalesForce</a:t>
            </a:r>
            <a:endParaRPr lang="en-US" sz="1836" dirty="0">
              <a:solidFill>
                <a:prstClr val="white"/>
              </a:solidFill>
            </a:endParaRPr>
          </a:p>
        </p:txBody>
      </p:sp>
      <p:sp>
        <p:nvSpPr>
          <p:cNvPr id="14" name="TextBox 13"/>
          <p:cNvSpPr txBox="1"/>
          <p:nvPr/>
        </p:nvSpPr>
        <p:spPr>
          <a:xfrm>
            <a:off x="1608312" y="4681794"/>
            <a:ext cx="2337327" cy="380499"/>
          </a:xfrm>
          <a:prstGeom prst="rect">
            <a:avLst/>
          </a:prstGeom>
          <a:noFill/>
        </p:spPr>
        <p:txBody>
          <a:bodyPr wrap="square" rtlCol="0">
            <a:spAutoFit/>
          </a:bodyPr>
          <a:lstStyle/>
          <a:p>
            <a:pPr defTabSz="914225"/>
            <a:r>
              <a:rPr lang="en-US" sz="1836" dirty="0">
                <a:solidFill>
                  <a:prstClr val="white"/>
                </a:solidFill>
              </a:rPr>
              <a:t>Store order</a:t>
            </a:r>
          </a:p>
        </p:txBody>
      </p:sp>
      <p:cxnSp>
        <p:nvCxnSpPr>
          <p:cNvPr id="15" name="Straight Arrow Connector 14"/>
          <p:cNvCxnSpPr/>
          <p:nvPr/>
        </p:nvCxnSpPr>
        <p:spPr>
          <a:xfrm flipH="1">
            <a:off x="6053623" y="3599448"/>
            <a:ext cx="6336" cy="1370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381072" y="2152042"/>
            <a:ext cx="3161973" cy="380499"/>
          </a:xfrm>
          <a:prstGeom prst="rect">
            <a:avLst/>
          </a:prstGeom>
          <a:noFill/>
        </p:spPr>
        <p:txBody>
          <a:bodyPr wrap="square" rtlCol="0">
            <a:spAutoFit/>
          </a:bodyPr>
          <a:lstStyle/>
          <a:p>
            <a:pPr defTabSz="914225"/>
            <a:r>
              <a:rPr lang="en-US" sz="1836" dirty="0">
                <a:solidFill>
                  <a:prstClr val="white"/>
                </a:solidFill>
              </a:rPr>
              <a:t>Reply with </a:t>
            </a:r>
            <a:r>
              <a:rPr lang="en-US" sz="1836" dirty="0" err="1">
                <a:solidFill>
                  <a:prstClr val="white"/>
                </a:solidFill>
              </a:rPr>
              <a:t>cust</a:t>
            </a:r>
            <a:r>
              <a:rPr lang="en-US" sz="1836" dirty="0">
                <a:solidFill>
                  <a:prstClr val="white"/>
                </a:solidFill>
              </a:rPr>
              <a:t> ID</a:t>
            </a:r>
          </a:p>
        </p:txBody>
      </p:sp>
      <p:cxnSp>
        <p:nvCxnSpPr>
          <p:cNvPr id="17" name="Straight Arrow Connector 16"/>
          <p:cNvCxnSpPr/>
          <p:nvPr/>
        </p:nvCxnSpPr>
        <p:spPr>
          <a:xfrm>
            <a:off x="6069012" y="2108465"/>
            <a:ext cx="0" cy="480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74557" y="5980787"/>
            <a:ext cx="1885765" cy="657359"/>
          </a:xfrm>
          <a:prstGeom prst="rect">
            <a:avLst/>
          </a:prstGeom>
          <a:noFill/>
        </p:spPr>
        <p:txBody>
          <a:bodyPr wrap="square" rtlCol="0">
            <a:spAutoFit/>
          </a:bodyPr>
          <a:lstStyle/>
          <a:p>
            <a:pPr defTabSz="914225"/>
            <a:r>
              <a:rPr lang="en-US" sz="1836" dirty="0">
                <a:solidFill>
                  <a:prstClr val="white"/>
                </a:solidFill>
              </a:rPr>
              <a:t>Look up </a:t>
            </a:r>
            <a:r>
              <a:rPr lang="en-GB" sz="1836" dirty="0">
                <a:solidFill>
                  <a:prstClr val="white"/>
                </a:solidFill>
              </a:rPr>
              <a:t>customer</a:t>
            </a:r>
            <a:endParaRPr lang="en-US" sz="1836" dirty="0">
              <a:solidFill>
                <a:prstClr val="white"/>
              </a:solidFill>
            </a:endParaRPr>
          </a:p>
        </p:txBody>
      </p:sp>
      <p:sp>
        <p:nvSpPr>
          <p:cNvPr id="19" name="TextBox 18"/>
          <p:cNvSpPr txBox="1"/>
          <p:nvPr/>
        </p:nvSpPr>
        <p:spPr>
          <a:xfrm>
            <a:off x="9047262" y="5281336"/>
            <a:ext cx="2506015" cy="374846"/>
          </a:xfrm>
          <a:prstGeom prst="rect">
            <a:avLst/>
          </a:prstGeom>
          <a:noFill/>
        </p:spPr>
        <p:txBody>
          <a:bodyPr wrap="square" rtlCol="0">
            <a:spAutoFit/>
          </a:bodyPr>
          <a:lstStyle/>
          <a:p>
            <a:pPr defTabSz="914225"/>
            <a:r>
              <a:rPr lang="en-US" sz="1836" dirty="0">
                <a:solidFill>
                  <a:prstClr val="white"/>
                </a:solidFill>
              </a:rPr>
              <a:t>Receive a new order</a:t>
            </a:r>
          </a:p>
        </p:txBody>
      </p:sp>
      <p:sp>
        <p:nvSpPr>
          <p:cNvPr id="22" name="TextBox 21"/>
          <p:cNvSpPr txBox="1"/>
          <p:nvPr/>
        </p:nvSpPr>
        <p:spPr>
          <a:xfrm>
            <a:off x="1081514" y="5988663"/>
            <a:ext cx="1811553" cy="657359"/>
          </a:xfrm>
          <a:prstGeom prst="rect">
            <a:avLst/>
          </a:prstGeom>
          <a:noFill/>
        </p:spPr>
        <p:txBody>
          <a:bodyPr wrap="square" rtlCol="0">
            <a:spAutoFit/>
          </a:bodyPr>
          <a:lstStyle/>
          <a:p>
            <a:pPr defTabSz="914225"/>
            <a:r>
              <a:rPr lang="en-GB" sz="1836" dirty="0">
                <a:solidFill>
                  <a:prstClr val="white"/>
                </a:solidFill>
              </a:rPr>
              <a:t>Create Customer</a:t>
            </a:r>
            <a:endParaRPr lang="en-US" sz="1836" dirty="0">
              <a:solidFill>
                <a:prstClr val="white"/>
              </a:solidFill>
            </a:endParaRPr>
          </a:p>
        </p:txBody>
      </p:sp>
      <p:sp>
        <p:nvSpPr>
          <p:cNvPr id="23" name="Rectangle 22"/>
          <p:cNvSpPr/>
          <p:nvPr/>
        </p:nvSpPr>
        <p:spPr>
          <a:xfrm>
            <a:off x="9049084" y="2589271"/>
            <a:ext cx="1622111" cy="1010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Logic App</a:t>
            </a:r>
          </a:p>
        </p:txBody>
      </p:sp>
      <p:sp>
        <p:nvSpPr>
          <p:cNvPr id="29" name="TextBox 28"/>
          <p:cNvSpPr txBox="1"/>
          <p:nvPr/>
        </p:nvSpPr>
        <p:spPr>
          <a:xfrm>
            <a:off x="7565492" y="1197953"/>
            <a:ext cx="2204905" cy="374846"/>
          </a:xfrm>
          <a:prstGeom prst="rect">
            <a:avLst/>
          </a:prstGeom>
          <a:noFill/>
        </p:spPr>
        <p:txBody>
          <a:bodyPr wrap="square" rtlCol="0">
            <a:spAutoFit/>
          </a:bodyPr>
          <a:lstStyle/>
          <a:p>
            <a:pPr defTabSz="914225"/>
            <a:r>
              <a:rPr lang="en-US" sz="1836" dirty="0">
                <a:solidFill>
                  <a:prstClr val="white"/>
                </a:solidFill>
              </a:rPr>
              <a:t>Update Trigger</a:t>
            </a:r>
          </a:p>
        </p:txBody>
      </p:sp>
      <p:sp>
        <p:nvSpPr>
          <p:cNvPr id="30" name="TextBox 29"/>
          <p:cNvSpPr txBox="1"/>
          <p:nvPr/>
        </p:nvSpPr>
        <p:spPr>
          <a:xfrm>
            <a:off x="7250026" y="5077315"/>
            <a:ext cx="2078356" cy="380499"/>
          </a:xfrm>
          <a:prstGeom prst="rect">
            <a:avLst/>
          </a:prstGeom>
          <a:noFill/>
        </p:spPr>
        <p:txBody>
          <a:bodyPr wrap="square" rtlCol="0">
            <a:spAutoFit/>
          </a:bodyPr>
          <a:lstStyle/>
          <a:p>
            <a:pPr defTabSz="914225"/>
            <a:r>
              <a:rPr lang="en-US" sz="1836" dirty="0">
                <a:solidFill>
                  <a:prstClr val="white"/>
                </a:solidFill>
              </a:rPr>
              <a:t>Update Customer</a:t>
            </a:r>
          </a:p>
        </p:txBody>
      </p:sp>
      <p:cxnSp>
        <p:nvCxnSpPr>
          <p:cNvPr id="34" name="Elbow Connector 33"/>
          <p:cNvCxnSpPr>
            <a:stCxn id="7" idx="3"/>
            <a:endCxn id="23" idx="0"/>
          </p:cNvCxnSpPr>
          <p:nvPr/>
        </p:nvCxnSpPr>
        <p:spPr>
          <a:xfrm>
            <a:off x="6723807" y="1604776"/>
            <a:ext cx="3136333" cy="9844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23" idx="2"/>
            <a:endCxn id="46" idx="3"/>
          </p:cNvCxnSpPr>
          <p:nvPr/>
        </p:nvCxnSpPr>
        <p:spPr>
          <a:xfrm rot="5400000">
            <a:off x="7350129" y="2965993"/>
            <a:ext cx="1876557" cy="31434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70615" y="3583983"/>
            <a:ext cx="1219473" cy="374793"/>
          </a:xfrm>
          <a:prstGeom prst="rect">
            <a:avLst/>
          </a:prstGeom>
          <a:noFill/>
        </p:spPr>
        <p:txBody>
          <a:bodyPr wrap="square" rtlCol="0">
            <a:spAutoFit/>
          </a:bodyPr>
          <a:lstStyle/>
          <a:p>
            <a:pPr defTabSz="914225"/>
            <a:r>
              <a:rPr lang="en-US" dirty="0">
                <a:solidFill>
                  <a:prstClr val="white"/>
                </a:solidFill>
              </a:rPr>
              <a:t>Cloud</a:t>
            </a:r>
          </a:p>
        </p:txBody>
      </p:sp>
      <p:sp>
        <p:nvSpPr>
          <p:cNvPr id="51" name="TextBox 50"/>
          <p:cNvSpPr txBox="1"/>
          <p:nvPr/>
        </p:nvSpPr>
        <p:spPr>
          <a:xfrm>
            <a:off x="270615" y="3989466"/>
            <a:ext cx="1219473" cy="374793"/>
          </a:xfrm>
          <a:prstGeom prst="rect">
            <a:avLst/>
          </a:prstGeom>
          <a:noFill/>
        </p:spPr>
        <p:txBody>
          <a:bodyPr wrap="square" rtlCol="0">
            <a:spAutoFit/>
          </a:bodyPr>
          <a:lstStyle/>
          <a:p>
            <a:pPr defTabSz="914225"/>
            <a:r>
              <a:rPr lang="en-US" dirty="0">
                <a:solidFill>
                  <a:prstClr val="white"/>
                </a:solidFill>
              </a:rPr>
              <a:t>On-</a:t>
            </a:r>
            <a:r>
              <a:rPr lang="en-US" dirty="0" err="1">
                <a:solidFill>
                  <a:prstClr val="white"/>
                </a:solidFill>
              </a:rPr>
              <a:t>prem</a:t>
            </a:r>
            <a:endParaRPr lang="en-US" dirty="0">
              <a:solidFill>
                <a:prstClr val="white"/>
              </a:solidFill>
            </a:endParaRPr>
          </a:p>
        </p:txBody>
      </p:sp>
      <p:sp>
        <p:nvSpPr>
          <p:cNvPr id="52" name="Rectangle 51"/>
          <p:cNvSpPr/>
          <p:nvPr/>
        </p:nvSpPr>
        <p:spPr>
          <a:xfrm>
            <a:off x="3075804" y="5664062"/>
            <a:ext cx="1476414" cy="1010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Customers</a:t>
            </a:r>
          </a:p>
        </p:txBody>
      </p:sp>
      <p:cxnSp>
        <p:nvCxnSpPr>
          <p:cNvPr id="56" name="Elbow Connector 55"/>
          <p:cNvCxnSpPr>
            <a:stCxn id="46" idx="1"/>
            <a:endCxn id="52" idx="3"/>
          </p:cNvCxnSpPr>
          <p:nvPr/>
        </p:nvCxnSpPr>
        <p:spPr>
          <a:xfrm rot="10800000" flipV="1">
            <a:off x="4552218" y="5476004"/>
            <a:ext cx="542348" cy="693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359973" y="5277449"/>
            <a:ext cx="1622112" cy="3906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Order</a:t>
            </a:r>
          </a:p>
        </p:txBody>
      </p:sp>
      <p:sp>
        <p:nvSpPr>
          <p:cNvPr id="45" name="Rectangle 44"/>
          <p:cNvSpPr/>
          <p:nvPr/>
        </p:nvSpPr>
        <p:spPr>
          <a:xfrm>
            <a:off x="5101695" y="4970610"/>
            <a:ext cx="1622111" cy="1010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BizTalk Server 2016</a:t>
            </a:r>
          </a:p>
        </p:txBody>
      </p:sp>
      <p:sp>
        <p:nvSpPr>
          <p:cNvPr id="46" name="Rectangle 45"/>
          <p:cNvSpPr/>
          <p:nvPr/>
        </p:nvSpPr>
        <p:spPr>
          <a:xfrm>
            <a:off x="5094564" y="4970916"/>
            <a:ext cx="1622111" cy="101017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BizTalk Server 2016</a:t>
            </a:r>
          </a:p>
        </p:txBody>
      </p:sp>
      <p:sp>
        <p:nvSpPr>
          <p:cNvPr id="47" name="Rectangle 46"/>
          <p:cNvSpPr/>
          <p:nvPr/>
        </p:nvSpPr>
        <p:spPr>
          <a:xfrm>
            <a:off x="3082910" y="4372489"/>
            <a:ext cx="1478537" cy="101017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Orders</a:t>
            </a:r>
          </a:p>
        </p:txBody>
      </p:sp>
      <p:sp>
        <p:nvSpPr>
          <p:cNvPr id="49" name="Rectangle 48"/>
          <p:cNvSpPr/>
          <p:nvPr/>
        </p:nvSpPr>
        <p:spPr>
          <a:xfrm>
            <a:off x="3075802" y="5663094"/>
            <a:ext cx="1476414" cy="101017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Customers</a:t>
            </a:r>
          </a:p>
        </p:txBody>
      </p:sp>
      <p:sp>
        <p:nvSpPr>
          <p:cNvPr id="55" name="Rectangle 54"/>
          <p:cNvSpPr/>
          <p:nvPr/>
        </p:nvSpPr>
        <p:spPr>
          <a:xfrm>
            <a:off x="5090310" y="2581408"/>
            <a:ext cx="1622111" cy="101017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Logic App</a:t>
            </a:r>
          </a:p>
        </p:txBody>
      </p:sp>
      <p:sp>
        <p:nvSpPr>
          <p:cNvPr id="57" name="Rectangle 56"/>
          <p:cNvSpPr/>
          <p:nvPr/>
        </p:nvSpPr>
        <p:spPr>
          <a:xfrm>
            <a:off x="5101073" y="1106466"/>
            <a:ext cx="1622111" cy="101017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err="1">
                <a:solidFill>
                  <a:prstClr val="white"/>
                </a:solidFill>
              </a:rPr>
              <a:t>SalesForce</a:t>
            </a:r>
            <a:endParaRPr lang="en-US" sz="1836" dirty="0">
              <a:solidFill>
                <a:prstClr val="white"/>
              </a:solidFill>
            </a:endParaRPr>
          </a:p>
        </p:txBody>
      </p:sp>
      <p:sp>
        <p:nvSpPr>
          <p:cNvPr id="58" name="Rectangle 57"/>
          <p:cNvSpPr/>
          <p:nvPr/>
        </p:nvSpPr>
        <p:spPr>
          <a:xfrm>
            <a:off x="9042830" y="2588157"/>
            <a:ext cx="1622111" cy="101017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Logic App</a:t>
            </a:r>
          </a:p>
        </p:txBody>
      </p:sp>
      <p:sp>
        <p:nvSpPr>
          <p:cNvPr id="54" name="Flowchart: Magnetic Disk 53"/>
          <p:cNvSpPr/>
          <p:nvPr/>
        </p:nvSpPr>
        <p:spPr>
          <a:xfrm>
            <a:off x="2986984" y="6406005"/>
            <a:ext cx="250986" cy="362411"/>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61" name="Rectangle 60"/>
          <p:cNvSpPr/>
          <p:nvPr/>
        </p:nvSpPr>
        <p:spPr>
          <a:xfrm>
            <a:off x="3084369" y="2591253"/>
            <a:ext cx="1488063" cy="101017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836" dirty="0">
                <a:solidFill>
                  <a:prstClr val="white"/>
                </a:solidFill>
              </a:rPr>
              <a:t>Yammer</a:t>
            </a:r>
          </a:p>
        </p:txBody>
      </p:sp>
      <p:cxnSp>
        <p:nvCxnSpPr>
          <p:cNvPr id="62" name="Straight Arrow Connector 61"/>
          <p:cNvCxnSpPr>
            <a:stCxn id="55" idx="1"/>
            <a:endCxn id="63" idx="3"/>
          </p:cNvCxnSpPr>
          <p:nvPr/>
        </p:nvCxnSpPr>
        <p:spPr>
          <a:xfrm flipH="1">
            <a:off x="4560961" y="3086497"/>
            <a:ext cx="529349" cy="15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991003" y="4040013"/>
            <a:ext cx="2319148" cy="343443"/>
          </a:xfrm>
          <a:prstGeom prst="rect">
            <a:avLst/>
          </a:prstGeom>
          <a:noFill/>
        </p:spPr>
        <p:txBody>
          <a:bodyPr wrap="square" rtlCol="0">
            <a:spAutoFit/>
          </a:bodyPr>
          <a:lstStyle/>
          <a:p>
            <a:pPr defTabSz="914225"/>
            <a:r>
              <a:rPr lang="en-US" sz="1600" dirty="0">
                <a:solidFill>
                  <a:srgbClr val="44546A"/>
                </a:solidFill>
              </a:rPr>
              <a:t>Order Processing</a:t>
            </a:r>
          </a:p>
        </p:txBody>
      </p:sp>
      <p:pic>
        <p:nvPicPr>
          <p:cNvPr id="44" name="Picture 43"/>
          <p:cNvPicPr>
            <a:picLocks noChangeAspect="1"/>
          </p:cNvPicPr>
          <p:nvPr/>
        </p:nvPicPr>
        <p:blipFill>
          <a:blip r:embed="rId2"/>
          <a:stretch>
            <a:fillRect/>
          </a:stretch>
        </p:blipFill>
        <p:spPr>
          <a:xfrm>
            <a:off x="6561529" y="808259"/>
            <a:ext cx="510480" cy="503720"/>
          </a:xfrm>
          <a:prstGeom prst="rect">
            <a:avLst/>
          </a:prstGeom>
        </p:spPr>
      </p:pic>
      <p:sp>
        <p:nvSpPr>
          <p:cNvPr id="3" name="TextBox 2"/>
          <p:cNvSpPr txBox="1"/>
          <p:nvPr/>
        </p:nvSpPr>
        <p:spPr>
          <a:xfrm>
            <a:off x="1025685" y="5993429"/>
            <a:ext cx="2288181" cy="374793"/>
          </a:xfrm>
          <a:prstGeom prst="rect">
            <a:avLst/>
          </a:prstGeom>
          <a:noFill/>
        </p:spPr>
        <p:txBody>
          <a:bodyPr wrap="square" rtlCol="0">
            <a:spAutoFit/>
          </a:bodyPr>
          <a:lstStyle/>
          <a:p>
            <a:pPr defTabSz="914225"/>
            <a:r>
              <a:rPr lang="en-US" dirty="0">
                <a:solidFill>
                  <a:prstClr val="white"/>
                </a:solidFill>
              </a:rPr>
              <a:t>Update Customer</a:t>
            </a:r>
          </a:p>
        </p:txBody>
      </p:sp>
      <p:pic>
        <p:nvPicPr>
          <p:cNvPr id="5" name="Picture 4"/>
          <p:cNvPicPr>
            <a:picLocks noChangeAspect="1"/>
          </p:cNvPicPr>
          <p:nvPr/>
        </p:nvPicPr>
        <p:blipFill>
          <a:blip r:embed="rId3"/>
          <a:stretch>
            <a:fillRect/>
          </a:stretch>
        </p:blipFill>
        <p:spPr>
          <a:xfrm>
            <a:off x="2986983" y="3381824"/>
            <a:ext cx="459748" cy="459748"/>
          </a:xfrm>
          <a:prstGeom prst="rect">
            <a:avLst/>
          </a:prstGeom>
        </p:spPr>
      </p:pic>
      <p:cxnSp>
        <p:nvCxnSpPr>
          <p:cNvPr id="32" name="Elbow Connector 31"/>
          <p:cNvCxnSpPr>
            <a:stCxn id="46" idx="1"/>
            <a:endCxn id="47" idx="3"/>
          </p:cNvCxnSpPr>
          <p:nvPr/>
        </p:nvCxnSpPr>
        <p:spPr>
          <a:xfrm rot="10800000">
            <a:off x="4561448" y="4877577"/>
            <a:ext cx="533117" cy="598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1"/>
            <a:endCxn id="46" idx="3"/>
          </p:cNvCxnSpPr>
          <p:nvPr/>
        </p:nvCxnSpPr>
        <p:spPr>
          <a:xfrm flipH="1">
            <a:off x="6716675" y="5472771"/>
            <a:ext cx="643298" cy="3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12608" y="1432288"/>
            <a:ext cx="1699520" cy="374793"/>
          </a:xfrm>
          <a:prstGeom prst="rect">
            <a:avLst/>
          </a:prstGeom>
          <a:noFill/>
        </p:spPr>
        <p:txBody>
          <a:bodyPr wrap="square" rtlCol="0">
            <a:spAutoFit/>
          </a:bodyPr>
          <a:lstStyle/>
          <a:p>
            <a:pPr defTabSz="914225"/>
            <a:r>
              <a:rPr lang="en-US" dirty="0">
                <a:solidFill>
                  <a:prstClr val="white"/>
                </a:solidFill>
              </a:rPr>
              <a:t>Update</a:t>
            </a:r>
          </a:p>
        </p:txBody>
      </p:sp>
      <p:sp>
        <p:nvSpPr>
          <p:cNvPr id="53" name="Flowchart: Magnetic Disk 52"/>
          <p:cNvSpPr/>
          <p:nvPr/>
        </p:nvSpPr>
        <p:spPr>
          <a:xfrm>
            <a:off x="2970671" y="5187283"/>
            <a:ext cx="250986" cy="362411"/>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pic>
        <p:nvPicPr>
          <p:cNvPr id="10" name="Picture 9"/>
          <p:cNvPicPr>
            <a:picLocks noChangeAspect="1"/>
          </p:cNvPicPr>
          <p:nvPr/>
        </p:nvPicPr>
        <p:blipFill>
          <a:blip r:embed="rId4"/>
          <a:stretch>
            <a:fillRect/>
          </a:stretch>
        </p:blipFill>
        <p:spPr>
          <a:xfrm>
            <a:off x="6516225" y="3340507"/>
            <a:ext cx="475148" cy="501065"/>
          </a:xfrm>
          <a:prstGeom prst="rect">
            <a:avLst/>
          </a:prstGeom>
        </p:spPr>
      </p:pic>
      <p:pic>
        <p:nvPicPr>
          <p:cNvPr id="21" name="Picture 20"/>
          <p:cNvPicPr>
            <a:picLocks noChangeAspect="1"/>
          </p:cNvPicPr>
          <p:nvPr/>
        </p:nvPicPr>
        <p:blipFill>
          <a:blip r:embed="rId5"/>
          <a:stretch>
            <a:fillRect/>
          </a:stretch>
        </p:blipFill>
        <p:spPr>
          <a:xfrm>
            <a:off x="6367901" y="5757338"/>
            <a:ext cx="476821" cy="447205"/>
          </a:xfrm>
          <a:prstGeom prst="rect">
            <a:avLst/>
          </a:prstGeom>
        </p:spPr>
      </p:pic>
      <p:pic>
        <p:nvPicPr>
          <p:cNvPr id="60" name="Picture 59"/>
          <p:cNvPicPr>
            <a:picLocks noChangeAspect="1"/>
          </p:cNvPicPr>
          <p:nvPr/>
        </p:nvPicPr>
        <p:blipFill>
          <a:blip r:embed="rId4"/>
          <a:stretch>
            <a:fillRect/>
          </a:stretch>
        </p:blipFill>
        <p:spPr>
          <a:xfrm>
            <a:off x="10449819" y="3388389"/>
            <a:ext cx="475148" cy="501065"/>
          </a:xfrm>
          <a:prstGeom prst="rect">
            <a:avLst/>
          </a:prstGeom>
        </p:spPr>
      </p:pic>
    </p:spTree>
    <p:extLst>
      <p:ext uri="{BB962C8B-B14F-4D97-AF65-F5344CB8AC3E}">
        <p14:creationId xmlns:p14="http://schemas.microsoft.com/office/powerpoint/2010/main" val="1839907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10" presetClass="exit" presetSubtype="0" fill="hold" grpId="2"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par>
                                <p:cTn id="63" presetID="10" presetClass="exit" presetSubtype="0" fill="hold" grpId="2" nodeType="withEffect">
                                  <p:stCondLst>
                                    <p:cond delay="0"/>
                                  </p:stCondLst>
                                  <p:childTnLst>
                                    <p:animEffect transition="out" filter="fade">
                                      <p:cBhvr>
                                        <p:cTn id="64" dur="500"/>
                                        <p:tgtEl>
                                          <p:spTgt spid="14"/>
                                        </p:tgtEl>
                                      </p:cBhvr>
                                    </p:animEffect>
                                    <p:set>
                                      <p:cBhvr>
                                        <p:cTn id="65" dur="1" fill="hold">
                                          <p:stCondLst>
                                            <p:cond delay="499"/>
                                          </p:stCondLst>
                                        </p:cTn>
                                        <p:tgtEl>
                                          <p:spTgt spid="14"/>
                                        </p:tgtEl>
                                        <p:attrNameLst>
                                          <p:attrName>style.visibility</p:attrName>
                                        </p:attrNameLst>
                                      </p:cBhvr>
                                      <p:to>
                                        <p:strVal val="hidden"/>
                                      </p:to>
                                    </p:set>
                                  </p:childTnLst>
                                </p:cTn>
                              </p:par>
                              <p:par>
                                <p:cTn id="66" presetID="10" presetClass="exit" presetSubtype="0" fill="hold" grpId="3" nodeType="withEffect">
                                  <p:stCondLst>
                                    <p:cond delay="0"/>
                                  </p:stCondLst>
                                  <p:childTnLst>
                                    <p:animEffect transition="out" filter="fade">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7"/>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6"/>
                                        </p:tgtEl>
                                        <p:attrNameLst>
                                          <p:attrName>style.visibility</p:attrName>
                                        </p:attrNameLst>
                                      </p:cBhvr>
                                      <p:to>
                                        <p:strVal val="visible"/>
                                      </p:to>
                                    </p:set>
                                  </p:childTnLst>
                                </p:cTn>
                              </p:par>
                              <p:par>
                                <p:cTn id="88" presetID="27" presetClass="emph" presetSubtype="0" fill="remove" grpId="2" nodeType="withEffect">
                                  <p:stCondLst>
                                    <p:cond delay="0"/>
                                  </p:stCondLst>
                                  <p:childTnLst>
                                    <p:animClr clrSpc="rgb" dir="cw">
                                      <p:cBhvr override="childStyle">
                                        <p:cTn id="89" dur="250" autoRev="1" fill="remove"/>
                                        <p:tgtEl>
                                          <p:spTgt spid="55"/>
                                        </p:tgtEl>
                                        <p:attrNameLst>
                                          <p:attrName>style.color</p:attrName>
                                        </p:attrNameLst>
                                      </p:cBhvr>
                                      <p:to>
                                        <a:schemeClr val="bg1"/>
                                      </p:to>
                                    </p:animClr>
                                    <p:animClr clrSpc="rgb" dir="cw">
                                      <p:cBhvr>
                                        <p:cTn id="90" dur="250" autoRev="1" fill="remove"/>
                                        <p:tgtEl>
                                          <p:spTgt spid="55"/>
                                        </p:tgtEl>
                                        <p:attrNameLst>
                                          <p:attrName>fillcolor</p:attrName>
                                        </p:attrNameLst>
                                      </p:cBhvr>
                                      <p:to>
                                        <a:schemeClr val="bg1"/>
                                      </p:to>
                                    </p:animClr>
                                    <p:set>
                                      <p:cBhvr>
                                        <p:cTn id="91" dur="250" autoRev="1" fill="remove"/>
                                        <p:tgtEl>
                                          <p:spTgt spid="55"/>
                                        </p:tgtEl>
                                        <p:attrNameLst>
                                          <p:attrName>fill.type</p:attrName>
                                        </p:attrNameLst>
                                      </p:cBhvr>
                                      <p:to>
                                        <p:strVal val="solid"/>
                                      </p:to>
                                    </p:set>
                                    <p:set>
                                      <p:cBhvr>
                                        <p:cTn id="92" dur="250" autoRev="1" fill="remove"/>
                                        <p:tgtEl>
                                          <p:spTgt spid="55"/>
                                        </p:tgtEl>
                                        <p:attrNameLst>
                                          <p:attrName>fill.on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27" presetClass="emph" presetSubtype="0" fill="remove" grpId="1" nodeType="clickEffect">
                                  <p:stCondLst>
                                    <p:cond delay="0"/>
                                  </p:stCondLst>
                                  <p:childTnLst>
                                    <p:animClr clrSpc="rgb" dir="cw">
                                      <p:cBhvr override="childStyle">
                                        <p:cTn id="96" dur="250" autoRev="1" fill="remove"/>
                                        <p:tgtEl>
                                          <p:spTgt spid="46"/>
                                        </p:tgtEl>
                                        <p:attrNameLst>
                                          <p:attrName>style.color</p:attrName>
                                        </p:attrNameLst>
                                      </p:cBhvr>
                                      <p:to>
                                        <a:schemeClr val="bg1"/>
                                      </p:to>
                                    </p:animClr>
                                    <p:animClr clrSpc="rgb" dir="cw">
                                      <p:cBhvr>
                                        <p:cTn id="97" dur="250" autoRev="1" fill="remove"/>
                                        <p:tgtEl>
                                          <p:spTgt spid="46"/>
                                        </p:tgtEl>
                                        <p:attrNameLst>
                                          <p:attrName>fillcolor</p:attrName>
                                        </p:attrNameLst>
                                      </p:cBhvr>
                                      <p:to>
                                        <a:schemeClr val="bg1"/>
                                      </p:to>
                                    </p:animClr>
                                    <p:set>
                                      <p:cBhvr>
                                        <p:cTn id="98" dur="250" autoRev="1" fill="remove"/>
                                        <p:tgtEl>
                                          <p:spTgt spid="46"/>
                                        </p:tgtEl>
                                        <p:attrNameLst>
                                          <p:attrName>fill.type</p:attrName>
                                        </p:attrNameLst>
                                      </p:cBhvr>
                                      <p:to>
                                        <p:strVal val="solid"/>
                                      </p:to>
                                    </p:set>
                                    <p:set>
                                      <p:cBhvr>
                                        <p:cTn id="99" dur="250" autoRev="1" fill="remove"/>
                                        <p:tgtEl>
                                          <p:spTgt spid="46"/>
                                        </p:tgtEl>
                                        <p:attrNameLst>
                                          <p:attrName>fill.on</p:attrName>
                                        </p:attrNameLst>
                                      </p:cBhvr>
                                      <p:to>
                                        <p:strVal val="true"/>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8"/>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childTnLst>
                                </p:cTn>
                              </p:par>
                              <p:par>
                                <p:cTn id="106" presetID="27" presetClass="emph" presetSubtype="0" fill="remove" grpId="1" nodeType="withEffect">
                                  <p:stCondLst>
                                    <p:cond delay="0"/>
                                  </p:stCondLst>
                                  <p:childTnLst>
                                    <p:animClr clrSpc="rgb" dir="cw">
                                      <p:cBhvr override="childStyle">
                                        <p:cTn id="107" dur="250" autoRev="1" fill="remove"/>
                                        <p:tgtEl>
                                          <p:spTgt spid="49"/>
                                        </p:tgtEl>
                                        <p:attrNameLst>
                                          <p:attrName>style.color</p:attrName>
                                        </p:attrNameLst>
                                      </p:cBhvr>
                                      <p:to>
                                        <a:schemeClr val="bg1"/>
                                      </p:to>
                                    </p:animClr>
                                    <p:animClr clrSpc="rgb" dir="cw">
                                      <p:cBhvr>
                                        <p:cTn id="108" dur="250" autoRev="1" fill="remove"/>
                                        <p:tgtEl>
                                          <p:spTgt spid="49"/>
                                        </p:tgtEl>
                                        <p:attrNameLst>
                                          <p:attrName>fillcolor</p:attrName>
                                        </p:attrNameLst>
                                      </p:cBhvr>
                                      <p:to>
                                        <a:schemeClr val="bg1"/>
                                      </p:to>
                                    </p:animClr>
                                    <p:set>
                                      <p:cBhvr>
                                        <p:cTn id="109" dur="250" autoRev="1" fill="remove"/>
                                        <p:tgtEl>
                                          <p:spTgt spid="49"/>
                                        </p:tgtEl>
                                        <p:attrNameLst>
                                          <p:attrName>fill.type</p:attrName>
                                        </p:attrNameLst>
                                      </p:cBhvr>
                                      <p:to>
                                        <p:strVal val="solid"/>
                                      </p:to>
                                    </p:set>
                                    <p:set>
                                      <p:cBhvr>
                                        <p:cTn id="110" dur="250" autoRev="1" fill="remove"/>
                                        <p:tgtEl>
                                          <p:spTgt spid="49"/>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39"/>
                                        </p:tgtEl>
                                      </p:cBhvr>
                                    </p:animEffect>
                                    <p:set>
                                      <p:cBhvr>
                                        <p:cTn id="115" dur="1" fill="hold">
                                          <p:stCondLst>
                                            <p:cond delay="499"/>
                                          </p:stCondLst>
                                        </p:cTn>
                                        <p:tgtEl>
                                          <p:spTgt spid="39"/>
                                        </p:tgtEl>
                                        <p:attrNameLst>
                                          <p:attrName>style.visibility</p:attrName>
                                        </p:attrNameLst>
                                      </p:cBhvr>
                                      <p:to>
                                        <p:strVal val="hidden"/>
                                      </p:to>
                                    </p:set>
                                  </p:childTnLst>
                                </p:cTn>
                              </p:par>
                              <p:par>
                                <p:cTn id="116" presetID="24" presetClass="emph" presetSubtype="0" fill="hold" grpId="1" nodeType="withEffect">
                                  <p:stCondLst>
                                    <p:cond delay="0"/>
                                  </p:stCondLst>
                                  <p:childTnLst>
                                    <p:animClr clrSpc="hsl" dir="cw">
                                      <p:cBhvr override="childStyle">
                                        <p:cTn id="117" dur="500" fill="hold"/>
                                        <p:tgtEl>
                                          <p:spTgt spid="47"/>
                                        </p:tgtEl>
                                        <p:attrNameLst>
                                          <p:attrName>style.color</p:attrName>
                                        </p:attrNameLst>
                                      </p:cBhvr>
                                      <p:by>
                                        <p:hsl h="0" s="-12549" l="-25098"/>
                                      </p:by>
                                    </p:animClr>
                                    <p:animClr clrSpc="hsl" dir="cw">
                                      <p:cBhvr>
                                        <p:cTn id="118" dur="500" fill="hold"/>
                                        <p:tgtEl>
                                          <p:spTgt spid="47"/>
                                        </p:tgtEl>
                                        <p:attrNameLst>
                                          <p:attrName>fillcolor</p:attrName>
                                        </p:attrNameLst>
                                      </p:cBhvr>
                                      <p:by>
                                        <p:hsl h="0" s="-12549" l="-25098"/>
                                      </p:by>
                                    </p:animClr>
                                    <p:animClr clrSpc="hsl" dir="cw">
                                      <p:cBhvr>
                                        <p:cTn id="119" dur="500" fill="hold"/>
                                        <p:tgtEl>
                                          <p:spTgt spid="47"/>
                                        </p:tgtEl>
                                        <p:attrNameLst>
                                          <p:attrName>stroke.color</p:attrName>
                                        </p:attrNameLst>
                                      </p:cBhvr>
                                      <p:by>
                                        <p:hsl h="0" s="-12549" l="-25098"/>
                                      </p:by>
                                    </p:animClr>
                                    <p:set>
                                      <p:cBhvr>
                                        <p:cTn id="120" dur="500" fill="hold"/>
                                        <p:tgtEl>
                                          <p:spTgt spid="47"/>
                                        </p:tgtEl>
                                        <p:attrNameLst>
                                          <p:attrName>fill.type</p:attrName>
                                        </p:attrNameLst>
                                      </p:cBhvr>
                                      <p:to>
                                        <p:strVal val="solid"/>
                                      </p:to>
                                    </p:set>
                                  </p:childTnLst>
                                </p:cTn>
                              </p:par>
                              <p:par>
                                <p:cTn id="121" presetID="24" presetClass="emph" presetSubtype="0" fill="hold" grpId="1" nodeType="withEffect">
                                  <p:stCondLst>
                                    <p:cond delay="0"/>
                                  </p:stCondLst>
                                  <p:childTnLst>
                                    <p:animClr clrSpc="hsl" dir="cw">
                                      <p:cBhvr override="childStyle">
                                        <p:cTn id="122" dur="500" fill="hold"/>
                                        <p:tgtEl>
                                          <p:spTgt spid="61"/>
                                        </p:tgtEl>
                                        <p:attrNameLst>
                                          <p:attrName>style.color</p:attrName>
                                        </p:attrNameLst>
                                      </p:cBhvr>
                                      <p:by>
                                        <p:hsl h="0" s="-12549" l="-25098"/>
                                      </p:by>
                                    </p:animClr>
                                    <p:animClr clrSpc="hsl" dir="cw">
                                      <p:cBhvr>
                                        <p:cTn id="123" dur="500" fill="hold"/>
                                        <p:tgtEl>
                                          <p:spTgt spid="61"/>
                                        </p:tgtEl>
                                        <p:attrNameLst>
                                          <p:attrName>fillcolor</p:attrName>
                                        </p:attrNameLst>
                                      </p:cBhvr>
                                      <p:by>
                                        <p:hsl h="0" s="-12549" l="-25098"/>
                                      </p:by>
                                    </p:animClr>
                                    <p:animClr clrSpc="hsl" dir="cw">
                                      <p:cBhvr>
                                        <p:cTn id="124" dur="500" fill="hold"/>
                                        <p:tgtEl>
                                          <p:spTgt spid="61"/>
                                        </p:tgtEl>
                                        <p:attrNameLst>
                                          <p:attrName>stroke.color</p:attrName>
                                        </p:attrNameLst>
                                      </p:cBhvr>
                                      <p:by>
                                        <p:hsl h="0" s="-12549" l="-25098"/>
                                      </p:by>
                                    </p:animClr>
                                    <p:set>
                                      <p:cBhvr>
                                        <p:cTn id="125" dur="500" fill="hold"/>
                                        <p:tgtEl>
                                          <p:spTgt spid="61"/>
                                        </p:tgtEl>
                                        <p:attrNameLst>
                                          <p:attrName>fill.type</p:attrName>
                                        </p:attrNameLst>
                                      </p:cBhvr>
                                      <p:to>
                                        <p:strVal val="solid"/>
                                      </p:to>
                                    </p:set>
                                  </p:childTnLst>
                                </p:cTn>
                              </p:par>
                              <p:par>
                                <p:cTn id="126" presetID="10" presetClass="exit" presetSubtype="0" fill="hold" grpId="1" nodeType="withEffect">
                                  <p:stCondLst>
                                    <p:cond delay="0"/>
                                  </p:stCondLst>
                                  <p:childTnLst>
                                    <p:animEffect transition="out" filter="fade">
                                      <p:cBhvr>
                                        <p:cTn id="127" dur="500"/>
                                        <p:tgtEl>
                                          <p:spTgt spid="19"/>
                                        </p:tgtEl>
                                      </p:cBhvr>
                                    </p:animEffect>
                                    <p:set>
                                      <p:cBhvr>
                                        <p:cTn id="128" dur="1" fill="hold">
                                          <p:stCondLst>
                                            <p:cond delay="499"/>
                                          </p:stCondLst>
                                        </p:cTn>
                                        <p:tgtEl>
                                          <p:spTgt spid="19"/>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14"/>
                                        </p:tgtEl>
                                      </p:cBhvr>
                                    </p:animEffect>
                                    <p:set>
                                      <p:cBhvr>
                                        <p:cTn id="131" dur="1" fill="hold">
                                          <p:stCondLst>
                                            <p:cond delay="499"/>
                                          </p:stCondLst>
                                        </p:cTn>
                                        <p:tgtEl>
                                          <p:spTgt spid="14"/>
                                        </p:tgtEl>
                                        <p:attrNameLst>
                                          <p:attrName>style.visibility</p:attrName>
                                        </p:attrNameLst>
                                      </p:cBhvr>
                                      <p:to>
                                        <p:strVal val="hidden"/>
                                      </p:to>
                                    </p:set>
                                  </p:childTnLst>
                                </p:cTn>
                              </p:par>
                              <p:par>
                                <p:cTn id="132" presetID="24" presetClass="emph" presetSubtype="0" fill="hold" grpId="1" nodeType="withEffect">
                                  <p:stCondLst>
                                    <p:cond delay="0"/>
                                  </p:stCondLst>
                                  <p:childTnLst>
                                    <p:animClr clrSpc="hsl" dir="cw">
                                      <p:cBhvr override="childStyle">
                                        <p:cTn id="133" dur="500" fill="hold"/>
                                        <p:tgtEl>
                                          <p:spTgt spid="55"/>
                                        </p:tgtEl>
                                        <p:attrNameLst>
                                          <p:attrName>style.color</p:attrName>
                                        </p:attrNameLst>
                                      </p:cBhvr>
                                      <p:by>
                                        <p:hsl h="0" s="-12549" l="-25098"/>
                                      </p:by>
                                    </p:animClr>
                                    <p:animClr clrSpc="hsl" dir="cw">
                                      <p:cBhvr>
                                        <p:cTn id="134" dur="500" fill="hold"/>
                                        <p:tgtEl>
                                          <p:spTgt spid="55"/>
                                        </p:tgtEl>
                                        <p:attrNameLst>
                                          <p:attrName>fillcolor</p:attrName>
                                        </p:attrNameLst>
                                      </p:cBhvr>
                                      <p:by>
                                        <p:hsl h="0" s="-12549" l="-25098"/>
                                      </p:by>
                                    </p:animClr>
                                    <p:animClr clrSpc="hsl" dir="cw">
                                      <p:cBhvr>
                                        <p:cTn id="135" dur="500" fill="hold"/>
                                        <p:tgtEl>
                                          <p:spTgt spid="55"/>
                                        </p:tgtEl>
                                        <p:attrNameLst>
                                          <p:attrName>stroke.color</p:attrName>
                                        </p:attrNameLst>
                                      </p:cBhvr>
                                      <p:by>
                                        <p:hsl h="0" s="-12549" l="-25098"/>
                                      </p:by>
                                    </p:animClr>
                                    <p:set>
                                      <p:cBhvr>
                                        <p:cTn id="136" dur="500" fill="hold"/>
                                        <p:tgtEl>
                                          <p:spTgt spid="55"/>
                                        </p:tgtEl>
                                        <p:attrNameLst>
                                          <p:attrName>fill.type</p:attrName>
                                        </p:attrNameLst>
                                      </p:cBhvr>
                                      <p:to>
                                        <p:strVal val="solid"/>
                                      </p:to>
                                    </p:set>
                                  </p:childTnLst>
                                </p:cTn>
                              </p:par>
                              <p:par>
                                <p:cTn id="137" presetID="10" presetClass="exit" presetSubtype="0" fill="hold" grpId="2" nodeType="withEffect">
                                  <p:stCondLst>
                                    <p:cond delay="0"/>
                                  </p:stCondLst>
                                  <p:childTnLst>
                                    <p:animEffect transition="out" filter="fade">
                                      <p:cBhvr>
                                        <p:cTn id="138" dur="500"/>
                                        <p:tgtEl>
                                          <p:spTgt spid="18"/>
                                        </p:tgtEl>
                                      </p:cBhvr>
                                    </p:animEffect>
                                    <p:set>
                                      <p:cBhvr>
                                        <p:cTn id="139" dur="1" fill="hold">
                                          <p:stCondLst>
                                            <p:cond delay="499"/>
                                          </p:stCondLst>
                                        </p:cTn>
                                        <p:tgtEl>
                                          <p:spTgt spid="18"/>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500"/>
                                        <p:tgtEl>
                                          <p:spTgt spid="22"/>
                                        </p:tgtEl>
                                      </p:cBhvr>
                                    </p:animEffect>
                                    <p:set>
                                      <p:cBhvr>
                                        <p:cTn id="142" dur="1" fill="hold">
                                          <p:stCondLst>
                                            <p:cond delay="499"/>
                                          </p:stCondLst>
                                        </p:cTn>
                                        <p:tgtEl>
                                          <p:spTgt spid="22"/>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6"/>
                                        </p:tgtEl>
                                      </p:cBhvr>
                                    </p:animEffect>
                                    <p:set>
                                      <p:cBhvr>
                                        <p:cTn id="145" dur="1" fill="hold">
                                          <p:stCondLst>
                                            <p:cond delay="499"/>
                                          </p:stCondLst>
                                        </p:cTn>
                                        <p:tgtEl>
                                          <p:spTgt spid="16"/>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35"/>
                                        </p:tgtEl>
                                      </p:cBhvr>
                                    </p:animEffect>
                                    <p:set>
                                      <p:cBhvr>
                                        <p:cTn id="148" dur="1" fill="hold">
                                          <p:stCondLst>
                                            <p:cond delay="499"/>
                                          </p:stCondLst>
                                        </p:cTn>
                                        <p:tgtEl>
                                          <p:spTgt spid="35"/>
                                        </p:tgtEl>
                                        <p:attrNameLst>
                                          <p:attrName>style.visibility</p:attrName>
                                        </p:attrNameLst>
                                      </p:cBhvr>
                                      <p:to>
                                        <p:strVal val="hidden"/>
                                      </p:to>
                                    </p:set>
                                  </p:childTnLst>
                                </p:cTn>
                              </p:par>
                              <p:par>
                                <p:cTn id="149" presetID="10" presetClass="exit" presetSubtype="0" fill="hold" grpId="0" nodeType="withEffect">
                                  <p:stCondLst>
                                    <p:cond delay="0"/>
                                  </p:stCondLst>
                                  <p:childTnLst>
                                    <p:animEffect transition="out" filter="fade">
                                      <p:cBhvr>
                                        <p:cTn id="150" dur="500"/>
                                        <p:tgtEl>
                                          <p:spTgt spid="6"/>
                                        </p:tgtEl>
                                      </p:cBhvr>
                                    </p:animEffect>
                                    <p:set>
                                      <p:cBhvr>
                                        <p:cTn id="151" dur="1" fill="hold">
                                          <p:stCondLst>
                                            <p:cond delay="499"/>
                                          </p:stCondLst>
                                        </p:cTn>
                                        <p:tgtEl>
                                          <p:spTgt spid="6"/>
                                        </p:tgtEl>
                                        <p:attrNameLst>
                                          <p:attrName>style.visibility</p:attrName>
                                        </p:attrNameLst>
                                      </p:cBhvr>
                                      <p:to>
                                        <p:strVal val="hidden"/>
                                      </p:to>
                                    </p:set>
                                  </p:childTnLst>
                                </p:cTn>
                              </p:par>
                              <p:par>
                                <p:cTn id="152" presetID="24" presetClass="emph" presetSubtype="0" fill="hold" nodeType="withEffect">
                                  <p:stCondLst>
                                    <p:cond delay="0"/>
                                  </p:stCondLst>
                                  <p:childTnLst>
                                    <p:animClr clrSpc="hsl" dir="cw">
                                      <p:cBhvr override="childStyle">
                                        <p:cTn id="153" dur="500" fill="hold"/>
                                        <p:tgtEl>
                                          <p:spTgt spid="11"/>
                                        </p:tgtEl>
                                        <p:attrNameLst>
                                          <p:attrName>style.color</p:attrName>
                                        </p:attrNameLst>
                                      </p:cBhvr>
                                      <p:by>
                                        <p:hsl h="0" s="-12549" l="-25098"/>
                                      </p:by>
                                    </p:animClr>
                                    <p:animClr clrSpc="hsl" dir="cw">
                                      <p:cBhvr>
                                        <p:cTn id="154" dur="500" fill="hold"/>
                                        <p:tgtEl>
                                          <p:spTgt spid="11"/>
                                        </p:tgtEl>
                                        <p:attrNameLst>
                                          <p:attrName>fillcolor</p:attrName>
                                        </p:attrNameLst>
                                      </p:cBhvr>
                                      <p:by>
                                        <p:hsl h="0" s="-12549" l="-25098"/>
                                      </p:by>
                                    </p:animClr>
                                    <p:animClr clrSpc="hsl" dir="cw">
                                      <p:cBhvr>
                                        <p:cTn id="155" dur="500" fill="hold"/>
                                        <p:tgtEl>
                                          <p:spTgt spid="11"/>
                                        </p:tgtEl>
                                        <p:attrNameLst>
                                          <p:attrName>stroke.color</p:attrName>
                                        </p:attrNameLst>
                                      </p:cBhvr>
                                      <p:by>
                                        <p:hsl h="0" s="-12549" l="-25098"/>
                                      </p:by>
                                    </p:animClr>
                                    <p:set>
                                      <p:cBhvr>
                                        <p:cTn id="156" dur="500" fill="hold"/>
                                        <p:tgtEl>
                                          <p:spTgt spid="11"/>
                                        </p:tgtEl>
                                        <p:attrNameLst>
                                          <p:attrName>fill.type</p:attrName>
                                        </p:attrNameLst>
                                      </p:cBhvr>
                                      <p:to>
                                        <p:strVal val="solid"/>
                                      </p:to>
                                    </p:set>
                                  </p:childTnLst>
                                </p:cTn>
                              </p:par>
                              <p:par>
                                <p:cTn id="157" presetID="24" presetClass="emph" presetSubtype="0" fill="hold" nodeType="withEffect">
                                  <p:stCondLst>
                                    <p:cond delay="0"/>
                                  </p:stCondLst>
                                  <p:childTnLst>
                                    <p:animClr clrSpc="hsl" dir="cw">
                                      <p:cBhvr override="childStyle">
                                        <p:cTn id="158" dur="500" fill="hold"/>
                                        <p:tgtEl>
                                          <p:spTgt spid="15"/>
                                        </p:tgtEl>
                                        <p:attrNameLst>
                                          <p:attrName>style.color</p:attrName>
                                        </p:attrNameLst>
                                      </p:cBhvr>
                                      <p:by>
                                        <p:hsl h="0" s="-12549" l="-25098"/>
                                      </p:by>
                                    </p:animClr>
                                    <p:animClr clrSpc="hsl" dir="cw">
                                      <p:cBhvr>
                                        <p:cTn id="159" dur="500" fill="hold"/>
                                        <p:tgtEl>
                                          <p:spTgt spid="15"/>
                                        </p:tgtEl>
                                        <p:attrNameLst>
                                          <p:attrName>fillcolor</p:attrName>
                                        </p:attrNameLst>
                                      </p:cBhvr>
                                      <p:by>
                                        <p:hsl h="0" s="-12549" l="-25098"/>
                                      </p:by>
                                    </p:animClr>
                                    <p:animClr clrSpc="hsl" dir="cw">
                                      <p:cBhvr>
                                        <p:cTn id="160" dur="500" fill="hold"/>
                                        <p:tgtEl>
                                          <p:spTgt spid="15"/>
                                        </p:tgtEl>
                                        <p:attrNameLst>
                                          <p:attrName>stroke.color</p:attrName>
                                        </p:attrNameLst>
                                      </p:cBhvr>
                                      <p:by>
                                        <p:hsl h="0" s="-12549" l="-25098"/>
                                      </p:by>
                                    </p:animClr>
                                    <p:set>
                                      <p:cBhvr>
                                        <p:cTn id="161" dur="500" fill="hold"/>
                                        <p:tgtEl>
                                          <p:spTgt spid="15"/>
                                        </p:tgtEl>
                                        <p:attrNameLst>
                                          <p:attrName>fill.type</p:attrName>
                                        </p:attrNameLst>
                                      </p:cBhvr>
                                      <p:to>
                                        <p:strVal val="solid"/>
                                      </p:to>
                                    </p:set>
                                  </p:childTnLst>
                                </p:cTn>
                              </p:par>
                              <p:par>
                                <p:cTn id="162" presetID="24" presetClass="emph" presetSubtype="0" fill="hold" nodeType="withEffect">
                                  <p:stCondLst>
                                    <p:cond delay="0"/>
                                  </p:stCondLst>
                                  <p:childTnLst>
                                    <p:animClr clrSpc="hsl" dir="cw">
                                      <p:cBhvr override="childStyle">
                                        <p:cTn id="163" dur="500" fill="hold"/>
                                        <p:tgtEl>
                                          <p:spTgt spid="62"/>
                                        </p:tgtEl>
                                        <p:attrNameLst>
                                          <p:attrName>style.color</p:attrName>
                                        </p:attrNameLst>
                                      </p:cBhvr>
                                      <p:by>
                                        <p:hsl h="0" s="-12549" l="-25098"/>
                                      </p:by>
                                    </p:animClr>
                                    <p:animClr clrSpc="hsl" dir="cw">
                                      <p:cBhvr>
                                        <p:cTn id="164" dur="500" fill="hold"/>
                                        <p:tgtEl>
                                          <p:spTgt spid="62"/>
                                        </p:tgtEl>
                                        <p:attrNameLst>
                                          <p:attrName>fillcolor</p:attrName>
                                        </p:attrNameLst>
                                      </p:cBhvr>
                                      <p:by>
                                        <p:hsl h="0" s="-12549" l="-25098"/>
                                      </p:by>
                                    </p:animClr>
                                    <p:animClr clrSpc="hsl" dir="cw">
                                      <p:cBhvr>
                                        <p:cTn id="165" dur="500" fill="hold"/>
                                        <p:tgtEl>
                                          <p:spTgt spid="62"/>
                                        </p:tgtEl>
                                        <p:attrNameLst>
                                          <p:attrName>stroke.color</p:attrName>
                                        </p:attrNameLst>
                                      </p:cBhvr>
                                      <p:by>
                                        <p:hsl h="0" s="-12549" l="-25098"/>
                                      </p:by>
                                    </p:animClr>
                                    <p:set>
                                      <p:cBhvr>
                                        <p:cTn id="166" dur="500" fill="hold"/>
                                        <p:tgtEl>
                                          <p:spTgt spid="62"/>
                                        </p:tgtEl>
                                        <p:attrNameLst>
                                          <p:attrName>fill.type</p:attrName>
                                        </p:attrNameLst>
                                      </p:cBhvr>
                                      <p:to>
                                        <p:strVal val="solid"/>
                                      </p:to>
                                    </p:set>
                                  </p:childTnLst>
                                </p:cTn>
                              </p:par>
                              <p:par>
                                <p:cTn id="167" presetID="24" presetClass="emph" presetSubtype="0" fill="hold" nodeType="withEffect">
                                  <p:stCondLst>
                                    <p:cond delay="0"/>
                                  </p:stCondLst>
                                  <p:childTnLst>
                                    <p:animClr clrSpc="hsl" dir="cw">
                                      <p:cBhvr override="childStyle">
                                        <p:cTn id="168" dur="500" fill="hold"/>
                                        <p:tgtEl>
                                          <p:spTgt spid="32"/>
                                        </p:tgtEl>
                                        <p:attrNameLst>
                                          <p:attrName>style.color</p:attrName>
                                        </p:attrNameLst>
                                      </p:cBhvr>
                                      <p:by>
                                        <p:hsl h="0" s="-12549" l="-25098"/>
                                      </p:by>
                                    </p:animClr>
                                    <p:animClr clrSpc="hsl" dir="cw">
                                      <p:cBhvr>
                                        <p:cTn id="169" dur="500" fill="hold"/>
                                        <p:tgtEl>
                                          <p:spTgt spid="32"/>
                                        </p:tgtEl>
                                        <p:attrNameLst>
                                          <p:attrName>fillcolor</p:attrName>
                                        </p:attrNameLst>
                                      </p:cBhvr>
                                      <p:by>
                                        <p:hsl h="0" s="-12549" l="-25098"/>
                                      </p:by>
                                    </p:animClr>
                                    <p:animClr clrSpc="hsl" dir="cw">
                                      <p:cBhvr>
                                        <p:cTn id="170" dur="500" fill="hold"/>
                                        <p:tgtEl>
                                          <p:spTgt spid="32"/>
                                        </p:tgtEl>
                                        <p:attrNameLst>
                                          <p:attrName>stroke.color</p:attrName>
                                        </p:attrNameLst>
                                      </p:cBhvr>
                                      <p:by>
                                        <p:hsl h="0" s="-12549" l="-25098"/>
                                      </p:by>
                                    </p:animClr>
                                    <p:set>
                                      <p:cBhvr>
                                        <p:cTn id="171" dur="500" fill="hold"/>
                                        <p:tgtEl>
                                          <p:spTgt spid="32"/>
                                        </p:tgtEl>
                                        <p:attrNameLst>
                                          <p:attrName>fill.type</p:attrName>
                                        </p:attrNameLst>
                                      </p:cBhvr>
                                      <p:to>
                                        <p:strVal val="solid"/>
                                      </p:to>
                                    </p:set>
                                  </p:childTnLst>
                                </p:cTn>
                              </p:par>
                              <p:par>
                                <p:cTn id="172" presetID="10" presetClass="entr" presetSubtype="0" fill="hold" grpId="0" nodeType="withEffect">
                                  <p:stCondLst>
                                    <p:cond delay="0"/>
                                  </p:stCondLst>
                                  <p:childTnLst>
                                    <p:set>
                                      <p:cBhvr>
                                        <p:cTn id="173" dur="1" fill="hold">
                                          <p:stCondLst>
                                            <p:cond delay="0"/>
                                          </p:stCondLst>
                                        </p:cTn>
                                        <p:tgtEl>
                                          <p:spTgt spid="23"/>
                                        </p:tgtEl>
                                        <p:attrNameLst>
                                          <p:attrName>style.visibility</p:attrName>
                                        </p:attrNameLst>
                                      </p:cBhvr>
                                      <p:to>
                                        <p:strVal val="visible"/>
                                      </p:to>
                                    </p:set>
                                    <p:animEffect transition="in" filter="fade">
                                      <p:cBhvr>
                                        <p:cTn id="174" dur="500"/>
                                        <p:tgtEl>
                                          <p:spTgt spid="23"/>
                                        </p:tgtEl>
                                      </p:cBhvr>
                                    </p:animEffect>
                                  </p:childTnLst>
                                </p:cTn>
                              </p:par>
                              <p:par>
                                <p:cTn id="175" presetID="1" presetClass="entr" presetSubtype="0" fill="hold" nodeType="withEffect">
                                  <p:stCondLst>
                                    <p:cond delay="0"/>
                                  </p:stCondLst>
                                  <p:childTnLst>
                                    <p:set>
                                      <p:cBhvr>
                                        <p:cTn id="176" dur="1" fill="hold">
                                          <p:stCondLst>
                                            <p:cond delay="0"/>
                                          </p:stCondLst>
                                        </p:cTn>
                                        <p:tgtEl>
                                          <p:spTgt spid="36"/>
                                        </p:tgtEl>
                                        <p:attrNameLst>
                                          <p:attrName>style.visibility</p:attrName>
                                        </p:attrNameLst>
                                      </p:cBhvr>
                                      <p:to>
                                        <p:strVal val="visible"/>
                                      </p:to>
                                    </p:set>
                                  </p:childTnLst>
                                </p:cTn>
                              </p:par>
                              <p:par>
                                <p:cTn id="177" presetID="10" presetClass="entr" presetSubtype="0" fill="hold" nodeType="withEffect">
                                  <p:stCondLst>
                                    <p:cond delay="0"/>
                                  </p:stCondLst>
                                  <p:childTnLst>
                                    <p:set>
                                      <p:cBhvr>
                                        <p:cTn id="178" dur="1" fill="hold">
                                          <p:stCondLst>
                                            <p:cond delay="0"/>
                                          </p:stCondLst>
                                        </p:cTn>
                                        <p:tgtEl>
                                          <p:spTgt spid="34"/>
                                        </p:tgtEl>
                                        <p:attrNameLst>
                                          <p:attrName>style.visibility</p:attrName>
                                        </p:attrNameLst>
                                      </p:cBhvr>
                                      <p:to>
                                        <p:strVal val="visible"/>
                                      </p:to>
                                    </p:set>
                                    <p:animEffect transition="in" filter="fade">
                                      <p:cBhvr>
                                        <p:cTn id="179" dur="500"/>
                                        <p:tgtEl>
                                          <p:spTgt spid="34"/>
                                        </p:tgtEl>
                                      </p:cBhvr>
                                    </p:animEffect>
                                  </p:childTnLst>
                                </p:cTn>
                              </p:par>
                              <p:par>
                                <p:cTn id="180" presetID="10" presetClass="exit" presetSubtype="0" fill="hold" grpId="1" nodeType="withEffect">
                                  <p:stCondLst>
                                    <p:cond delay="0"/>
                                  </p:stCondLst>
                                  <p:childTnLst>
                                    <p:animEffect transition="out" filter="fade">
                                      <p:cBhvr>
                                        <p:cTn id="181" dur="500"/>
                                        <p:tgtEl>
                                          <p:spTgt spid="13"/>
                                        </p:tgtEl>
                                      </p:cBhvr>
                                    </p:animEffect>
                                    <p:set>
                                      <p:cBhvr>
                                        <p:cTn id="182" dur="1" fill="hold">
                                          <p:stCondLst>
                                            <p:cond delay="499"/>
                                          </p:stCondLst>
                                        </p:cTn>
                                        <p:tgtEl>
                                          <p:spTgt spid="13"/>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8"/>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8"/>
                                        </p:tgtEl>
                                        <p:attrNameLst>
                                          <p:attrName>style.visibility</p:attrName>
                                        </p:attrNameLst>
                                      </p:cBhvr>
                                      <p:to>
                                        <p:strVal val="visible"/>
                                      </p:to>
                                    </p:set>
                                  </p:childTnLst>
                                </p:cTn>
                              </p:par>
                              <p:par>
                                <p:cTn id="189" presetID="27" presetClass="emph" presetSubtype="0" fill="remove" grpId="1" nodeType="withEffect">
                                  <p:stCondLst>
                                    <p:cond delay="0"/>
                                  </p:stCondLst>
                                  <p:childTnLst>
                                    <p:animClr clrSpc="rgb" dir="cw">
                                      <p:cBhvr override="childStyle">
                                        <p:cTn id="190" dur="250" autoRev="1" fill="remove"/>
                                        <p:tgtEl>
                                          <p:spTgt spid="57"/>
                                        </p:tgtEl>
                                        <p:attrNameLst>
                                          <p:attrName>style.color</p:attrName>
                                        </p:attrNameLst>
                                      </p:cBhvr>
                                      <p:to>
                                        <a:schemeClr val="bg1"/>
                                      </p:to>
                                    </p:animClr>
                                    <p:animClr clrSpc="rgb" dir="cw">
                                      <p:cBhvr>
                                        <p:cTn id="191" dur="250" autoRev="1" fill="remove"/>
                                        <p:tgtEl>
                                          <p:spTgt spid="57"/>
                                        </p:tgtEl>
                                        <p:attrNameLst>
                                          <p:attrName>fillcolor</p:attrName>
                                        </p:attrNameLst>
                                      </p:cBhvr>
                                      <p:to>
                                        <a:schemeClr val="bg1"/>
                                      </p:to>
                                    </p:animClr>
                                    <p:set>
                                      <p:cBhvr>
                                        <p:cTn id="192" dur="250" autoRev="1" fill="remove"/>
                                        <p:tgtEl>
                                          <p:spTgt spid="57"/>
                                        </p:tgtEl>
                                        <p:attrNameLst>
                                          <p:attrName>fill.type</p:attrName>
                                        </p:attrNameLst>
                                      </p:cBhvr>
                                      <p:to>
                                        <p:strVal val="solid"/>
                                      </p:to>
                                    </p:set>
                                    <p:set>
                                      <p:cBhvr>
                                        <p:cTn id="193" dur="250" autoRev="1" fill="remove"/>
                                        <p:tgtEl>
                                          <p:spTgt spid="57"/>
                                        </p:tgtEl>
                                        <p:attrNameLst>
                                          <p:attrName>fill.on</p:attrName>
                                        </p:attrNameLst>
                                      </p:cBhvr>
                                      <p:to>
                                        <p:strVal val="true"/>
                                      </p:to>
                                    </p:set>
                                  </p:childTnLst>
                                </p:cTn>
                              </p:par>
                            </p:childTnLst>
                          </p:cTn>
                        </p:par>
                      </p:childTnLst>
                    </p:cTn>
                  </p:par>
                  <p:par>
                    <p:cTn id="194" fill="hold">
                      <p:stCondLst>
                        <p:cond delay="indefinite"/>
                      </p:stCondLst>
                      <p:childTnLst>
                        <p:par>
                          <p:cTn id="195" fill="hold">
                            <p:stCondLst>
                              <p:cond delay="0"/>
                            </p:stCondLst>
                            <p:childTnLst>
                              <p:par>
                                <p:cTn id="196" presetID="27" presetClass="emph" presetSubtype="0" fill="remove" grpId="1" nodeType="clickEffect">
                                  <p:stCondLst>
                                    <p:cond delay="0"/>
                                  </p:stCondLst>
                                  <p:childTnLst>
                                    <p:animClr clrSpc="rgb" dir="cw">
                                      <p:cBhvr override="childStyle">
                                        <p:cTn id="197" dur="250" autoRev="1" fill="remove"/>
                                        <p:tgtEl>
                                          <p:spTgt spid="58"/>
                                        </p:tgtEl>
                                        <p:attrNameLst>
                                          <p:attrName>style.color</p:attrName>
                                        </p:attrNameLst>
                                      </p:cBhvr>
                                      <p:to>
                                        <a:schemeClr val="bg1"/>
                                      </p:to>
                                    </p:animClr>
                                    <p:animClr clrSpc="rgb" dir="cw">
                                      <p:cBhvr>
                                        <p:cTn id="198" dur="250" autoRev="1" fill="remove"/>
                                        <p:tgtEl>
                                          <p:spTgt spid="58"/>
                                        </p:tgtEl>
                                        <p:attrNameLst>
                                          <p:attrName>fillcolor</p:attrName>
                                        </p:attrNameLst>
                                      </p:cBhvr>
                                      <p:to>
                                        <a:schemeClr val="bg1"/>
                                      </p:to>
                                    </p:animClr>
                                    <p:set>
                                      <p:cBhvr>
                                        <p:cTn id="199" dur="250" autoRev="1" fill="remove"/>
                                        <p:tgtEl>
                                          <p:spTgt spid="58"/>
                                        </p:tgtEl>
                                        <p:attrNameLst>
                                          <p:attrName>fill.type</p:attrName>
                                        </p:attrNameLst>
                                      </p:cBhvr>
                                      <p:to>
                                        <p:strVal val="solid"/>
                                      </p:to>
                                    </p:set>
                                    <p:set>
                                      <p:cBhvr>
                                        <p:cTn id="200" dur="250" autoRev="1" fill="remove"/>
                                        <p:tgtEl>
                                          <p:spTgt spid="58"/>
                                        </p:tgtEl>
                                        <p:attrNameLst>
                                          <p:attrName>fill.on</p:attrName>
                                        </p:attrNameLst>
                                      </p:cBhvr>
                                      <p:to>
                                        <p:strVal val="true"/>
                                      </p:to>
                                    </p:set>
                                  </p:childTnLst>
                                </p:cTn>
                              </p:par>
                              <p:par>
                                <p:cTn id="201" presetID="1" presetClass="entr" presetSubtype="0" fill="hold" grpId="0" nodeType="withEffect">
                                  <p:stCondLst>
                                    <p:cond delay="0"/>
                                  </p:stCondLst>
                                  <p:childTnLst>
                                    <p:set>
                                      <p:cBhvr>
                                        <p:cTn id="202" dur="1" fill="hold">
                                          <p:stCondLst>
                                            <p:cond delay="0"/>
                                          </p:stCondLst>
                                        </p:cTn>
                                        <p:tgtEl>
                                          <p:spTgt spid="29"/>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0"/>
                                        </p:tgtEl>
                                        <p:attrNameLst>
                                          <p:attrName>style.visibility</p:attrName>
                                        </p:attrNameLst>
                                      </p:cBhvr>
                                      <p:to>
                                        <p:strVal val="visible"/>
                                      </p:to>
                                    </p:set>
                                  </p:childTnLst>
                                </p:cTn>
                              </p:par>
                              <p:par>
                                <p:cTn id="207" presetID="27" presetClass="emph" presetSubtype="0" fill="remove" grpId="2" nodeType="withEffect">
                                  <p:stCondLst>
                                    <p:cond delay="0"/>
                                  </p:stCondLst>
                                  <p:childTnLst>
                                    <p:animClr clrSpc="rgb" dir="cw">
                                      <p:cBhvr override="childStyle">
                                        <p:cTn id="208" dur="250" autoRev="1" fill="remove"/>
                                        <p:tgtEl>
                                          <p:spTgt spid="46"/>
                                        </p:tgtEl>
                                        <p:attrNameLst>
                                          <p:attrName>style.color</p:attrName>
                                        </p:attrNameLst>
                                      </p:cBhvr>
                                      <p:to>
                                        <a:schemeClr val="bg1"/>
                                      </p:to>
                                    </p:animClr>
                                    <p:animClr clrSpc="rgb" dir="cw">
                                      <p:cBhvr>
                                        <p:cTn id="209" dur="250" autoRev="1" fill="remove"/>
                                        <p:tgtEl>
                                          <p:spTgt spid="46"/>
                                        </p:tgtEl>
                                        <p:attrNameLst>
                                          <p:attrName>fillcolor</p:attrName>
                                        </p:attrNameLst>
                                      </p:cBhvr>
                                      <p:to>
                                        <a:schemeClr val="bg1"/>
                                      </p:to>
                                    </p:animClr>
                                    <p:set>
                                      <p:cBhvr>
                                        <p:cTn id="210" dur="250" autoRev="1" fill="remove"/>
                                        <p:tgtEl>
                                          <p:spTgt spid="46"/>
                                        </p:tgtEl>
                                        <p:attrNameLst>
                                          <p:attrName>fill.type</p:attrName>
                                        </p:attrNameLst>
                                      </p:cBhvr>
                                      <p:to>
                                        <p:strVal val="solid"/>
                                      </p:to>
                                    </p:set>
                                    <p:set>
                                      <p:cBhvr>
                                        <p:cTn id="211" dur="250" autoRev="1" fill="remove"/>
                                        <p:tgtEl>
                                          <p:spTgt spid="46"/>
                                        </p:tgtEl>
                                        <p:attrNameLst>
                                          <p:attrName>fill.on</p:attrName>
                                        </p:attrNameLst>
                                      </p:cBhvr>
                                      <p:to>
                                        <p:strVal val="true"/>
                                      </p:to>
                                    </p:set>
                                  </p:childTnLst>
                                </p:cTn>
                              </p:par>
                              <p:par>
                                <p:cTn id="212" presetID="1" presetClass="exit" presetSubtype="0" fill="hold" grpId="1" nodeType="withEffect">
                                  <p:stCondLst>
                                    <p:cond delay="0"/>
                                  </p:stCondLst>
                                  <p:childTnLst>
                                    <p:set>
                                      <p:cBhvr>
                                        <p:cTn id="213" dur="1" fill="hold">
                                          <p:stCondLst>
                                            <p:cond delay="0"/>
                                          </p:stCondLst>
                                        </p:cTn>
                                        <p:tgtEl>
                                          <p:spTgt spid="22"/>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grpId="0" nodeType="clickEffect">
                                  <p:stCondLst>
                                    <p:cond delay="0"/>
                                  </p:stCondLst>
                                  <p:childTnLst>
                                    <p:set>
                                      <p:cBhvr>
                                        <p:cTn id="217" dur="1" fill="hold">
                                          <p:stCondLst>
                                            <p:cond delay="0"/>
                                          </p:stCondLst>
                                        </p:cTn>
                                        <p:tgtEl>
                                          <p:spTgt spid="3"/>
                                        </p:tgtEl>
                                        <p:attrNameLst>
                                          <p:attrName>style.visibility</p:attrName>
                                        </p:attrNameLst>
                                      </p:cBhvr>
                                      <p:to>
                                        <p:strVal val="visible"/>
                                      </p:to>
                                    </p:set>
                                  </p:childTnLst>
                                </p:cTn>
                              </p:par>
                              <p:par>
                                <p:cTn id="218" presetID="27" presetClass="emph" presetSubtype="0" fill="remove" grpId="2" nodeType="withEffect">
                                  <p:stCondLst>
                                    <p:cond delay="0"/>
                                  </p:stCondLst>
                                  <p:childTnLst>
                                    <p:animClr clrSpc="rgb" dir="cw">
                                      <p:cBhvr override="childStyle">
                                        <p:cTn id="219" dur="250" autoRev="1" fill="remove"/>
                                        <p:tgtEl>
                                          <p:spTgt spid="49"/>
                                        </p:tgtEl>
                                        <p:attrNameLst>
                                          <p:attrName>style.color</p:attrName>
                                        </p:attrNameLst>
                                      </p:cBhvr>
                                      <p:to>
                                        <a:schemeClr val="bg1"/>
                                      </p:to>
                                    </p:animClr>
                                    <p:animClr clrSpc="rgb" dir="cw">
                                      <p:cBhvr>
                                        <p:cTn id="220" dur="250" autoRev="1" fill="remove"/>
                                        <p:tgtEl>
                                          <p:spTgt spid="49"/>
                                        </p:tgtEl>
                                        <p:attrNameLst>
                                          <p:attrName>fillcolor</p:attrName>
                                        </p:attrNameLst>
                                      </p:cBhvr>
                                      <p:to>
                                        <a:schemeClr val="bg1"/>
                                      </p:to>
                                    </p:animClr>
                                    <p:set>
                                      <p:cBhvr>
                                        <p:cTn id="221" dur="250" autoRev="1" fill="remove"/>
                                        <p:tgtEl>
                                          <p:spTgt spid="49"/>
                                        </p:tgtEl>
                                        <p:attrNameLst>
                                          <p:attrName>fill.type</p:attrName>
                                        </p:attrNameLst>
                                      </p:cBhvr>
                                      <p:to>
                                        <p:strVal val="solid"/>
                                      </p:to>
                                    </p:set>
                                    <p:set>
                                      <p:cBhvr>
                                        <p:cTn id="222" dur="250" autoRev="1" fill="remove"/>
                                        <p:tgtEl>
                                          <p:spTgt spid="49"/>
                                        </p:tgtEl>
                                        <p:attrNameLst>
                                          <p:attrName>fill.on</p:attrName>
                                        </p:attrNameLst>
                                      </p:cBhvr>
                                      <p:to>
                                        <p:strVal val="true"/>
                                      </p:to>
                                    </p:set>
                                  </p:childTnLst>
                                </p:cTn>
                              </p:par>
                              <p:par>
                                <p:cTn id="223" presetID="10" presetClass="entr" presetSubtype="0" fill="hold" nodeType="withEffect">
                                  <p:stCondLst>
                                    <p:cond delay="0"/>
                                  </p:stCondLst>
                                  <p:childTnLst>
                                    <p:set>
                                      <p:cBhvr>
                                        <p:cTn id="224" dur="1" fill="hold">
                                          <p:stCondLst>
                                            <p:cond delay="0"/>
                                          </p:stCondLst>
                                        </p:cTn>
                                        <p:tgtEl>
                                          <p:spTgt spid="60"/>
                                        </p:tgtEl>
                                        <p:attrNameLst>
                                          <p:attrName>style.visibility</p:attrName>
                                        </p:attrNameLst>
                                      </p:cBhvr>
                                      <p:to>
                                        <p:strVal val="visible"/>
                                      </p:to>
                                    </p:set>
                                    <p:animEffect transition="in" filter="fade">
                                      <p:cBhvr>
                                        <p:cTn id="22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4" grpId="0" animBg="1"/>
      <p:bldP spid="6" grpId="0" animBg="1"/>
      <p:bldP spid="7" grpId="0" animBg="1"/>
      <p:bldP spid="13" grpId="0"/>
      <p:bldP spid="13" grpId="1"/>
      <p:bldP spid="14" grpId="0"/>
      <p:bldP spid="14" grpId="1"/>
      <p:bldP spid="14" grpId="2"/>
      <p:bldP spid="16" grpId="0"/>
      <p:bldP spid="16" grpId="1"/>
      <p:bldP spid="18" grpId="0"/>
      <p:bldP spid="18" grpId="1"/>
      <p:bldP spid="18" grpId="2"/>
      <p:bldP spid="18" grpId="3"/>
      <p:bldP spid="19" grpId="0"/>
      <p:bldP spid="19" grpId="1"/>
      <p:bldP spid="19" grpId="2"/>
      <p:bldP spid="22" grpId="0"/>
      <p:bldP spid="22" grpId="1"/>
      <p:bldP spid="22" grpId="2"/>
      <p:bldP spid="23" grpId="0" animBg="1"/>
      <p:bldP spid="29" grpId="0"/>
      <p:bldP spid="30" grpId="0"/>
      <p:bldP spid="39" grpId="0" animBg="1"/>
      <p:bldP spid="39" grpId="1" animBg="1"/>
      <p:bldP spid="46" grpId="0" animBg="1"/>
      <p:bldP spid="46" grpId="1" animBg="1"/>
      <p:bldP spid="46" grpId="2" animBg="1"/>
      <p:bldP spid="47" grpId="0" animBg="1"/>
      <p:bldP spid="47" grpId="1" animBg="1"/>
      <p:bldP spid="49" grpId="0" animBg="1"/>
      <p:bldP spid="49" grpId="1" animBg="1"/>
      <p:bldP spid="49" grpId="2" animBg="1"/>
      <p:bldP spid="55" grpId="0" animBg="1"/>
      <p:bldP spid="55" grpId="1" animBg="1"/>
      <p:bldP spid="55" grpId="2" animBg="1"/>
      <p:bldP spid="57" grpId="0" animBg="1"/>
      <p:bldP spid="57" grpId="1" animBg="1"/>
      <p:bldP spid="58" grpId="0" animBg="1"/>
      <p:bldP spid="58" grpId="1" animBg="1"/>
      <p:bldP spid="61" grpId="0" animBg="1"/>
      <p:bldP spid="61" grpId="1" animBg="1"/>
      <p:bldP spid="3"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lstStyle/>
          <a:p>
            <a:endParaRPr lang="en-US"/>
          </a:p>
        </p:txBody>
      </p:sp>
      <p:sp>
        <p:nvSpPr>
          <p:cNvPr id="7" name="Text Placeholder 6"/>
          <p:cNvSpPr>
            <a:spLocks noGrp="1"/>
          </p:cNvSpPr>
          <p:nvPr>
            <p:ph type="body" sz="quarter" idx="16"/>
          </p:nvPr>
        </p:nvSpPr>
        <p:spPr/>
        <p:txBody>
          <a:bodyPr/>
          <a:lstStyle/>
          <a:p>
            <a:endParaRPr lang="en-US"/>
          </a:p>
        </p:txBody>
      </p:sp>
      <p:sp>
        <p:nvSpPr>
          <p:cNvPr id="4" name="Title 3"/>
          <p:cNvSpPr>
            <a:spLocks noGrp="1"/>
          </p:cNvSpPr>
          <p:nvPr>
            <p:ph type="title"/>
          </p:nvPr>
        </p:nvSpPr>
        <p:spPr>
          <a:xfrm>
            <a:off x="170828" y="3364347"/>
            <a:ext cx="8964185" cy="1793090"/>
          </a:xfrm>
        </p:spPr>
        <p:txBody>
          <a:bodyPr/>
          <a:lstStyle/>
          <a:p>
            <a:r>
              <a:rPr lang="en-US" dirty="0"/>
              <a:t>Azure Service Bus</a:t>
            </a:r>
          </a:p>
        </p:txBody>
      </p:sp>
    </p:spTree>
    <p:extLst>
      <p:ext uri="{BB962C8B-B14F-4D97-AF65-F5344CB8AC3E}">
        <p14:creationId xmlns:p14="http://schemas.microsoft.com/office/powerpoint/2010/main" val="260807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Service Bus</a:t>
            </a:r>
            <a:endParaRPr lang="en-US" dirty="0"/>
          </a:p>
        </p:txBody>
      </p:sp>
      <p:sp>
        <p:nvSpPr>
          <p:cNvPr id="4" name="Text Placeholder 3"/>
          <p:cNvSpPr>
            <a:spLocks noGrp="1"/>
          </p:cNvSpPr>
          <p:nvPr>
            <p:ph type="body" sz="quarter" idx="10"/>
          </p:nvPr>
        </p:nvSpPr>
        <p:spPr>
          <a:xfrm>
            <a:off x="269240" y="1189496"/>
            <a:ext cx="11653523" cy="3910876"/>
          </a:xfrm>
        </p:spPr>
        <p:txBody>
          <a:bodyPr/>
          <a:lstStyle/>
          <a:p>
            <a:pPr>
              <a:spcBef>
                <a:spcPts val="588"/>
              </a:spcBef>
              <a:spcAft>
                <a:spcPts val="588"/>
              </a:spcAft>
            </a:pPr>
            <a:r>
              <a:rPr lang="en-US" sz="3137" dirty="0"/>
              <a:t>Publish and subscribe to messages </a:t>
            </a:r>
            <a:br>
              <a:rPr lang="en-US" sz="3137" dirty="0"/>
            </a:br>
            <a:r>
              <a:rPr lang="en-US" sz="3137" dirty="0"/>
              <a:t>with Topics</a:t>
            </a:r>
          </a:p>
          <a:p>
            <a:pPr>
              <a:spcBef>
                <a:spcPts val="588"/>
              </a:spcBef>
              <a:spcAft>
                <a:spcPts val="588"/>
              </a:spcAft>
            </a:pPr>
            <a:r>
              <a:rPr lang="en-US" sz="3137" dirty="0"/>
              <a:t>Asynchronous messaging over Queues</a:t>
            </a:r>
          </a:p>
          <a:p>
            <a:pPr>
              <a:spcBef>
                <a:spcPts val="588"/>
              </a:spcBef>
              <a:spcAft>
                <a:spcPts val="588"/>
              </a:spcAft>
            </a:pPr>
            <a:r>
              <a:rPr lang="en-US" sz="3137" dirty="0"/>
              <a:t>Read message patterns:</a:t>
            </a:r>
          </a:p>
          <a:p>
            <a:pPr lvl="1">
              <a:spcBef>
                <a:spcPts val="588"/>
              </a:spcBef>
              <a:spcAft>
                <a:spcPts val="588"/>
              </a:spcAft>
            </a:pPr>
            <a:r>
              <a:rPr lang="en-US" dirty="0"/>
              <a:t>Auto-complete</a:t>
            </a:r>
          </a:p>
          <a:p>
            <a:pPr lvl="1">
              <a:spcBef>
                <a:spcPts val="588"/>
              </a:spcBef>
              <a:spcAft>
                <a:spcPts val="588"/>
              </a:spcAft>
            </a:pPr>
            <a:r>
              <a:rPr lang="en-US" dirty="0"/>
              <a:t>Peek-lock and complete/abandon</a:t>
            </a:r>
          </a:p>
          <a:p>
            <a:pPr lvl="1">
              <a:spcBef>
                <a:spcPts val="588"/>
              </a:spcBef>
              <a:spcAft>
                <a:spcPts val="588"/>
              </a:spcAft>
            </a:pPr>
            <a:r>
              <a:rPr lang="en-US" dirty="0"/>
              <a:t>Immediate triggering</a:t>
            </a:r>
          </a:p>
          <a:p>
            <a:pPr lvl="1">
              <a:spcBef>
                <a:spcPts val="588"/>
              </a:spcBef>
              <a:spcAft>
                <a:spcPts val="588"/>
              </a:spcAft>
            </a:pPr>
            <a:r>
              <a:rPr lang="en-US" dirty="0"/>
              <a:t>High throughput</a:t>
            </a:r>
          </a:p>
        </p:txBody>
      </p:sp>
      <p:grpSp>
        <p:nvGrpSpPr>
          <p:cNvPr id="10" name="Group 9"/>
          <p:cNvGrpSpPr/>
          <p:nvPr/>
        </p:nvGrpSpPr>
        <p:grpSpPr>
          <a:xfrm>
            <a:off x="7440637" y="487"/>
            <a:ext cx="4751363" cy="6857027"/>
            <a:chOff x="7589837" y="-1"/>
            <a:chExt cx="4846638" cy="6994525"/>
          </a:xfrm>
        </p:grpSpPr>
        <p:sp>
          <p:nvSpPr>
            <p:cNvPr id="6" name="Rectangle 5"/>
            <p:cNvSpPr/>
            <p:nvPr/>
          </p:nvSpPr>
          <p:spPr bwMode="auto">
            <a:xfrm>
              <a:off x="7589837" y="-1"/>
              <a:ext cx="484663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8135429" y="1763945"/>
              <a:ext cx="3755455" cy="3466632"/>
              <a:chOff x="8216463" y="1923375"/>
              <a:chExt cx="3755455" cy="3466632"/>
            </a:xfrm>
          </p:grpSpPr>
          <p:sp>
            <p:nvSpPr>
              <p:cNvPr id="235" name="Freeform 306"/>
              <p:cNvSpPr>
                <a:spLocks noEditPoints="1"/>
              </p:cNvSpPr>
              <p:nvPr/>
            </p:nvSpPr>
            <p:spPr bwMode="auto">
              <a:xfrm>
                <a:off x="8548699" y="2113224"/>
                <a:ext cx="3114714" cy="3090981"/>
              </a:xfrm>
              <a:custGeom>
                <a:avLst/>
                <a:gdLst>
                  <a:gd name="T0" fmla="*/ 273 w 275"/>
                  <a:gd name="T1" fmla="*/ 132 h 274"/>
                  <a:gd name="T2" fmla="*/ 271 w 275"/>
                  <a:gd name="T3" fmla="*/ 120 h 274"/>
                  <a:gd name="T4" fmla="*/ 270 w 275"/>
                  <a:gd name="T5" fmla="*/ 103 h 274"/>
                  <a:gd name="T6" fmla="*/ 263 w 275"/>
                  <a:gd name="T7" fmla="*/ 88 h 274"/>
                  <a:gd name="T8" fmla="*/ 259 w 275"/>
                  <a:gd name="T9" fmla="*/ 78 h 274"/>
                  <a:gd name="T10" fmla="*/ 251 w 275"/>
                  <a:gd name="T11" fmla="*/ 62 h 274"/>
                  <a:gd name="T12" fmla="*/ 242 w 275"/>
                  <a:gd name="T13" fmla="*/ 48 h 274"/>
                  <a:gd name="T14" fmla="*/ 229 w 275"/>
                  <a:gd name="T15" fmla="*/ 38 h 274"/>
                  <a:gd name="T16" fmla="*/ 220 w 275"/>
                  <a:gd name="T17" fmla="*/ 29 h 274"/>
                  <a:gd name="T18" fmla="*/ 208 w 275"/>
                  <a:gd name="T19" fmla="*/ 21 h 274"/>
                  <a:gd name="T20" fmla="*/ 197 w 275"/>
                  <a:gd name="T21" fmla="*/ 16 h 274"/>
                  <a:gd name="T22" fmla="*/ 183 w 275"/>
                  <a:gd name="T23" fmla="*/ 7 h 274"/>
                  <a:gd name="T24" fmla="*/ 167 w 275"/>
                  <a:gd name="T25" fmla="*/ 4 h 274"/>
                  <a:gd name="T26" fmla="*/ 155 w 275"/>
                  <a:gd name="T27" fmla="*/ 3 h 274"/>
                  <a:gd name="T28" fmla="*/ 138 w 275"/>
                  <a:gd name="T29" fmla="*/ 0 h 274"/>
                  <a:gd name="T30" fmla="*/ 123 w 275"/>
                  <a:gd name="T31" fmla="*/ 2 h 274"/>
                  <a:gd name="T32" fmla="*/ 105 w 275"/>
                  <a:gd name="T33" fmla="*/ 6 h 274"/>
                  <a:gd name="T34" fmla="*/ 95 w 275"/>
                  <a:gd name="T35" fmla="*/ 9 h 274"/>
                  <a:gd name="T36" fmla="*/ 78 w 275"/>
                  <a:gd name="T37" fmla="*/ 14 h 274"/>
                  <a:gd name="T38" fmla="*/ 65 w 275"/>
                  <a:gd name="T39" fmla="*/ 23 h 274"/>
                  <a:gd name="T40" fmla="*/ 54 w 275"/>
                  <a:gd name="T41" fmla="*/ 29 h 274"/>
                  <a:gd name="T42" fmla="*/ 43 w 275"/>
                  <a:gd name="T43" fmla="*/ 39 h 274"/>
                  <a:gd name="T44" fmla="*/ 36 w 275"/>
                  <a:gd name="T45" fmla="*/ 48 h 274"/>
                  <a:gd name="T46" fmla="*/ 24 w 275"/>
                  <a:gd name="T47" fmla="*/ 60 h 274"/>
                  <a:gd name="T48" fmla="*/ 20 w 275"/>
                  <a:gd name="T49" fmla="*/ 71 h 274"/>
                  <a:gd name="T50" fmla="*/ 10 w 275"/>
                  <a:gd name="T51" fmla="*/ 85 h 274"/>
                  <a:gd name="T52" fmla="*/ 9 w 275"/>
                  <a:gd name="T53" fmla="*/ 96 h 274"/>
                  <a:gd name="T54" fmla="*/ 3 w 275"/>
                  <a:gd name="T55" fmla="*/ 113 h 274"/>
                  <a:gd name="T56" fmla="*/ 1 w 275"/>
                  <a:gd name="T57" fmla="*/ 129 h 274"/>
                  <a:gd name="T58" fmla="*/ 1 w 275"/>
                  <a:gd name="T59" fmla="*/ 141 h 274"/>
                  <a:gd name="T60" fmla="*/ 4 w 275"/>
                  <a:gd name="T61" fmla="*/ 156 h 274"/>
                  <a:gd name="T62" fmla="*/ 5 w 275"/>
                  <a:gd name="T63" fmla="*/ 169 h 274"/>
                  <a:gd name="T64" fmla="*/ 11 w 275"/>
                  <a:gd name="T65" fmla="*/ 183 h 274"/>
                  <a:gd name="T66" fmla="*/ 13 w 275"/>
                  <a:gd name="T67" fmla="*/ 194 h 274"/>
                  <a:gd name="T68" fmla="*/ 23 w 275"/>
                  <a:gd name="T69" fmla="*/ 208 h 274"/>
                  <a:gd name="T70" fmla="*/ 29 w 275"/>
                  <a:gd name="T71" fmla="*/ 219 h 274"/>
                  <a:gd name="T72" fmla="*/ 38 w 275"/>
                  <a:gd name="T73" fmla="*/ 231 h 274"/>
                  <a:gd name="T74" fmla="*/ 52 w 275"/>
                  <a:gd name="T75" fmla="*/ 241 h 274"/>
                  <a:gd name="T76" fmla="*/ 59 w 275"/>
                  <a:gd name="T77" fmla="*/ 250 h 274"/>
                  <a:gd name="T78" fmla="*/ 73 w 275"/>
                  <a:gd name="T79" fmla="*/ 257 h 274"/>
                  <a:gd name="T80" fmla="*/ 85 w 275"/>
                  <a:gd name="T81" fmla="*/ 261 h 274"/>
                  <a:gd name="T82" fmla="*/ 99 w 275"/>
                  <a:gd name="T83" fmla="*/ 267 h 274"/>
                  <a:gd name="T84" fmla="*/ 111 w 275"/>
                  <a:gd name="T85" fmla="*/ 269 h 274"/>
                  <a:gd name="T86" fmla="*/ 128 w 275"/>
                  <a:gd name="T87" fmla="*/ 271 h 274"/>
                  <a:gd name="T88" fmla="*/ 139 w 275"/>
                  <a:gd name="T89" fmla="*/ 274 h 274"/>
                  <a:gd name="T90" fmla="*/ 150 w 275"/>
                  <a:gd name="T91" fmla="*/ 271 h 274"/>
                  <a:gd name="T92" fmla="*/ 166 w 275"/>
                  <a:gd name="T93" fmla="*/ 270 h 274"/>
                  <a:gd name="T94" fmla="*/ 177 w 275"/>
                  <a:gd name="T95" fmla="*/ 266 h 274"/>
                  <a:gd name="T96" fmla="*/ 192 w 275"/>
                  <a:gd name="T97" fmla="*/ 261 h 274"/>
                  <a:gd name="T98" fmla="*/ 203 w 275"/>
                  <a:gd name="T99" fmla="*/ 255 h 274"/>
                  <a:gd name="T100" fmla="*/ 216 w 275"/>
                  <a:gd name="T101" fmla="*/ 248 h 274"/>
                  <a:gd name="T102" fmla="*/ 225 w 275"/>
                  <a:gd name="T103" fmla="*/ 239 h 274"/>
                  <a:gd name="T104" fmla="*/ 239 w 275"/>
                  <a:gd name="T105" fmla="*/ 228 h 274"/>
                  <a:gd name="T106" fmla="*/ 248 w 275"/>
                  <a:gd name="T107" fmla="*/ 215 h 274"/>
                  <a:gd name="T108" fmla="*/ 254 w 275"/>
                  <a:gd name="T109" fmla="*/ 206 h 274"/>
                  <a:gd name="T110" fmla="*/ 263 w 275"/>
                  <a:gd name="T111" fmla="*/ 192 h 274"/>
                  <a:gd name="T112" fmla="*/ 267 w 275"/>
                  <a:gd name="T113" fmla="*/ 175 h 274"/>
                  <a:gd name="T114" fmla="*/ 270 w 275"/>
                  <a:gd name="T115" fmla="*/ 164 h 274"/>
                  <a:gd name="T116" fmla="*/ 273 w 275"/>
                  <a:gd name="T117" fmla="*/ 1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5" h="274">
                    <a:moveTo>
                      <a:pt x="272" y="137"/>
                    </a:moveTo>
                    <a:cubicBezTo>
                      <a:pt x="272" y="137"/>
                      <a:pt x="273" y="138"/>
                      <a:pt x="273" y="138"/>
                    </a:cubicBezTo>
                    <a:cubicBezTo>
                      <a:pt x="274" y="138"/>
                      <a:pt x="275" y="137"/>
                      <a:pt x="275" y="137"/>
                    </a:cubicBezTo>
                    <a:cubicBezTo>
                      <a:pt x="275" y="137"/>
                      <a:pt x="275" y="137"/>
                      <a:pt x="275" y="137"/>
                    </a:cubicBezTo>
                    <a:cubicBezTo>
                      <a:pt x="275" y="136"/>
                      <a:pt x="274" y="136"/>
                      <a:pt x="273" y="136"/>
                    </a:cubicBezTo>
                    <a:cubicBezTo>
                      <a:pt x="273" y="136"/>
                      <a:pt x="272" y="136"/>
                      <a:pt x="272" y="137"/>
                    </a:cubicBezTo>
                    <a:moveTo>
                      <a:pt x="272" y="136"/>
                    </a:moveTo>
                    <a:cubicBezTo>
                      <a:pt x="272" y="137"/>
                      <a:pt x="273" y="137"/>
                      <a:pt x="273" y="137"/>
                    </a:cubicBezTo>
                    <a:cubicBezTo>
                      <a:pt x="274" y="137"/>
                      <a:pt x="275" y="137"/>
                      <a:pt x="275" y="136"/>
                    </a:cubicBezTo>
                    <a:cubicBezTo>
                      <a:pt x="275" y="136"/>
                      <a:pt x="275" y="136"/>
                      <a:pt x="275" y="136"/>
                    </a:cubicBezTo>
                    <a:cubicBezTo>
                      <a:pt x="275" y="136"/>
                      <a:pt x="274" y="135"/>
                      <a:pt x="273" y="135"/>
                    </a:cubicBezTo>
                    <a:cubicBezTo>
                      <a:pt x="273" y="135"/>
                      <a:pt x="272" y="136"/>
                      <a:pt x="272" y="136"/>
                    </a:cubicBezTo>
                    <a:moveTo>
                      <a:pt x="272" y="131"/>
                    </a:moveTo>
                    <a:cubicBezTo>
                      <a:pt x="272" y="131"/>
                      <a:pt x="273" y="132"/>
                      <a:pt x="273" y="132"/>
                    </a:cubicBezTo>
                    <a:cubicBezTo>
                      <a:pt x="274" y="132"/>
                      <a:pt x="274" y="131"/>
                      <a:pt x="274" y="131"/>
                    </a:cubicBezTo>
                    <a:cubicBezTo>
                      <a:pt x="274" y="130"/>
                      <a:pt x="274" y="130"/>
                      <a:pt x="273" y="130"/>
                    </a:cubicBezTo>
                    <a:cubicBezTo>
                      <a:pt x="273" y="130"/>
                      <a:pt x="272" y="130"/>
                      <a:pt x="272" y="131"/>
                    </a:cubicBezTo>
                    <a:moveTo>
                      <a:pt x="272" y="125"/>
                    </a:moveTo>
                    <a:cubicBezTo>
                      <a:pt x="272" y="126"/>
                      <a:pt x="272" y="126"/>
                      <a:pt x="273" y="126"/>
                    </a:cubicBezTo>
                    <a:cubicBezTo>
                      <a:pt x="274" y="126"/>
                      <a:pt x="274" y="126"/>
                      <a:pt x="274" y="125"/>
                    </a:cubicBezTo>
                    <a:cubicBezTo>
                      <a:pt x="274" y="124"/>
                      <a:pt x="273" y="124"/>
                      <a:pt x="273" y="124"/>
                    </a:cubicBezTo>
                    <a:cubicBezTo>
                      <a:pt x="272" y="124"/>
                      <a:pt x="272" y="125"/>
                      <a:pt x="272" y="125"/>
                    </a:cubicBezTo>
                    <a:moveTo>
                      <a:pt x="271" y="120"/>
                    </a:moveTo>
                    <a:cubicBezTo>
                      <a:pt x="271" y="120"/>
                      <a:pt x="272" y="121"/>
                      <a:pt x="273" y="121"/>
                    </a:cubicBezTo>
                    <a:cubicBezTo>
                      <a:pt x="273" y="121"/>
                      <a:pt x="274" y="120"/>
                      <a:pt x="273" y="119"/>
                    </a:cubicBezTo>
                    <a:cubicBezTo>
                      <a:pt x="273" y="119"/>
                      <a:pt x="273" y="118"/>
                      <a:pt x="272" y="119"/>
                    </a:cubicBezTo>
                    <a:cubicBezTo>
                      <a:pt x="272" y="119"/>
                      <a:pt x="271" y="119"/>
                      <a:pt x="271" y="120"/>
                    </a:cubicBezTo>
                    <a:cubicBezTo>
                      <a:pt x="271" y="120"/>
                      <a:pt x="271" y="120"/>
                      <a:pt x="271" y="120"/>
                    </a:cubicBezTo>
                    <a:moveTo>
                      <a:pt x="270" y="114"/>
                    </a:moveTo>
                    <a:cubicBezTo>
                      <a:pt x="271" y="115"/>
                      <a:pt x="271" y="115"/>
                      <a:pt x="272" y="115"/>
                    </a:cubicBezTo>
                    <a:cubicBezTo>
                      <a:pt x="272" y="115"/>
                      <a:pt x="273" y="115"/>
                      <a:pt x="273" y="114"/>
                    </a:cubicBezTo>
                    <a:cubicBezTo>
                      <a:pt x="273" y="113"/>
                      <a:pt x="272" y="113"/>
                      <a:pt x="271" y="113"/>
                    </a:cubicBezTo>
                    <a:cubicBezTo>
                      <a:pt x="271" y="113"/>
                      <a:pt x="270" y="114"/>
                      <a:pt x="270" y="114"/>
                    </a:cubicBezTo>
                    <a:cubicBezTo>
                      <a:pt x="270" y="114"/>
                      <a:pt x="270" y="114"/>
                      <a:pt x="270" y="114"/>
                    </a:cubicBezTo>
                    <a:moveTo>
                      <a:pt x="269" y="109"/>
                    </a:moveTo>
                    <a:cubicBezTo>
                      <a:pt x="270" y="109"/>
                      <a:pt x="270" y="110"/>
                      <a:pt x="271" y="110"/>
                    </a:cubicBezTo>
                    <a:cubicBezTo>
                      <a:pt x="271" y="110"/>
                      <a:pt x="272" y="109"/>
                      <a:pt x="272" y="108"/>
                    </a:cubicBezTo>
                    <a:cubicBezTo>
                      <a:pt x="271" y="108"/>
                      <a:pt x="271" y="107"/>
                      <a:pt x="270" y="108"/>
                    </a:cubicBezTo>
                    <a:cubicBezTo>
                      <a:pt x="270" y="108"/>
                      <a:pt x="269" y="108"/>
                      <a:pt x="269" y="109"/>
                    </a:cubicBezTo>
                    <a:moveTo>
                      <a:pt x="268" y="103"/>
                    </a:moveTo>
                    <a:cubicBezTo>
                      <a:pt x="268" y="104"/>
                      <a:pt x="269" y="104"/>
                      <a:pt x="270" y="104"/>
                    </a:cubicBezTo>
                    <a:cubicBezTo>
                      <a:pt x="270" y="104"/>
                      <a:pt x="271" y="103"/>
                      <a:pt x="270" y="103"/>
                    </a:cubicBezTo>
                    <a:cubicBezTo>
                      <a:pt x="270" y="102"/>
                      <a:pt x="270" y="102"/>
                      <a:pt x="269" y="102"/>
                    </a:cubicBezTo>
                    <a:cubicBezTo>
                      <a:pt x="268" y="102"/>
                      <a:pt x="268" y="103"/>
                      <a:pt x="268" y="103"/>
                    </a:cubicBezTo>
                    <a:moveTo>
                      <a:pt x="267" y="98"/>
                    </a:moveTo>
                    <a:cubicBezTo>
                      <a:pt x="267" y="99"/>
                      <a:pt x="268" y="99"/>
                      <a:pt x="268" y="99"/>
                    </a:cubicBezTo>
                    <a:cubicBezTo>
                      <a:pt x="269" y="99"/>
                      <a:pt x="269" y="98"/>
                      <a:pt x="269" y="97"/>
                    </a:cubicBezTo>
                    <a:cubicBezTo>
                      <a:pt x="269" y="97"/>
                      <a:pt x="268" y="97"/>
                      <a:pt x="267" y="97"/>
                    </a:cubicBezTo>
                    <a:cubicBezTo>
                      <a:pt x="267" y="97"/>
                      <a:pt x="267" y="98"/>
                      <a:pt x="267" y="98"/>
                    </a:cubicBezTo>
                    <a:moveTo>
                      <a:pt x="265" y="93"/>
                    </a:moveTo>
                    <a:cubicBezTo>
                      <a:pt x="265" y="93"/>
                      <a:pt x="266" y="94"/>
                      <a:pt x="266" y="94"/>
                    </a:cubicBezTo>
                    <a:cubicBezTo>
                      <a:pt x="267" y="93"/>
                      <a:pt x="267" y="93"/>
                      <a:pt x="267" y="92"/>
                    </a:cubicBezTo>
                    <a:cubicBezTo>
                      <a:pt x="267" y="92"/>
                      <a:pt x="267" y="92"/>
                      <a:pt x="267" y="92"/>
                    </a:cubicBezTo>
                    <a:cubicBezTo>
                      <a:pt x="267" y="92"/>
                      <a:pt x="266" y="91"/>
                      <a:pt x="266" y="91"/>
                    </a:cubicBezTo>
                    <a:cubicBezTo>
                      <a:pt x="265" y="92"/>
                      <a:pt x="265" y="92"/>
                      <a:pt x="265" y="93"/>
                    </a:cubicBezTo>
                    <a:moveTo>
                      <a:pt x="263" y="88"/>
                    </a:moveTo>
                    <a:cubicBezTo>
                      <a:pt x="263" y="88"/>
                      <a:pt x="264" y="88"/>
                      <a:pt x="265" y="88"/>
                    </a:cubicBezTo>
                    <a:cubicBezTo>
                      <a:pt x="265" y="88"/>
                      <a:pt x="265" y="87"/>
                      <a:pt x="265" y="87"/>
                    </a:cubicBezTo>
                    <a:cubicBezTo>
                      <a:pt x="265" y="86"/>
                      <a:pt x="264" y="86"/>
                      <a:pt x="264" y="86"/>
                    </a:cubicBezTo>
                    <a:cubicBezTo>
                      <a:pt x="263" y="86"/>
                      <a:pt x="263" y="87"/>
                      <a:pt x="263" y="88"/>
                    </a:cubicBezTo>
                    <a:moveTo>
                      <a:pt x="261" y="83"/>
                    </a:moveTo>
                    <a:cubicBezTo>
                      <a:pt x="261" y="83"/>
                      <a:pt x="262" y="83"/>
                      <a:pt x="262" y="83"/>
                    </a:cubicBezTo>
                    <a:cubicBezTo>
                      <a:pt x="263" y="83"/>
                      <a:pt x="263" y="82"/>
                      <a:pt x="263" y="82"/>
                    </a:cubicBezTo>
                    <a:cubicBezTo>
                      <a:pt x="263" y="81"/>
                      <a:pt x="262" y="81"/>
                      <a:pt x="262" y="81"/>
                    </a:cubicBezTo>
                    <a:cubicBezTo>
                      <a:pt x="261" y="81"/>
                      <a:pt x="261" y="82"/>
                      <a:pt x="261" y="83"/>
                    </a:cubicBezTo>
                    <a:moveTo>
                      <a:pt x="259" y="78"/>
                    </a:moveTo>
                    <a:cubicBezTo>
                      <a:pt x="259" y="78"/>
                      <a:pt x="260" y="78"/>
                      <a:pt x="260" y="78"/>
                    </a:cubicBezTo>
                    <a:cubicBezTo>
                      <a:pt x="261" y="78"/>
                      <a:pt x="261" y="77"/>
                      <a:pt x="261" y="77"/>
                    </a:cubicBezTo>
                    <a:cubicBezTo>
                      <a:pt x="260" y="76"/>
                      <a:pt x="260" y="76"/>
                      <a:pt x="259" y="76"/>
                    </a:cubicBezTo>
                    <a:cubicBezTo>
                      <a:pt x="259" y="76"/>
                      <a:pt x="258" y="77"/>
                      <a:pt x="259" y="78"/>
                    </a:cubicBezTo>
                    <a:moveTo>
                      <a:pt x="256" y="73"/>
                    </a:moveTo>
                    <a:cubicBezTo>
                      <a:pt x="256" y="73"/>
                      <a:pt x="257" y="73"/>
                      <a:pt x="258" y="73"/>
                    </a:cubicBezTo>
                    <a:cubicBezTo>
                      <a:pt x="258" y="73"/>
                      <a:pt x="258" y="72"/>
                      <a:pt x="258" y="72"/>
                    </a:cubicBezTo>
                    <a:cubicBezTo>
                      <a:pt x="258" y="71"/>
                      <a:pt x="257" y="71"/>
                      <a:pt x="257" y="71"/>
                    </a:cubicBezTo>
                    <a:cubicBezTo>
                      <a:pt x="256" y="71"/>
                      <a:pt x="256" y="72"/>
                      <a:pt x="256" y="73"/>
                    </a:cubicBezTo>
                    <a:moveTo>
                      <a:pt x="253" y="68"/>
                    </a:moveTo>
                    <a:cubicBezTo>
                      <a:pt x="254" y="68"/>
                      <a:pt x="254" y="69"/>
                      <a:pt x="255" y="68"/>
                    </a:cubicBezTo>
                    <a:cubicBezTo>
                      <a:pt x="255" y="68"/>
                      <a:pt x="256" y="67"/>
                      <a:pt x="255" y="67"/>
                    </a:cubicBezTo>
                    <a:cubicBezTo>
                      <a:pt x="255" y="66"/>
                      <a:pt x="254" y="66"/>
                      <a:pt x="254" y="66"/>
                    </a:cubicBezTo>
                    <a:cubicBezTo>
                      <a:pt x="253" y="67"/>
                      <a:pt x="253" y="67"/>
                      <a:pt x="253" y="68"/>
                    </a:cubicBezTo>
                    <a:moveTo>
                      <a:pt x="250" y="63"/>
                    </a:moveTo>
                    <a:cubicBezTo>
                      <a:pt x="251" y="64"/>
                      <a:pt x="251" y="64"/>
                      <a:pt x="252" y="63"/>
                    </a:cubicBezTo>
                    <a:cubicBezTo>
                      <a:pt x="253" y="63"/>
                      <a:pt x="253" y="62"/>
                      <a:pt x="252" y="62"/>
                    </a:cubicBezTo>
                    <a:cubicBezTo>
                      <a:pt x="252" y="61"/>
                      <a:pt x="251" y="61"/>
                      <a:pt x="251" y="62"/>
                    </a:cubicBezTo>
                    <a:cubicBezTo>
                      <a:pt x="250" y="62"/>
                      <a:pt x="250" y="63"/>
                      <a:pt x="250" y="63"/>
                    </a:cubicBezTo>
                    <a:moveTo>
                      <a:pt x="247" y="59"/>
                    </a:moveTo>
                    <a:cubicBezTo>
                      <a:pt x="248" y="59"/>
                      <a:pt x="248" y="59"/>
                      <a:pt x="249" y="59"/>
                    </a:cubicBezTo>
                    <a:cubicBezTo>
                      <a:pt x="249" y="58"/>
                      <a:pt x="250" y="58"/>
                      <a:pt x="249" y="57"/>
                    </a:cubicBezTo>
                    <a:cubicBezTo>
                      <a:pt x="249" y="57"/>
                      <a:pt x="248" y="57"/>
                      <a:pt x="248" y="57"/>
                    </a:cubicBezTo>
                    <a:cubicBezTo>
                      <a:pt x="247" y="57"/>
                      <a:pt x="247" y="58"/>
                      <a:pt x="247" y="59"/>
                    </a:cubicBezTo>
                    <a:moveTo>
                      <a:pt x="244" y="54"/>
                    </a:moveTo>
                    <a:cubicBezTo>
                      <a:pt x="244" y="55"/>
                      <a:pt x="245" y="55"/>
                      <a:pt x="246" y="54"/>
                    </a:cubicBezTo>
                    <a:cubicBezTo>
                      <a:pt x="246" y="54"/>
                      <a:pt x="246" y="53"/>
                      <a:pt x="246" y="53"/>
                    </a:cubicBezTo>
                    <a:cubicBezTo>
                      <a:pt x="245" y="52"/>
                      <a:pt x="245" y="52"/>
                      <a:pt x="244" y="53"/>
                    </a:cubicBezTo>
                    <a:cubicBezTo>
                      <a:pt x="244" y="53"/>
                      <a:pt x="244" y="54"/>
                      <a:pt x="244" y="54"/>
                    </a:cubicBezTo>
                    <a:moveTo>
                      <a:pt x="241" y="50"/>
                    </a:moveTo>
                    <a:cubicBezTo>
                      <a:pt x="241" y="50"/>
                      <a:pt x="242" y="50"/>
                      <a:pt x="242" y="50"/>
                    </a:cubicBezTo>
                    <a:cubicBezTo>
                      <a:pt x="243" y="50"/>
                      <a:pt x="243" y="49"/>
                      <a:pt x="242" y="48"/>
                    </a:cubicBezTo>
                    <a:cubicBezTo>
                      <a:pt x="242" y="48"/>
                      <a:pt x="241" y="48"/>
                      <a:pt x="241" y="48"/>
                    </a:cubicBezTo>
                    <a:cubicBezTo>
                      <a:pt x="240" y="49"/>
                      <a:pt x="240" y="49"/>
                      <a:pt x="241" y="50"/>
                    </a:cubicBezTo>
                    <a:cubicBezTo>
                      <a:pt x="241" y="50"/>
                      <a:pt x="241" y="50"/>
                      <a:pt x="241" y="50"/>
                    </a:cubicBezTo>
                    <a:moveTo>
                      <a:pt x="237" y="46"/>
                    </a:moveTo>
                    <a:cubicBezTo>
                      <a:pt x="237" y="46"/>
                      <a:pt x="238" y="46"/>
                      <a:pt x="238" y="46"/>
                    </a:cubicBezTo>
                    <a:cubicBezTo>
                      <a:pt x="239" y="45"/>
                      <a:pt x="239" y="45"/>
                      <a:pt x="239" y="44"/>
                    </a:cubicBezTo>
                    <a:cubicBezTo>
                      <a:pt x="238" y="44"/>
                      <a:pt x="237" y="44"/>
                      <a:pt x="237" y="44"/>
                    </a:cubicBezTo>
                    <a:cubicBezTo>
                      <a:pt x="236" y="45"/>
                      <a:pt x="236" y="45"/>
                      <a:pt x="237" y="46"/>
                    </a:cubicBezTo>
                    <a:moveTo>
                      <a:pt x="233" y="42"/>
                    </a:moveTo>
                    <a:cubicBezTo>
                      <a:pt x="233" y="42"/>
                      <a:pt x="234" y="42"/>
                      <a:pt x="235" y="42"/>
                    </a:cubicBezTo>
                    <a:cubicBezTo>
                      <a:pt x="235" y="41"/>
                      <a:pt x="235" y="41"/>
                      <a:pt x="235" y="40"/>
                    </a:cubicBezTo>
                    <a:cubicBezTo>
                      <a:pt x="234" y="40"/>
                      <a:pt x="233" y="40"/>
                      <a:pt x="233" y="40"/>
                    </a:cubicBezTo>
                    <a:cubicBezTo>
                      <a:pt x="233" y="41"/>
                      <a:pt x="233" y="41"/>
                      <a:pt x="233" y="42"/>
                    </a:cubicBezTo>
                    <a:moveTo>
                      <a:pt x="229" y="38"/>
                    </a:moveTo>
                    <a:cubicBezTo>
                      <a:pt x="230" y="38"/>
                      <a:pt x="230" y="38"/>
                      <a:pt x="231" y="38"/>
                    </a:cubicBezTo>
                    <a:cubicBezTo>
                      <a:pt x="231" y="37"/>
                      <a:pt x="231" y="37"/>
                      <a:pt x="231" y="36"/>
                    </a:cubicBezTo>
                    <a:cubicBezTo>
                      <a:pt x="230" y="36"/>
                      <a:pt x="229" y="36"/>
                      <a:pt x="229" y="36"/>
                    </a:cubicBezTo>
                    <a:cubicBezTo>
                      <a:pt x="229" y="37"/>
                      <a:pt x="229" y="37"/>
                      <a:pt x="229" y="38"/>
                    </a:cubicBezTo>
                    <a:cubicBezTo>
                      <a:pt x="229" y="38"/>
                      <a:pt x="229" y="38"/>
                      <a:pt x="229" y="38"/>
                    </a:cubicBezTo>
                    <a:moveTo>
                      <a:pt x="225" y="34"/>
                    </a:moveTo>
                    <a:cubicBezTo>
                      <a:pt x="225" y="35"/>
                      <a:pt x="226" y="34"/>
                      <a:pt x="227" y="34"/>
                    </a:cubicBezTo>
                    <a:cubicBezTo>
                      <a:pt x="227" y="34"/>
                      <a:pt x="227" y="33"/>
                      <a:pt x="226" y="32"/>
                    </a:cubicBezTo>
                    <a:cubicBezTo>
                      <a:pt x="226" y="32"/>
                      <a:pt x="225" y="32"/>
                      <a:pt x="225" y="33"/>
                    </a:cubicBezTo>
                    <a:cubicBezTo>
                      <a:pt x="224" y="33"/>
                      <a:pt x="224" y="34"/>
                      <a:pt x="225" y="34"/>
                    </a:cubicBezTo>
                    <a:moveTo>
                      <a:pt x="221" y="31"/>
                    </a:moveTo>
                    <a:cubicBezTo>
                      <a:pt x="221" y="31"/>
                      <a:pt x="222" y="31"/>
                      <a:pt x="222" y="30"/>
                    </a:cubicBezTo>
                    <a:cubicBezTo>
                      <a:pt x="223" y="30"/>
                      <a:pt x="223" y="29"/>
                      <a:pt x="222" y="29"/>
                    </a:cubicBezTo>
                    <a:cubicBezTo>
                      <a:pt x="222" y="28"/>
                      <a:pt x="221" y="29"/>
                      <a:pt x="220" y="29"/>
                    </a:cubicBezTo>
                    <a:cubicBezTo>
                      <a:pt x="220" y="30"/>
                      <a:pt x="220" y="30"/>
                      <a:pt x="221" y="31"/>
                    </a:cubicBezTo>
                    <a:moveTo>
                      <a:pt x="216" y="27"/>
                    </a:moveTo>
                    <a:cubicBezTo>
                      <a:pt x="217" y="28"/>
                      <a:pt x="217" y="28"/>
                      <a:pt x="218" y="27"/>
                    </a:cubicBezTo>
                    <a:cubicBezTo>
                      <a:pt x="218" y="27"/>
                      <a:pt x="218" y="26"/>
                      <a:pt x="218" y="25"/>
                    </a:cubicBezTo>
                    <a:cubicBezTo>
                      <a:pt x="217" y="25"/>
                      <a:pt x="216" y="25"/>
                      <a:pt x="216" y="26"/>
                    </a:cubicBezTo>
                    <a:cubicBezTo>
                      <a:pt x="216" y="26"/>
                      <a:pt x="216" y="27"/>
                      <a:pt x="216" y="27"/>
                    </a:cubicBezTo>
                    <a:cubicBezTo>
                      <a:pt x="216" y="27"/>
                      <a:pt x="216" y="27"/>
                      <a:pt x="216" y="27"/>
                    </a:cubicBezTo>
                    <a:moveTo>
                      <a:pt x="212" y="24"/>
                    </a:moveTo>
                    <a:cubicBezTo>
                      <a:pt x="212" y="24"/>
                      <a:pt x="213" y="24"/>
                      <a:pt x="213" y="24"/>
                    </a:cubicBezTo>
                    <a:cubicBezTo>
                      <a:pt x="214" y="23"/>
                      <a:pt x="213" y="23"/>
                      <a:pt x="213" y="22"/>
                    </a:cubicBezTo>
                    <a:cubicBezTo>
                      <a:pt x="212" y="22"/>
                      <a:pt x="212" y="22"/>
                      <a:pt x="211" y="23"/>
                    </a:cubicBezTo>
                    <a:cubicBezTo>
                      <a:pt x="211" y="23"/>
                      <a:pt x="211" y="24"/>
                      <a:pt x="212" y="24"/>
                    </a:cubicBezTo>
                    <a:moveTo>
                      <a:pt x="207" y="21"/>
                    </a:moveTo>
                    <a:cubicBezTo>
                      <a:pt x="207" y="22"/>
                      <a:pt x="208" y="21"/>
                      <a:pt x="208" y="21"/>
                    </a:cubicBezTo>
                    <a:cubicBezTo>
                      <a:pt x="209" y="20"/>
                      <a:pt x="209" y="20"/>
                      <a:pt x="208" y="19"/>
                    </a:cubicBezTo>
                    <a:cubicBezTo>
                      <a:pt x="208" y="19"/>
                      <a:pt x="207" y="19"/>
                      <a:pt x="207" y="20"/>
                    </a:cubicBezTo>
                    <a:cubicBezTo>
                      <a:pt x="206" y="20"/>
                      <a:pt x="206" y="21"/>
                      <a:pt x="207" y="21"/>
                    </a:cubicBezTo>
                    <a:moveTo>
                      <a:pt x="202" y="18"/>
                    </a:moveTo>
                    <a:cubicBezTo>
                      <a:pt x="203" y="19"/>
                      <a:pt x="203" y="19"/>
                      <a:pt x="204" y="18"/>
                    </a:cubicBezTo>
                    <a:cubicBezTo>
                      <a:pt x="204" y="17"/>
                      <a:pt x="204" y="17"/>
                      <a:pt x="203" y="16"/>
                    </a:cubicBezTo>
                    <a:cubicBezTo>
                      <a:pt x="203" y="16"/>
                      <a:pt x="203" y="16"/>
                      <a:pt x="203" y="16"/>
                    </a:cubicBezTo>
                    <a:cubicBezTo>
                      <a:pt x="203" y="16"/>
                      <a:pt x="202" y="16"/>
                      <a:pt x="202" y="17"/>
                    </a:cubicBezTo>
                    <a:cubicBezTo>
                      <a:pt x="201" y="17"/>
                      <a:pt x="202" y="18"/>
                      <a:pt x="202" y="18"/>
                    </a:cubicBezTo>
                    <a:moveTo>
                      <a:pt x="197" y="16"/>
                    </a:moveTo>
                    <a:cubicBezTo>
                      <a:pt x="198" y="16"/>
                      <a:pt x="198" y="16"/>
                      <a:pt x="199" y="15"/>
                    </a:cubicBezTo>
                    <a:cubicBezTo>
                      <a:pt x="199" y="15"/>
                      <a:pt x="199" y="14"/>
                      <a:pt x="198" y="14"/>
                    </a:cubicBezTo>
                    <a:cubicBezTo>
                      <a:pt x="198" y="14"/>
                      <a:pt x="197" y="14"/>
                      <a:pt x="197" y="14"/>
                    </a:cubicBezTo>
                    <a:cubicBezTo>
                      <a:pt x="196" y="15"/>
                      <a:pt x="197" y="16"/>
                      <a:pt x="197" y="16"/>
                    </a:cubicBezTo>
                    <a:moveTo>
                      <a:pt x="192" y="14"/>
                    </a:moveTo>
                    <a:cubicBezTo>
                      <a:pt x="193" y="14"/>
                      <a:pt x="193" y="14"/>
                      <a:pt x="194" y="13"/>
                    </a:cubicBezTo>
                    <a:cubicBezTo>
                      <a:pt x="194" y="12"/>
                      <a:pt x="194" y="12"/>
                      <a:pt x="193" y="11"/>
                    </a:cubicBezTo>
                    <a:cubicBezTo>
                      <a:pt x="193" y="11"/>
                      <a:pt x="192" y="11"/>
                      <a:pt x="192" y="12"/>
                    </a:cubicBezTo>
                    <a:cubicBezTo>
                      <a:pt x="191" y="13"/>
                      <a:pt x="192" y="13"/>
                      <a:pt x="192" y="14"/>
                    </a:cubicBezTo>
                    <a:moveTo>
                      <a:pt x="187" y="11"/>
                    </a:moveTo>
                    <a:cubicBezTo>
                      <a:pt x="188" y="12"/>
                      <a:pt x="188" y="11"/>
                      <a:pt x="189" y="11"/>
                    </a:cubicBezTo>
                    <a:cubicBezTo>
                      <a:pt x="189" y="10"/>
                      <a:pt x="188" y="10"/>
                      <a:pt x="188" y="9"/>
                    </a:cubicBezTo>
                    <a:cubicBezTo>
                      <a:pt x="187" y="9"/>
                      <a:pt x="187" y="9"/>
                      <a:pt x="186" y="10"/>
                    </a:cubicBezTo>
                    <a:cubicBezTo>
                      <a:pt x="186" y="10"/>
                      <a:pt x="187" y="11"/>
                      <a:pt x="187" y="11"/>
                    </a:cubicBezTo>
                    <a:moveTo>
                      <a:pt x="182" y="9"/>
                    </a:moveTo>
                    <a:cubicBezTo>
                      <a:pt x="182" y="10"/>
                      <a:pt x="183" y="9"/>
                      <a:pt x="183" y="9"/>
                    </a:cubicBezTo>
                    <a:cubicBezTo>
                      <a:pt x="184" y="8"/>
                      <a:pt x="183" y="8"/>
                      <a:pt x="183" y="7"/>
                    </a:cubicBezTo>
                    <a:cubicBezTo>
                      <a:pt x="183" y="7"/>
                      <a:pt x="183" y="7"/>
                      <a:pt x="183" y="7"/>
                    </a:cubicBezTo>
                    <a:cubicBezTo>
                      <a:pt x="182" y="7"/>
                      <a:pt x="181" y="7"/>
                      <a:pt x="181" y="8"/>
                    </a:cubicBezTo>
                    <a:cubicBezTo>
                      <a:pt x="181" y="9"/>
                      <a:pt x="181" y="9"/>
                      <a:pt x="182" y="9"/>
                    </a:cubicBezTo>
                    <a:moveTo>
                      <a:pt x="177" y="8"/>
                    </a:moveTo>
                    <a:cubicBezTo>
                      <a:pt x="177" y="8"/>
                      <a:pt x="178" y="8"/>
                      <a:pt x="178" y="7"/>
                    </a:cubicBezTo>
                    <a:cubicBezTo>
                      <a:pt x="178" y="6"/>
                      <a:pt x="178" y="6"/>
                      <a:pt x="177" y="6"/>
                    </a:cubicBezTo>
                    <a:cubicBezTo>
                      <a:pt x="177" y="5"/>
                      <a:pt x="176" y="6"/>
                      <a:pt x="176" y="6"/>
                    </a:cubicBezTo>
                    <a:cubicBezTo>
                      <a:pt x="176" y="7"/>
                      <a:pt x="176" y="8"/>
                      <a:pt x="177" y="8"/>
                    </a:cubicBezTo>
                    <a:moveTo>
                      <a:pt x="171" y="6"/>
                    </a:moveTo>
                    <a:cubicBezTo>
                      <a:pt x="172" y="6"/>
                      <a:pt x="172" y="6"/>
                      <a:pt x="173" y="5"/>
                    </a:cubicBezTo>
                    <a:cubicBezTo>
                      <a:pt x="173" y="5"/>
                      <a:pt x="172" y="4"/>
                      <a:pt x="172" y="4"/>
                    </a:cubicBezTo>
                    <a:cubicBezTo>
                      <a:pt x="171" y="4"/>
                      <a:pt x="171" y="4"/>
                      <a:pt x="170" y="5"/>
                    </a:cubicBezTo>
                    <a:cubicBezTo>
                      <a:pt x="170" y="5"/>
                      <a:pt x="171" y="6"/>
                      <a:pt x="171" y="6"/>
                    </a:cubicBezTo>
                    <a:moveTo>
                      <a:pt x="166" y="5"/>
                    </a:moveTo>
                    <a:cubicBezTo>
                      <a:pt x="167" y="5"/>
                      <a:pt x="167" y="5"/>
                      <a:pt x="167" y="4"/>
                    </a:cubicBezTo>
                    <a:cubicBezTo>
                      <a:pt x="167" y="3"/>
                      <a:pt x="167" y="3"/>
                      <a:pt x="166" y="3"/>
                    </a:cubicBezTo>
                    <a:cubicBezTo>
                      <a:pt x="166" y="3"/>
                      <a:pt x="165" y="3"/>
                      <a:pt x="165" y="4"/>
                    </a:cubicBezTo>
                    <a:cubicBezTo>
                      <a:pt x="165" y="4"/>
                      <a:pt x="165" y="5"/>
                      <a:pt x="166" y="5"/>
                    </a:cubicBezTo>
                    <a:moveTo>
                      <a:pt x="160" y="4"/>
                    </a:moveTo>
                    <a:cubicBezTo>
                      <a:pt x="161" y="4"/>
                      <a:pt x="162" y="4"/>
                      <a:pt x="162" y="3"/>
                    </a:cubicBezTo>
                    <a:cubicBezTo>
                      <a:pt x="162" y="2"/>
                      <a:pt x="161" y="2"/>
                      <a:pt x="161" y="2"/>
                    </a:cubicBezTo>
                    <a:cubicBezTo>
                      <a:pt x="160" y="2"/>
                      <a:pt x="160" y="2"/>
                      <a:pt x="160" y="3"/>
                    </a:cubicBezTo>
                    <a:cubicBezTo>
                      <a:pt x="159" y="3"/>
                      <a:pt x="160" y="4"/>
                      <a:pt x="160" y="4"/>
                    </a:cubicBezTo>
                    <a:cubicBezTo>
                      <a:pt x="160" y="4"/>
                      <a:pt x="160" y="4"/>
                      <a:pt x="160" y="4"/>
                    </a:cubicBezTo>
                    <a:moveTo>
                      <a:pt x="155" y="3"/>
                    </a:moveTo>
                    <a:cubicBezTo>
                      <a:pt x="156" y="3"/>
                      <a:pt x="156" y="3"/>
                      <a:pt x="156" y="2"/>
                    </a:cubicBezTo>
                    <a:cubicBezTo>
                      <a:pt x="156" y="1"/>
                      <a:pt x="156" y="1"/>
                      <a:pt x="155" y="1"/>
                    </a:cubicBezTo>
                    <a:cubicBezTo>
                      <a:pt x="155" y="1"/>
                      <a:pt x="154" y="1"/>
                      <a:pt x="154" y="2"/>
                    </a:cubicBezTo>
                    <a:cubicBezTo>
                      <a:pt x="154" y="2"/>
                      <a:pt x="154" y="3"/>
                      <a:pt x="155" y="3"/>
                    </a:cubicBezTo>
                    <a:moveTo>
                      <a:pt x="149" y="2"/>
                    </a:moveTo>
                    <a:cubicBezTo>
                      <a:pt x="150" y="3"/>
                      <a:pt x="151" y="2"/>
                      <a:pt x="151" y="1"/>
                    </a:cubicBezTo>
                    <a:cubicBezTo>
                      <a:pt x="151" y="1"/>
                      <a:pt x="150" y="0"/>
                      <a:pt x="150" y="0"/>
                    </a:cubicBezTo>
                    <a:cubicBezTo>
                      <a:pt x="149" y="0"/>
                      <a:pt x="149" y="1"/>
                      <a:pt x="148" y="1"/>
                    </a:cubicBezTo>
                    <a:cubicBezTo>
                      <a:pt x="148" y="2"/>
                      <a:pt x="149" y="2"/>
                      <a:pt x="149" y="2"/>
                    </a:cubicBezTo>
                    <a:cubicBezTo>
                      <a:pt x="149" y="2"/>
                      <a:pt x="149" y="2"/>
                      <a:pt x="149" y="2"/>
                    </a:cubicBezTo>
                    <a:moveTo>
                      <a:pt x="144" y="2"/>
                    </a:moveTo>
                    <a:cubicBezTo>
                      <a:pt x="145" y="2"/>
                      <a:pt x="145" y="2"/>
                      <a:pt x="145" y="1"/>
                    </a:cubicBezTo>
                    <a:cubicBezTo>
                      <a:pt x="145" y="0"/>
                      <a:pt x="145" y="0"/>
                      <a:pt x="144" y="0"/>
                    </a:cubicBezTo>
                    <a:cubicBezTo>
                      <a:pt x="143" y="0"/>
                      <a:pt x="143" y="0"/>
                      <a:pt x="143" y="1"/>
                    </a:cubicBezTo>
                    <a:cubicBezTo>
                      <a:pt x="143" y="2"/>
                      <a:pt x="143" y="2"/>
                      <a:pt x="144" y="2"/>
                    </a:cubicBezTo>
                    <a:moveTo>
                      <a:pt x="138" y="2"/>
                    </a:moveTo>
                    <a:cubicBezTo>
                      <a:pt x="139" y="2"/>
                      <a:pt x="140" y="1"/>
                      <a:pt x="140" y="1"/>
                    </a:cubicBezTo>
                    <a:cubicBezTo>
                      <a:pt x="140" y="0"/>
                      <a:pt x="139" y="0"/>
                      <a:pt x="138" y="0"/>
                    </a:cubicBezTo>
                    <a:cubicBezTo>
                      <a:pt x="138" y="0"/>
                      <a:pt x="137" y="0"/>
                      <a:pt x="137" y="1"/>
                    </a:cubicBezTo>
                    <a:cubicBezTo>
                      <a:pt x="137" y="1"/>
                      <a:pt x="138" y="2"/>
                      <a:pt x="138" y="2"/>
                    </a:cubicBezTo>
                    <a:moveTo>
                      <a:pt x="133" y="2"/>
                    </a:moveTo>
                    <a:cubicBezTo>
                      <a:pt x="133" y="2"/>
                      <a:pt x="134" y="1"/>
                      <a:pt x="134" y="1"/>
                    </a:cubicBezTo>
                    <a:cubicBezTo>
                      <a:pt x="134" y="0"/>
                      <a:pt x="133" y="0"/>
                      <a:pt x="133" y="0"/>
                    </a:cubicBezTo>
                    <a:cubicBezTo>
                      <a:pt x="132" y="0"/>
                      <a:pt x="132" y="0"/>
                      <a:pt x="132" y="1"/>
                    </a:cubicBezTo>
                    <a:cubicBezTo>
                      <a:pt x="132" y="2"/>
                      <a:pt x="132" y="2"/>
                      <a:pt x="133" y="2"/>
                    </a:cubicBezTo>
                    <a:moveTo>
                      <a:pt x="127" y="2"/>
                    </a:moveTo>
                    <a:cubicBezTo>
                      <a:pt x="128" y="2"/>
                      <a:pt x="128" y="2"/>
                      <a:pt x="128" y="1"/>
                    </a:cubicBezTo>
                    <a:cubicBezTo>
                      <a:pt x="128" y="0"/>
                      <a:pt x="128" y="0"/>
                      <a:pt x="127" y="0"/>
                    </a:cubicBezTo>
                    <a:cubicBezTo>
                      <a:pt x="127" y="0"/>
                      <a:pt x="126" y="1"/>
                      <a:pt x="126" y="1"/>
                    </a:cubicBezTo>
                    <a:cubicBezTo>
                      <a:pt x="126" y="2"/>
                      <a:pt x="127" y="2"/>
                      <a:pt x="127" y="2"/>
                    </a:cubicBezTo>
                    <a:moveTo>
                      <a:pt x="122" y="3"/>
                    </a:moveTo>
                    <a:cubicBezTo>
                      <a:pt x="122" y="3"/>
                      <a:pt x="123" y="2"/>
                      <a:pt x="123" y="2"/>
                    </a:cubicBezTo>
                    <a:cubicBezTo>
                      <a:pt x="123" y="1"/>
                      <a:pt x="122" y="1"/>
                      <a:pt x="122" y="1"/>
                    </a:cubicBezTo>
                    <a:cubicBezTo>
                      <a:pt x="121" y="1"/>
                      <a:pt x="121" y="1"/>
                      <a:pt x="121" y="2"/>
                    </a:cubicBezTo>
                    <a:cubicBezTo>
                      <a:pt x="121" y="2"/>
                      <a:pt x="121" y="3"/>
                      <a:pt x="122" y="3"/>
                    </a:cubicBezTo>
                    <a:moveTo>
                      <a:pt x="116" y="4"/>
                    </a:moveTo>
                    <a:cubicBezTo>
                      <a:pt x="117" y="3"/>
                      <a:pt x="117" y="3"/>
                      <a:pt x="117" y="2"/>
                    </a:cubicBezTo>
                    <a:cubicBezTo>
                      <a:pt x="117" y="2"/>
                      <a:pt x="117" y="1"/>
                      <a:pt x="116" y="1"/>
                    </a:cubicBezTo>
                    <a:cubicBezTo>
                      <a:pt x="115" y="1"/>
                      <a:pt x="115" y="2"/>
                      <a:pt x="115" y="3"/>
                    </a:cubicBezTo>
                    <a:cubicBezTo>
                      <a:pt x="115" y="3"/>
                      <a:pt x="116" y="4"/>
                      <a:pt x="116" y="4"/>
                    </a:cubicBezTo>
                    <a:moveTo>
                      <a:pt x="111" y="5"/>
                    </a:moveTo>
                    <a:cubicBezTo>
                      <a:pt x="112" y="4"/>
                      <a:pt x="112" y="4"/>
                      <a:pt x="112" y="3"/>
                    </a:cubicBezTo>
                    <a:cubicBezTo>
                      <a:pt x="112" y="3"/>
                      <a:pt x="111" y="2"/>
                      <a:pt x="110" y="2"/>
                    </a:cubicBezTo>
                    <a:cubicBezTo>
                      <a:pt x="110" y="2"/>
                      <a:pt x="109" y="3"/>
                      <a:pt x="110" y="4"/>
                    </a:cubicBezTo>
                    <a:cubicBezTo>
                      <a:pt x="110" y="4"/>
                      <a:pt x="110" y="5"/>
                      <a:pt x="111" y="5"/>
                    </a:cubicBezTo>
                    <a:moveTo>
                      <a:pt x="105" y="6"/>
                    </a:moveTo>
                    <a:cubicBezTo>
                      <a:pt x="106" y="6"/>
                      <a:pt x="106" y="5"/>
                      <a:pt x="106" y="4"/>
                    </a:cubicBezTo>
                    <a:cubicBezTo>
                      <a:pt x="106" y="4"/>
                      <a:pt x="106" y="3"/>
                      <a:pt x="105" y="4"/>
                    </a:cubicBezTo>
                    <a:cubicBezTo>
                      <a:pt x="104" y="4"/>
                      <a:pt x="104" y="4"/>
                      <a:pt x="104" y="5"/>
                    </a:cubicBezTo>
                    <a:cubicBezTo>
                      <a:pt x="104" y="5"/>
                      <a:pt x="105" y="6"/>
                      <a:pt x="105" y="6"/>
                    </a:cubicBezTo>
                    <a:moveTo>
                      <a:pt x="100" y="7"/>
                    </a:moveTo>
                    <a:cubicBezTo>
                      <a:pt x="101" y="7"/>
                      <a:pt x="101" y="6"/>
                      <a:pt x="101" y="6"/>
                    </a:cubicBezTo>
                    <a:cubicBezTo>
                      <a:pt x="101" y="5"/>
                      <a:pt x="100" y="5"/>
                      <a:pt x="100" y="5"/>
                    </a:cubicBezTo>
                    <a:cubicBezTo>
                      <a:pt x="99" y="5"/>
                      <a:pt x="99" y="6"/>
                      <a:pt x="99" y="6"/>
                    </a:cubicBezTo>
                    <a:cubicBezTo>
                      <a:pt x="99" y="7"/>
                      <a:pt x="100" y="7"/>
                      <a:pt x="100" y="7"/>
                    </a:cubicBezTo>
                    <a:moveTo>
                      <a:pt x="95" y="9"/>
                    </a:moveTo>
                    <a:cubicBezTo>
                      <a:pt x="95" y="9"/>
                      <a:pt x="96" y="8"/>
                      <a:pt x="96" y="7"/>
                    </a:cubicBezTo>
                    <a:cubicBezTo>
                      <a:pt x="95" y="7"/>
                      <a:pt x="95" y="6"/>
                      <a:pt x="94" y="7"/>
                    </a:cubicBezTo>
                    <a:cubicBezTo>
                      <a:pt x="94" y="7"/>
                      <a:pt x="93" y="7"/>
                      <a:pt x="93" y="8"/>
                    </a:cubicBezTo>
                    <a:cubicBezTo>
                      <a:pt x="94" y="9"/>
                      <a:pt x="94" y="9"/>
                      <a:pt x="95" y="9"/>
                    </a:cubicBezTo>
                    <a:moveTo>
                      <a:pt x="90" y="11"/>
                    </a:moveTo>
                    <a:cubicBezTo>
                      <a:pt x="90" y="10"/>
                      <a:pt x="91" y="10"/>
                      <a:pt x="90" y="9"/>
                    </a:cubicBezTo>
                    <a:cubicBezTo>
                      <a:pt x="90" y="9"/>
                      <a:pt x="89" y="8"/>
                      <a:pt x="89" y="9"/>
                    </a:cubicBezTo>
                    <a:cubicBezTo>
                      <a:pt x="88" y="9"/>
                      <a:pt x="88" y="9"/>
                      <a:pt x="88" y="10"/>
                    </a:cubicBezTo>
                    <a:cubicBezTo>
                      <a:pt x="88" y="11"/>
                      <a:pt x="89" y="11"/>
                      <a:pt x="90" y="11"/>
                    </a:cubicBezTo>
                    <a:moveTo>
                      <a:pt x="85" y="13"/>
                    </a:moveTo>
                    <a:cubicBezTo>
                      <a:pt x="85" y="12"/>
                      <a:pt x="85" y="12"/>
                      <a:pt x="85" y="11"/>
                    </a:cubicBezTo>
                    <a:cubicBezTo>
                      <a:pt x="85" y="11"/>
                      <a:pt x="84" y="10"/>
                      <a:pt x="84" y="11"/>
                    </a:cubicBezTo>
                    <a:cubicBezTo>
                      <a:pt x="83" y="11"/>
                      <a:pt x="83" y="12"/>
                      <a:pt x="83" y="12"/>
                    </a:cubicBezTo>
                    <a:cubicBezTo>
                      <a:pt x="83" y="13"/>
                      <a:pt x="84" y="13"/>
                      <a:pt x="85" y="13"/>
                    </a:cubicBezTo>
                    <a:moveTo>
                      <a:pt x="79" y="15"/>
                    </a:moveTo>
                    <a:cubicBezTo>
                      <a:pt x="80" y="15"/>
                      <a:pt x="80" y="14"/>
                      <a:pt x="80" y="13"/>
                    </a:cubicBezTo>
                    <a:cubicBezTo>
                      <a:pt x="80" y="13"/>
                      <a:pt x="79" y="13"/>
                      <a:pt x="79" y="13"/>
                    </a:cubicBezTo>
                    <a:cubicBezTo>
                      <a:pt x="78" y="13"/>
                      <a:pt x="78" y="14"/>
                      <a:pt x="78" y="14"/>
                    </a:cubicBezTo>
                    <a:cubicBezTo>
                      <a:pt x="78" y="15"/>
                      <a:pt x="79" y="15"/>
                      <a:pt x="79" y="15"/>
                    </a:cubicBezTo>
                    <a:moveTo>
                      <a:pt x="75" y="17"/>
                    </a:moveTo>
                    <a:cubicBezTo>
                      <a:pt x="75" y="17"/>
                      <a:pt x="75" y="16"/>
                      <a:pt x="75" y="16"/>
                    </a:cubicBezTo>
                    <a:cubicBezTo>
                      <a:pt x="75" y="15"/>
                      <a:pt x="74" y="15"/>
                      <a:pt x="73" y="15"/>
                    </a:cubicBezTo>
                    <a:cubicBezTo>
                      <a:pt x="73" y="15"/>
                      <a:pt x="73" y="15"/>
                      <a:pt x="73" y="15"/>
                    </a:cubicBezTo>
                    <a:cubicBezTo>
                      <a:pt x="73" y="16"/>
                      <a:pt x="73" y="16"/>
                      <a:pt x="73" y="17"/>
                    </a:cubicBezTo>
                    <a:cubicBezTo>
                      <a:pt x="73" y="18"/>
                      <a:pt x="74" y="18"/>
                      <a:pt x="75" y="17"/>
                    </a:cubicBezTo>
                    <a:moveTo>
                      <a:pt x="70" y="20"/>
                    </a:moveTo>
                    <a:cubicBezTo>
                      <a:pt x="70" y="20"/>
                      <a:pt x="70" y="19"/>
                      <a:pt x="70" y="19"/>
                    </a:cubicBezTo>
                    <a:cubicBezTo>
                      <a:pt x="70" y="18"/>
                      <a:pt x="69" y="18"/>
                      <a:pt x="69" y="18"/>
                    </a:cubicBezTo>
                    <a:cubicBezTo>
                      <a:pt x="68" y="19"/>
                      <a:pt x="68" y="19"/>
                      <a:pt x="68" y="20"/>
                    </a:cubicBezTo>
                    <a:cubicBezTo>
                      <a:pt x="68" y="20"/>
                      <a:pt x="69" y="20"/>
                      <a:pt x="70" y="20"/>
                    </a:cubicBezTo>
                    <a:cubicBezTo>
                      <a:pt x="70" y="20"/>
                      <a:pt x="70" y="20"/>
                      <a:pt x="70" y="20"/>
                    </a:cubicBezTo>
                    <a:moveTo>
                      <a:pt x="65" y="23"/>
                    </a:moveTo>
                    <a:cubicBezTo>
                      <a:pt x="66" y="23"/>
                      <a:pt x="66" y="22"/>
                      <a:pt x="65" y="21"/>
                    </a:cubicBezTo>
                    <a:cubicBezTo>
                      <a:pt x="65" y="21"/>
                      <a:pt x="64" y="21"/>
                      <a:pt x="64" y="21"/>
                    </a:cubicBezTo>
                    <a:cubicBezTo>
                      <a:pt x="64" y="21"/>
                      <a:pt x="64" y="21"/>
                      <a:pt x="64" y="21"/>
                    </a:cubicBezTo>
                    <a:cubicBezTo>
                      <a:pt x="63" y="21"/>
                      <a:pt x="63" y="22"/>
                      <a:pt x="63" y="23"/>
                    </a:cubicBezTo>
                    <a:cubicBezTo>
                      <a:pt x="64" y="23"/>
                      <a:pt x="64" y="23"/>
                      <a:pt x="65" y="23"/>
                    </a:cubicBezTo>
                    <a:moveTo>
                      <a:pt x="60" y="26"/>
                    </a:moveTo>
                    <a:cubicBezTo>
                      <a:pt x="61" y="26"/>
                      <a:pt x="61" y="25"/>
                      <a:pt x="61" y="25"/>
                    </a:cubicBezTo>
                    <a:cubicBezTo>
                      <a:pt x="60" y="24"/>
                      <a:pt x="60" y="24"/>
                      <a:pt x="59" y="24"/>
                    </a:cubicBezTo>
                    <a:cubicBezTo>
                      <a:pt x="59" y="25"/>
                      <a:pt x="58" y="25"/>
                      <a:pt x="59" y="26"/>
                    </a:cubicBezTo>
                    <a:cubicBezTo>
                      <a:pt x="59" y="26"/>
                      <a:pt x="60" y="26"/>
                      <a:pt x="60" y="26"/>
                    </a:cubicBezTo>
                    <a:moveTo>
                      <a:pt x="56" y="29"/>
                    </a:moveTo>
                    <a:cubicBezTo>
                      <a:pt x="56" y="29"/>
                      <a:pt x="56" y="28"/>
                      <a:pt x="56" y="28"/>
                    </a:cubicBezTo>
                    <a:cubicBezTo>
                      <a:pt x="56" y="27"/>
                      <a:pt x="55" y="27"/>
                      <a:pt x="55" y="28"/>
                    </a:cubicBezTo>
                    <a:cubicBezTo>
                      <a:pt x="54" y="28"/>
                      <a:pt x="54" y="29"/>
                      <a:pt x="54" y="29"/>
                    </a:cubicBezTo>
                    <a:cubicBezTo>
                      <a:pt x="55" y="30"/>
                      <a:pt x="55" y="30"/>
                      <a:pt x="56" y="29"/>
                    </a:cubicBezTo>
                    <a:moveTo>
                      <a:pt x="52" y="33"/>
                    </a:moveTo>
                    <a:cubicBezTo>
                      <a:pt x="52" y="32"/>
                      <a:pt x="52" y="32"/>
                      <a:pt x="52" y="31"/>
                    </a:cubicBezTo>
                    <a:cubicBezTo>
                      <a:pt x="51" y="31"/>
                      <a:pt x="51" y="31"/>
                      <a:pt x="50" y="31"/>
                    </a:cubicBezTo>
                    <a:cubicBezTo>
                      <a:pt x="50" y="31"/>
                      <a:pt x="50" y="32"/>
                      <a:pt x="50" y="33"/>
                    </a:cubicBezTo>
                    <a:cubicBezTo>
                      <a:pt x="50" y="33"/>
                      <a:pt x="51" y="33"/>
                      <a:pt x="52" y="33"/>
                    </a:cubicBezTo>
                    <a:moveTo>
                      <a:pt x="47" y="36"/>
                    </a:moveTo>
                    <a:cubicBezTo>
                      <a:pt x="48" y="36"/>
                      <a:pt x="48" y="35"/>
                      <a:pt x="47" y="35"/>
                    </a:cubicBezTo>
                    <a:cubicBezTo>
                      <a:pt x="47" y="34"/>
                      <a:pt x="46" y="34"/>
                      <a:pt x="46" y="35"/>
                    </a:cubicBezTo>
                    <a:cubicBezTo>
                      <a:pt x="46" y="35"/>
                      <a:pt x="46" y="35"/>
                      <a:pt x="46" y="35"/>
                    </a:cubicBezTo>
                    <a:cubicBezTo>
                      <a:pt x="45" y="35"/>
                      <a:pt x="45" y="36"/>
                      <a:pt x="46" y="36"/>
                    </a:cubicBezTo>
                    <a:cubicBezTo>
                      <a:pt x="46" y="37"/>
                      <a:pt x="47" y="37"/>
                      <a:pt x="47" y="36"/>
                    </a:cubicBezTo>
                    <a:moveTo>
                      <a:pt x="43" y="40"/>
                    </a:moveTo>
                    <a:cubicBezTo>
                      <a:pt x="44" y="40"/>
                      <a:pt x="44" y="39"/>
                      <a:pt x="43" y="39"/>
                    </a:cubicBezTo>
                    <a:cubicBezTo>
                      <a:pt x="43" y="38"/>
                      <a:pt x="42" y="38"/>
                      <a:pt x="42" y="39"/>
                    </a:cubicBezTo>
                    <a:cubicBezTo>
                      <a:pt x="41" y="39"/>
                      <a:pt x="41" y="40"/>
                      <a:pt x="42" y="40"/>
                    </a:cubicBezTo>
                    <a:cubicBezTo>
                      <a:pt x="42" y="41"/>
                      <a:pt x="43" y="41"/>
                      <a:pt x="43" y="40"/>
                    </a:cubicBezTo>
                    <a:cubicBezTo>
                      <a:pt x="43" y="40"/>
                      <a:pt x="43" y="40"/>
                      <a:pt x="43" y="40"/>
                    </a:cubicBezTo>
                    <a:moveTo>
                      <a:pt x="39" y="44"/>
                    </a:moveTo>
                    <a:cubicBezTo>
                      <a:pt x="40" y="44"/>
                      <a:pt x="40" y="43"/>
                      <a:pt x="39" y="43"/>
                    </a:cubicBezTo>
                    <a:cubicBezTo>
                      <a:pt x="39" y="42"/>
                      <a:pt x="38" y="42"/>
                      <a:pt x="38" y="43"/>
                    </a:cubicBezTo>
                    <a:cubicBezTo>
                      <a:pt x="37" y="43"/>
                      <a:pt x="37" y="44"/>
                      <a:pt x="38" y="44"/>
                    </a:cubicBezTo>
                    <a:cubicBezTo>
                      <a:pt x="38" y="45"/>
                      <a:pt x="39" y="45"/>
                      <a:pt x="39" y="44"/>
                    </a:cubicBezTo>
                    <a:moveTo>
                      <a:pt x="36" y="48"/>
                    </a:moveTo>
                    <a:cubicBezTo>
                      <a:pt x="36" y="48"/>
                      <a:pt x="36" y="47"/>
                      <a:pt x="36" y="47"/>
                    </a:cubicBezTo>
                    <a:cubicBezTo>
                      <a:pt x="35" y="46"/>
                      <a:pt x="34" y="46"/>
                      <a:pt x="34" y="47"/>
                    </a:cubicBezTo>
                    <a:cubicBezTo>
                      <a:pt x="34" y="47"/>
                      <a:pt x="34" y="48"/>
                      <a:pt x="34" y="48"/>
                    </a:cubicBezTo>
                    <a:cubicBezTo>
                      <a:pt x="35" y="49"/>
                      <a:pt x="35" y="49"/>
                      <a:pt x="36" y="48"/>
                    </a:cubicBezTo>
                    <a:moveTo>
                      <a:pt x="32" y="52"/>
                    </a:moveTo>
                    <a:cubicBezTo>
                      <a:pt x="33" y="52"/>
                      <a:pt x="32" y="51"/>
                      <a:pt x="32" y="51"/>
                    </a:cubicBezTo>
                    <a:cubicBezTo>
                      <a:pt x="32" y="50"/>
                      <a:pt x="31" y="51"/>
                      <a:pt x="30" y="51"/>
                    </a:cubicBezTo>
                    <a:cubicBezTo>
                      <a:pt x="30" y="52"/>
                      <a:pt x="30" y="52"/>
                      <a:pt x="31" y="53"/>
                    </a:cubicBezTo>
                    <a:cubicBezTo>
                      <a:pt x="31" y="53"/>
                      <a:pt x="32" y="53"/>
                      <a:pt x="32" y="52"/>
                    </a:cubicBezTo>
                    <a:moveTo>
                      <a:pt x="29" y="57"/>
                    </a:moveTo>
                    <a:cubicBezTo>
                      <a:pt x="29" y="56"/>
                      <a:pt x="29" y="56"/>
                      <a:pt x="29" y="55"/>
                    </a:cubicBezTo>
                    <a:cubicBezTo>
                      <a:pt x="28" y="55"/>
                      <a:pt x="27" y="55"/>
                      <a:pt x="27" y="56"/>
                    </a:cubicBezTo>
                    <a:cubicBezTo>
                      <a:pt x="27" y="56"/>
                      <a:pt x="27" y="57"/>
                      <a:pt x="27" y="57"/>
                    </a:cubicBezTo>
                    <a:cubicBezTo>
                      <a:pt x="28" y="57"/>
                      <a:pt x="28" y="57"/>
                      <a:pt x="29" y="57"/>
                    </a:cubicBezTo>
                    <a:moveTo>
                      <a:pt x="26" y="61"/>
                    </a:moveTo>
                    <a:cubicBezTo>
                      <a:pt x="26" y="61"/>
                      <a:pt x="26" y="60"/>
                      <a:pt x="25" y="60"/>
                    </a:cubicBezTo>
                    <a:cubicBezTo>
                      <a:pt x="25" y="59"/>
                      <a:pt x="24" y="60"/>
                      <a:pt x="24" y="60"/>
                    </a:cubicBezTo>
                    <a:cubicBezTo>
                      <a:pt x="24" y="60"/>
                      <a:pt x="24" y="60"/>
                      <a:pt x="24" y="60"/>
                    </a:cubicBezTo>
                    <a:cubicBezTo>
                      <a:pt x="23" y="61"/>
                      <a:pt x="24" y="61"/>
                      <a:pt x="24" y="62"/>
                    </a:cubicBezTo>
                    <a:cubicBezTo>
                      <a:pt x="25" y="62"/>
                      <a:pt x="25" y="62"/>
                      <a:pt x="26" y="61"/>
                    </a:cubicBezTo>
                    <a:cubicBezTo>
                      <a:pt x="26" y="61"/>
                      <a:pt x="26" y="61"/>
                      <a:pt x="26" y="61"/>
                    </a:cubicBezTo>
                    <a:moveTo>
                      <a:pt x="23" y="66"/>
                    </a:moveTo>
                    <a:cubicBezTo>
                      <a:pt x="23" y="65"/>
                      <a:pt x="23" y="65"/>
                      <a:pt x="22" y="64"/>
                    </a:cubicBezTo>
                    <a:cubicBezTo>
                      <a:pt x="22" y="64"/>
                      <a:pt x="21" y="64"/>
                      <a:pt x="21" y="65"/>
                    </a:cubicBezTo>
                    <a:cubicBezTo>
                      <a:pt x="20" y="65"/>
                      <a:pt x="21" y="66"/>
                      <a:pt x="21" y="66"/>
                    </a:cubicBezTo>
                    <a:cubicBezTo>
                      <a:pt x="22" y="67"/>
                      <a:pt x="22" y="67"/>
                      <a:pt x="23" y="66"/>
                    </a:cubicBezTo>
                    <a:moveTo>
                      <a:pt x="20" y="71"/>
                    </a:moveTo>
                    <a:cubicBezTo>
                      <a:pt x="20" y="70"/>
                      <a:pt x="20" y="70"/>
                      <a:pt x="19" y="69"/>
                    </a:cubicBezTo>
                    <a:cubicBezTo>
                      <a:pt x="19" y="69"/>
                      <a:pt x="18" y="69"/>
                      <a:pt x="18" y="70"/>
                    </a:cubicBezTo>
                    <a:cubicBezTo>
                      <a:pt x="18" y="70"/>
                      <a:pt x="18" y="71"/>
                      <a:pt x="18" y="71"/>
                    </a:cubicBezTo>
                    <a:cubicBezTo>
                      <a:pt x="19" y="72"/>
                      <a:pt x="19" y="71"/>
                      <a:pt x="20" y="71"/>
                    </a:cubicBezTo>
                    <a:cubicBezTo>
                      <a:pt x="20" y="71"/>
                      <a:pt x="20" y="71"/>
                      <a:pt x="20" y="71"/>
                    </a:cubicBezTo>
                    <a:moveTo>
                      <a:pt x="17" y="76"/>
                    </a:moveTo>
                    <a:cubicBezTo>
                      <a:pt x="17" y="75"/>
                      <a:pt x="17" y="74"/>
                      <a:pt x="17" y="74"/>
                    </a:cubicBezTo>
                    <a:cubicBezTo>
                      <a:pt x="16" y="74"/>
                      <a:pt x="15" y="74"/>
                      <a:pt x="15" y="75"/>
                    </a:cubicBezTo>
                    <a:cubicBezTo>
                      <a:pt x="15" y="75"/>
                      <a:pt x="15" y="76"/>
                      <a:pt x="16" y="76"/>
                    </a:cubicBezTo>
                    <a:cubicBezTo>
                      <a:pt x="16" y="76"/>
                      <a:pt x="17" y="76"/>
                      <a:pt x="17" y="76"/>
                    </a:cubicBezTo>
                    <a:moveTo>
                      <a:pt x="15" y="81"/>
                    </a:moveTo>
                    <a:cubicBezTo>
                      <a:pt x="15" y="80"/>
                      <a:pt x="15" y="79"/>
                      <a:pt x="14" y="79"/>
                    </a:cubicBezTo>
                    <a:cubicBezTo>
                      <a:pt x="14" y="79"/>
                      <a:pt x="13" y="79"/>
                      <a:pt x="13" y="80"/>
                    </a:cubicBezTo>
                    <a:cubicBezTo>
                      <a:pt x="13" y="80"/>
                      <a:pt x="13" y="80"/>
                      <a:pt x="13" y="80"/>
                    </a:cubicBezTo>
                    <a:cubicBezTo>
                      <a:pt x="12" y="80"/>
                      <a:pt x="13" y="81"/>
                      <a:pt x="13" y="81"/>
                    </a:cubicBezTo>
                    <a:cubicBezTo>
                      <a:pt x="14" y="81"/>
                      <a:pt x="14" y="81"/>
                      <a:pt x="15" y="81"/>
                    </a:cubicBezTo>
                    <a:moveTo>
                      <a:pt x="13" y="86"/>
                    </a:moveTo>
                    <a:cubicBezTo>
                      <a:pt x="13" y="85"/>
                      <a:pt x="12" y="85"/>
                      <a:pt x="12" y="84"/>
                    </a:cubicBezTo>
                    <a:cubicBezTo>
                      <a:pt x="11" y="84"/>
                      <a:pt x="11" y="84"/>
                      <a:pt x="10" y="85"/>
                    </a:cubicBezTo>
                    <a:cubicBezTo>
                      <a:pt x="10" y="85"/>
                      <a:pt x="10" y="85"/>
                      <a:pt x="10" y="85"/>
                    </a:cubicBezTo>
                    <a:cubicBezTo>
                      <a:pt x="10" y="85"/>
                      <a:pt x="10" y="86"/>
                      <a:pt x="11" y="86"/>
                    </a:cubicBezTo>
                    <a:cubicBezTo>
                      <a:pt x="12" y="87"/>
                      <a:pt x="12" y="86"/>
                      <a:pt x="13" y="86"/>
                    </a:cubicBezTo>
                    <a:cubicBezTo>
                      <a:pt x="13" y="86"/>
                      <a:pt x="13" y="86"/>
                      <a:pt x="13" y="86"/>
                    </a:cubicBezTo>
                    <a:moveTo>
                      <a:pt x="11" y="91"/>
                    </a:moveTo>
                    <a:cubicBezTo>
                      <a:pt x="11" y="90"/>
                      <a:pt x="10" y="90"/>
                      <a:pt x="10" y="90"/>
                    </a:cubicBezTo>
                    <a:cubicBezTo>
                      <a:pt x="9" y="89"/>
                      <a:pt x="9" y="90"/>
                      <a:pt x="8" y="90"/>
                    </a:cubicBezTo>
                    <a:cubicBezTo>
                      <a:pt x="8" y="91"/>
                      <a:pt x="9" y="91"/>
                      <a:pt x="9" y="92"/>
                    </a:cubicBezTo>
                    <a:cubicBezTo>
                      <a:pt x="10" y="92"/>
                      <a:pt x="10" y="92"/>
                      <a:pt x="11" y="91"/>
                    </a:cubicBezTo>
                    <a:moveTo>
                      <a:pt x="9" y="96"/>
                    </a:moveTo>
                    <a:cubicBezTo>
                      <a:pt x="9" y="96"/>
                      <a:pt x="9" y="95"/>
                      <a:pt x="8" y="95"/>
                    </a:cubicBezTo>
                    <a:cubicBezTo>
                      <a:pt x="7" y="95"/>
                      <a:pt x="7" y="95"/>
                      <a:pt x="7" y="96"/>
                    </a:cubicBezTo>
                    <a:cubicBezTo>
                      <a:pt x="6" y="96"/>
                      <a:pt x="7" y="97"/>
                      <a:pt x="7" y="97"/>
                    </a:cubicBezTo>
                    <a:cubicBezTo>
                      <a:pt x="8" y="97"/>
                      <a:pt x="9" y="97"/>
                      <a:pt x="9" y="96"/>
                    </a:cubicBezTo>
                    <a:moveTo>
                      <a:pt x="7" y="102"/>
                    </a:moveTo>
                    <a:cubicBezTo>
                      <a:pt x="7" y="101"/>
                      <a:pt x="7" y="100"/>
                      <a:pt x="6" y="100"/>
                    </a:cubicBezTo>
                    <a:cubicBezTo>
                      <a:pt x="6" y="100"/>
                      <a:pt x="5" y="100"/>
                      <a:pt x="5" y="101"/>
                    </a:cubicBezTo>
                    <a:cubicBezTo>
                      <a:pt x="5" y="102"/>
                      <a:pt x="5" y="102"/>
                      <a:pt x="6" y="102"/>
                    </a:cubicBezTo>
                    <a:cubicBezTo>
                      <a:pt x="6" y="102"/>
                      <a:pt x="7" y="102"/>
                      <a:pt x="7" y="102"/>
                    </a:cubicBezTo>
                    <a:moveTo>
                      <a:pt x="6" y="107"/>
                    </a:moveTo>
                    <a:cubicBezTo>
                      <a:pt x="6" y="106"/>
                      <a:pt x="6" y="106"/>
                      <a:pt x="5" y="106"/>
                    </a:cubicBezTo>
                    <a:cubicBezTo>
                      <a:pt x="4" y="105"/>
                      <a:pt x="4" y="106"/>
                      <a:pt x="4" y="106"/>
                    </a:cubicBezTo>
                    <a:cubicBezTo>
                      <a:pt x="4" y="107"/>
                      <a:pt x="4" y="108"/>
                      <a:pt x="5" y="108"/>
                    </a:cubicBezTo>
                    <a:cubicBezTo>
                      <a:pt x="5" y="108"/>
                      <a:pt x="6" y="107"/>
                      <a:pt x="6" y="107"/>
                    </a:cubicBezTo>
                    <a:moveTo>
                      <a:pt x="5" y="112"/>
                    </a:moveTo>
                    <a:cubicBezTo>
                      <a:pt x="5" y="112"/>
                      <a:pt x="4" y="111"/>
                      <a:pt x="4" y="111"/>
                    </a:cubicBezTo>
                    <a:cubicBezTo>
                      <a:pt x="3" y="111"/>
                      <a:pt x="3" y="111"/>
                      <a:pt x="3" y="112"/>
                    </a:cubicBezTo>
                    <a:cubicBezTo>
                      <a:pt x="2" y="113"/>
                      <a:pt x="3" y="113"/>
                      <a:pt x="3" y="113"/>
                    </a:cubicBezTo>
                    <a:cubicBezTo>
                      <a:pt x="4" y="113"/>
                      <a:pt x="5" y="113"/>
                      <a:pt x="5" y="112"/>
                    </a:cubicBezTo>
                    <a:moveTo>
                      <a:pt x="4" y="118"/>
                    </a:moveTo>
                    <a:cubicBezTo>
                      <a:pt x="4" y="117"/>
                      <a:pt x="4" y="117"/>
                      <a:pt x="3" y="117"/>
                    </a:cubicBezTo>
                    <a:cubicBezTo>
                      <a:pt x="2" y="116"/>
                      <a:pt x="2" y="117"/>
                      <a:pt x="2" y="117"/>
                    </a:cubicBezTo>
                    <a:cubicBezTo>
                      <a:pt x="2" y="118"/>
                      <a:pt x="2" y="119"/>
                      <a:pt x="3" y="119"/>
                    </a:cubicBezTo>
                    <a:cubicBezTo>
                      <a:pt x="3" y="119"/>
                      <a:pt x="4" y="118"/>
                      <a:pt x="4" y="118"/>
                    </a:cubicBezTo>
                    <a:moveTo>
                      <a:pt x="3" y="123"/>
                    </a:moveTo>
                    <a:cubicBezTo>
                      <a:pt x="3" y="123"/>
                      <a:pt x="3" y="122"/>
                      <a:pt x="2" y="122"/>
                    </a:cubicBezTo>
                    <a:cubicBezTo>
                      <a:pt x="2" y="122"/>
                      <a:pt x="1" y="122"/>
                      <a:pt x="1" y="123"/>
                    </a:cubicBezTo>
                    <a:cubicBezTo>
                      <a:pt x="1" y="124"/>
                      <a:pt x="1" y="124"/>
                      <a:pt x="2" y="124"/>
                    </a:cubicBezTo>
                    <a:cubicBezTo>
                      <a:pt x="3" y="124"/>
                      <a:pt x="3" y="124"/>
                      <a:pt x="3" y="123"/>
                    </a:cubicBezTo>
                    <a:moveTo>
                      <a:pt x="3" y="129"/>
                    </a:moveTo>
                    <a:cubicBezTo>
                      <a:pt x="3" y="128"/>
                      <a:pt x="2" y="128"/>
                      <a:pt x="2" y="128"/>
                    </a:cubicBezTo>
                    <a:cubicBezTo>
                      <a:pt x="1" y="128"/>
                      <a:pt x="1" y="128"/>
                      <a:pt x="1" y="129"/>
                    </a:cubicBezTo>
                    <a:cubicBezTo>
                      <a:pt x="1" y="129"/>
                      <a:pt x="1" y="129"/>
                      <a:pt x="1" y="129"/>
                    </a:cubicBezTo>
                    <a:cubicBezTo>
                      <a:pt x="0" y="129"/>
                      <a:pt x="1" y="130"/>
                      <a:pt x="2" y="130"/>
                    </a:cubicBezTo>
                    <a:cubicBezTo>
                      <a:pt x="2" y="130"/>
                      <a:pt x="3" y="129"/>
                      <a:pt x="3" y="129"/>
                    </a:cubicBezTo>
                    <a:cubicBezTo>
                      <a:pt x="3" y="129"/>
                      <a:pt x="3" y="129"/>
                      <a:pt x="3" y="129"/>
                    </a:cubicBezTo>
                    <a:moveTo>
                      <a:pt x="3" y="134"/>
                    </a:moveTo>
                    <a:cubicBezTo>
                      <a:pt x="3" y="134"/>
                      <a:pt x="2" y="133"/>
                      <a:pt x="1" y="133"/>
                    </a:cubicBezTo>
                    <a:cubicBezTo>
                      <a:pt x="1" y="133"/>
                      <a:pt x="0" y="134"/>
                      <a:pt x="0" y="134"/>
                    </a:cubicBezTo>
                    <a:cubicBezTo>
                      <a:pt x="0" y="134"/>
                      <a:pt x="0" y="134"/>
                      <a:pt x="0" y="134"/>
                    </a:cubicBezTo>
                    <a:cubicBezTo>
                      <a:pt x="0" y="135"/>
                      <a:pt x="1" y="135"/>
                      <a:pt x="1" y="135"/>
                    </a:cubicBezTo>
                    <a:cubicBezTo>
                      <a:pt x="2" y="135"/>
                      <a:pt x="3" y="135"/>
                      <a:pt x="3" y="134"/>
                    </a:cubicBezTo>
                    <a:moveTo>
                      <a:pt x="3" y="140"/>
                    </a:moveTo>
                    <a:cubicBezTo>
                      <a:pt x="3" y="139"/>
                      <a:pt x="2" y="139"/>
                      <a:pt x="1" y="139"/>
                    </a:cubicBezTo>
                    <a:cubicBezTo>
                      <a:pt x="1" y="139"/>
                      <a:pt x="0" y="139"/>
                      <a:pt x="0" y="140"/>
                    </a:cubicBezTo>
                    <a:cubicBezTo>
                      <a:pt x="0" y="141"/>
                      <a:pt x="1" y="141"/>
                      <a:pt x="1" y="141"/>
                    </a:cubicBezTo>
                    <a:cubicBezTo>
                      <a:pt x="2" y="141"/>
                      <a:pt x="3" y="140"/>
                      <a:pt x="3" y="140"/>
                    </a:cubicBezTo>
                    <a:moveTo>
                      <a:pt x="3" y="145"/>
                    </a:moveTo>
                    <a:cubicBezTo>
                      <a:pt x="3" y="145"/>
                      <a:pt x="2" y="144"/>
                      <a:pt x="2" y="144"/>
                    </a:cubicBezTo>
                    <a:cubicBezTo>
                      <a:pt x="1" y="144"/>
                      <a:pt x="1" y="145"/>
                      <a:pt x="1" y="146"/>
                    </a:cubicBezTo>
                    <a:cubicBezTo>
                      <a:pt x="1" y="146"/>
                      <a:pt x="1" y="147"/>
                      <a:pt x="2" y="147"/>
                    </a:cubicBezTo>
                    <a:cubicBezTo>
                      <a:pt x="2" y="147"/>
                      <a:pt x="3" y="146"/>
                      <a:pt x="3" y="145"/>
                    </a:cubicBezTo>
                    <a:moveTo>
                      <a:pt x="3" y="151"/>
                    </a:moveTo>
                    <a:cubicBezTo>
                      <a:pt x="3" y="150"/>
                      <a:pt x="3" y="150"/>
                      <a:pt x="2" y="150"/>
                    </a:cubicBezTo>
                    <a:cubicBezTo>
                      <a:pt x="1" y="150"/>
                      <a:pt x="1" y="151"/>
                      <a:pt x="1" y="151"/>
                    </a:cubicBezTo>
                    <a:cubicBezTo>
                      <a:pt x="1" y="151"/>
                      <a:pt x="1" y="151"/>
                      <a:pt x="1" y="151"/>
                    </a:cubicBezTo>
                    <a:cubicBezTo>
                      <a:pt x="1" y="152"/>
                      <a:pt x="2" y="152"/>
                      <a:pt x="2" y="152"/>
                    </a:cubicBezTo>
                    <a:cubicBezTo>
                      <a:pt x="3" y="152"/>
                      <a:pt x="3" y="152"/>
                      <a:pt x="3" y="151"/>
                    </a:cubicBezTo>
                    <a:cubicBezTo>
                      <a:pt x="3" y="151"/>
                      <a:pt x="3" y="151"/>
                      <a:pt x="3" y="151"/>
                    </a:cubicBezTo>
                    <a:moveTo>
                      <a:pt x="4" y="156"/>
                    </a:moveTo>
                    <a:cubicBezTo>
                      <a:pt x="4" y="156"/>
                      <a:pt x="3" y="155"/>
                      <a:pt x="3" y="155"/>
                    </a:cubicBezTo>
                    <a:cubicBezTo>
                      <a:pt x="2" y="156"/>
                      <a:pt x="2" y="156"/>
                      <a:pt x="2" y="157"/>
                    </a:cubicBezTo>
                    <a:cubicBezTo>
                      <a:pt x="2" y="157"/>
                      <a:pt x="2" y="157"/>
                      <a:pt x="2" y="157"/>
                    </a:cubicBezTo>
                    <a:cubicBezTo>
                      <a:pt x="2" y="157"/>
                      <a:pt x="2" y="158"/>
                      <a:pt x="3" y="158"/>
                    </a:cubicBezTo>
                    <a:cubicBezTo>
                      <a:pt x="4" y="158"/>
                      <a:pt x="4" y="157"/>
                      <a:pt x="4" y="156"/>
                    </a:cubicBezTo>
                    <a:moveTo>
                      <a:pt x="5" y="162"/>
                    </a:moveTo>
                    <a:cubicBezTo>
                      <a:pt x="5" y="161"/>
                      <a:pt x="4" y="161"/>
                      <a:pt x="4" y="161"/>
                    </a:cubicBezTo>
                    <a:cubicBezTo>
                      <a:pt x="3" y="161"/>
                      <a:pt x="3" y="162"/>
                      <a:pt x="3" y="162"/>
                    </a:cubicBezTo>
                    <a:cubicBezTo>
                      <a:pt x="3" y="163"/>
                      <a:pt x="3" y="163"/>
                      <a:pt x="4" y="163"/>
                    </a:cubicBezTo>
                    <a:cubicBezTo>
                      <a:pt x="5" y="163"/>
                      <a:pt x="5" y="162"/>
                      <a:pt x="5" y="162"/>
                    </a:cubicBezTo>
                    <a:moveTo>
                      <a:pt x="6" y="167"/>
                    </a:moveTo>
                    <a:cubicBezTo>
                      <a:pt x="6" y="167"/>
                      <a:pt x="5" y="166"/>
                      <a:pt x="5" y="166"/>
                    </a:cubicBezTo>
                    <a:cubicBezTo>
                      <a:pt x="4" y="167"/>
                      <a:pt x="4" y="167"/>
                      <a:pt x="4" y="168"/>
                    </a:cubicBezTo>
                    <a:cubicBezTo>
                      <a:pt x="4" y="168"/>
                      <a:pt x="5" y="169"/>
                      <a:pt x="5" y="169"/>
                    </a:cubicBezTo>
                    <a:cubicBezTo>
                      <a:pt x="6" y="168"/>
                      <a:pt x="6" y="168"/>
                      <a:pt x="6" y="167"/>
                    </a:cubicBezTo>
                    <a:moveTo>
                      <a:pt x="7" y="173"/>
                    </a:moveTo>
                    <a:cubicBezTo>
                      <a:pt x="7" y="172"/>
                      <a:pt x="7" y="172"/>
                      <a:pt x="6" y="172"/>
                    </a:cubicBezTo>
                    <a:cubicBezTo>
                      <a:pt x="5" y="172"/>
                      <a:pt x="5" y="173"/>
                      <a:pt x="5" y="173"/>
                    </a:cubicBezTo>
                    <a:cubicBezTo>
                      <a:pt x="5" y="174"/>
                      <a:pt x="6" y="174"/>
                      <a:pt x="7" y="174"/>
                    </a:cubicBezTo>
                    <a:cubicBezTo>
                      <a:pt x="7" y="174"/>
                      <a:pt x="7" y="173"/>
                      <a:pt x="7" y="173"/>
                    </a:cubicBezTo>
                    <a:moveTo>
                      <a:pt x="9" y="178"/>
                    </a:moveTo>
                    <a:cubicBezTo>
                      <a:pt x="9" y="177"/>
                      <a:pt x="8" y="177"/>
                      <a:pt x="7" y="177"/>
                    </a:cubicBezTo>
                    <a:cubicBezTo>
                      <a:pt x="7" y="177"/>
                      <a:pt x="7" y="178"/>
                      <a:pt x="7" y="179"/>
                    </a:cubicBezTo>
                    <a:cubicBezTo>
                      <a:pt x="7" y="179"/>
                      <a:pt x="7" y="179"/>
                      <a:pt x="7" y="179"/>
                    </a:cubicBezTo>
                    <a:cubicBezTo>
                      <a:pt x="7" y="179"/>
                      <a:pt x="8" y="180"/>
                      <a:pt x="8" y="179"/>
                    </a:cubicBezTo>
                    <a:cubicBezTo>
                      <a:pt x="9" y="179"/>
                      <a:pt x="9" y="179"/>
                      <a:pt x="9" y="178"/>
                    </a:cubicBezTo>
                    <a:cubicBezTo>
                      <a:pt x="9" y="178"/>
                      <a:pt x="9" y="178"/>
                      <a:pt x="9" y="178"/>
                    </a:cubicBezTo>
                    <a:moveTo>
                      <a:pt x="11" y="183"/>
                    </a:moveTo>
                    <a:cubicBezTo>
                      <a:pt x="10" y="183"/>
                      <a:pt x="10" y="182"/>
                      <a:pt x="9" y="183"/>
                    </a:cubicBezTo>
                    <a:cubicBezTo>
                      <a:pt x="9" y="183"/>
                      <a:pt x="8" y="183"/>
                      <a:pt x="9" y="184"/>
                    </a:cubicBezTo>
                    <a:cubicBezTo>
                      <a:pt x="9" y="184"/>
                      <a:pt x="9" y="184"/>
                      <a:pt x="9" y="184"/>
                    </a:cubicBezTo>
                    <a:cubicBezTo>
                      <a:pt x="9" y="185"/>
                      <a:pt x="9" y="185"/>
                      <a:pt x="10" y="185"/>
                    </a:cubicBezTo>
                    <a:cubicBezTo>
                      <a:pt x="11" y="184"/>
                      <a:pt x="11" y="184"/>
                      <a:pt x="11" y="183"/>
                    </a:cubicBezTo>
                    <a:moveTo>
                      <a:pt x="13" y="188"/>
                    </a:moveTo>
                    <a:cubicBezTo>
                      <a:pt x="12" y="188"/>
                      <a:pt x="12" y="188"/>
                      <a:pt x="11" y="188"/>
                    </a:cubicBezTo>
                    <a:cubicBezTo>
                      <a:pt x="11" y="188"/>
                      <a:pt x="10" y="189"/>
                      <a:pt x="11" y="189"/>
                    </a:cubicBezTo>
                    <a:cubicBezTo>
                      <a:pt x="11" y="189"/>
                      <a:pt x="11" y="189"/>
                      <a:pt x="11" y="189"/>
                    </a:cubicBezTo>
                    <a:cubicBezTo>
                      <a:pt x="11" y="190"/>
                      <a:pt x="12" y="190"/>
                      <a:pt x="12" y="190"/>
                    </a:cubicBezTo>
                    <a:cubicBezTo>
                      <a:pt x="13" y="190"/>
                      <a:pt x="13" y="189"/>
                      <a:pt x="13" y="188"/>
                    </a:cubicBezTo>
                    <a:moveTo>
                      <a:pt x="15" y="193"/>
                    </a:moveTo>
                    <a:cubicBezTo>
                      <a:pt x="15" y="193"/>
                      <a:pt x="14" y="193"/>
                      <a:pt x="13" y="193"/>
                    </a:cubicBezTo>
                    <a:cubicBezTo>
                      <a:pt x="13" y="193"/>
                      <a:pt x="13" y="194"/>
                      <a:pt x="13" y="194"/>
                    </a:cubicBezTo>
                    <a:cubicBezTo>
                      <a:pt x="13" y="195"/>
                      <a:pt x="14" y="195"/>
                      <a:pt x="14" y="195"/>
                    </a:cubicBezTo>
                    <a:cubicBezTo>
                      <a:pt x="15" y="195"/>
                      <a:pt x="15" y="194"/>
                      <a:pt x="15" y="193"/>
                    </a:cubicBezTo>
                    <a:moveTo>
                      <a:pt x="17" y="198"/>
                    </a:moveTo>
                    <a:cubicBezTo>
                      <a:pt x="17" y="198"/>
                      <a:pt x="16" y="198"/>
                      <a:pt x="16" y="198"/>
                    </a:cubicBezTo>
                    <a:cubicBezTo>
                      <a:pt x="15" y="198"/>
                      <a:pt x="15" y="199"/>
                      <a:pt x="15" y="199"/>
                    </a:cubicBezTo>
                    <a:cubicBezTo>
                      <a:pt x="16" y="200"/>
                      <a:pt x="16" y="200"/>
                      <a:pt x="17" y="200"/>
                    </a:cubicBezTo>
                    <a:cubicBezTo>
                      <a:pt x="17" y="200"/>
                      <a:pt x="18" y="199"/>
                      <a:pt x="17" y="198"/>
                    </a:cubicBezTo>
                    <a:moveTo>
                      <a:pt x="20" y="203"/>
                    </a:moveTo>
                    <a:cubicBezTo>
                      <a:pt x="20" y="203"/>
                      <a:pt x="19" y="203"/>
                      <a:pt x="18" y="203"/>
                    </a:cubicBezTo>
                    <a:cubicBezTo>
                      <a:pt x="18" y="203"/>
                      <a:pt x="18" y="204"/>
                      <a:pt x="18" y="204"/>
                    </a:cubicBezTo>
                    <a:cubicBezTo>
                      <a:pt x="18" y="205"/>
                      <a:pt x="19" y="205"/>
                      <a:pt x="20" y="205"/>
                    </a:cubicBezTo>
                    <a:cubicBezTo>
                      <a:pt x="20" y="204"/>
                      <a:pt x="20" y="204"/>
                      <a:pt x="20" y="203"/>
                    </a:cubicBezTo>
                    <a:cubicBezTo>
                      <a:pt x="20" y="203"/>
                      <a:pt x="20" y="203"/>
                      <a:pt x="20" y="203"/>
                    </a:cubicBezTo>
                    <a:moveTo>
                      <a:pt x="23" y="208"/>
                    </a:moveTo>
                    <a:cubicBezTo>
                      <a:pt x="22" y="207"/>
                      <a:pt x="22" y="207"/>
                      <a:pt x="21" y="208"/>
                    </a:cubicBezTo>
                    <a:cubicBezTo>
                      <a:pt x="21" y="208"/>
                      <a:pt x="21" y="209"/>
                      <a:pt x="21" y="209"/>
                    </a:cubicBezTo>
                    <a:cubicBezTo>
                      <a:pt x="21" y="210"/>
                      <a:pt x="22" y="210"/>
                      <a:pt x="22" y="210"/>
                    </a:cubicBezTo>
                    <a:cubicBezTo>
                      <a:pt x="23" y="209"/>
                      <a:pt x="23" y="209"/>
                      <a:pt x="23" y="208"/>
                    </a:cubicBezTo>
                    <a:moveTo>
                      <a:pt x="26" y="213"/>
                    </a:moveTo>
                    <a:cubicBezTo>
                      <a:pt x="25" y="212"/>
                      <a:pt x="25" y="212"/>
                      <a:pt x="24" y="212"/>
                    </a:cubicBezTo>
                    <a:cubicBezTo>
                      <a:pt x="24" y="213"/>
                      <a:pt x="24" y="213"/>
                      <a:pt x="24" y="214"/>
                    </a:cubicBezTo>
                    <a:cubicBezTo>
                      <a:pt x="24" y="214"/>
                      <a:pt x="25" y="215"/>
                      <a:pt x="26" y="214"/>
                    </a:cubicBezTo>
                    <a:cubicBezTo>
                      <a:pt x="26" y="214"/>
                      <a:pt x="26" y="213"/>
                      <a:pt x="26" y="213"/>
                    </a:cubicBezTo>
                    <a:cubicBezTo>
                      <a:pt x="26" y="213"/>
                      <a:pt x="26" y="213"/>
                      <a:pt x="26" y="213"/>
                    </a:cubicBezTo>
                    <a:moveTo>
                      <a:pt x="29" y="217"/>
                    </a:moveTo>
                    <a:cubicBezTo>
                      <a:pt x="29" y="217"/>
                      <a:pt x="28" y="217"/>
                      <a:pt x="27" y="217"/>
                    </a:cubicBezTo>
                    <a:cubicBezTo>
                      <a:pt x="27" y="217"/>
                      <a:pt x="27" y="218"/>
                      <a:pt x="27" y="218"/>
                    </a:cubicBezTo>
                    <a:cubicBezTo>
                      <a:pt x="28" y="219"/>
                      <a:pt x="28" y="219"/>
                      <a:pt x="29" y="219"/>
                    </a:cubicBezTo>
                    <a:cubicBezTo>
                      <a:pt x="29" y="218"/>
                      <a:pt x="29" y="218"/>
                      <a:pt x="29" y="217"/>
                    </a:cubicBezTo>
                    <a:moveTo>
                      <a:pt x="32" y="222"/>
                    </a:moveTo>
                    <a:cubicBezTo>
                      <a:pt x="32" y="221"/>
                      <a:pt x="31" y="221"/>
                      <a:pt x="31" y="221"/>
                    </a:cubicBezTo>
                    <a:cubicBezTo>
                      <a:pt x="30" y="222"/>
                      <a:pt x="30" y="222"/>
                      <a:pt x="31" y="223"/>
                    </a:cubicBezTo>
                    <a:cubicBezTo>
                      <a:pt x="31" y="223"/>
                      <a:pt x="32" y="223"/>
                      <a:pt x="32" y="223"/>
                    </a:cubicBezTo>
                    <a:cubicBezTo>
                      <a:pt x="33" y="223"/>
                      <a:pt x="33" y="222"/>
                      <a:pt x="32" y="222"/>
                    </a:cubicBezTo>
                    <a:moveTo>
                      <a:pt x="36" y="226"/>
                    </a:moveTo>
                    <a:cubicBezTo>
                      <a:pt x="36" y="225"/>
                      <a:pt x="35" y="225"/>
                      <a:pt x="34" y="226"/>
                    </a:cubicBezTo>
                    <a:cubicBezTo>
                      <a:pt x="34" y="226"/>
                      <a:pt x="34" y="227"/>
                      <a:pt x="34" y="227"/>
                    </a:cubicBezTo>
                    <a:cubicBezTo>
                      <a:pt x="35" y="228"/>
                      <a:pt x="35" y="228"/>
                      <a:pt x="36" y="227"/>
                    </a:cubicBezTo>
                    <a:cubicBezTo>
                      <a:pt x="36" y="227"/>
                      <a:pt x="36" y="226"/>
                      <a:pt x="36" y="226"/>
                    </a:cubicBezTo>
                    <a:moveTo>
                      <a:pt x="40" y="230"/>
                    </a:moveTo>
                    <a:cubicBezTo>
                      <a:pt x="39" y="229"/>
                      <a:pt x="39" y="229"/>
                      <a:pt x="38" y="230"/>
                    </a:cubicBezTo>
                    <a:cubicBezTo>
                      <a:pt x="38" y="230"/>
                      <a:pt x="38" y="231"/>
                      <a:pt x="38" y="231"/>
                    </a:cubicBezTo>
                    <a:cubicBezTo>
                      <a:pt x="39" y="232"/>
                      <a:pt x="39" y="232"/>
                      <a:pt x="40" y="231"/>
                    </a:cubicBezTo>
                    <a:cubicBezTo>
                      <a:pt x="40" y="231"/>
                      <a:pt x="40" y="230"/>
                      <a:pt x="40" y="230"/>
                    </a:cubicBezTo>
                    <a:moveTo>
                      <a:pt x="44" y="234"/>
                    </a:moveTo>
                    <a:cubicBezTo>
                      <a:pt x="43" y="233"/>
                      <a:pt x="42" y="233"/>
                      <a:pt x="42" y="234"/>
                    </a:cubicBezTo>
                    <a:cubicBezTo>
                      <a:pt x="42" y="234"/>
                      <a:pt x="42" y="235"/>
                      <a:pt x="42" y="235"/>
                    </a:cubicBezTo>
                    <a:cubicBezTo>
                      <a:pt x="42" y="235"/>
                      <a:pt x="42" y="235"/>
                      <a:pt x="42" y="235"/>
                    </a:cubicBezTo>
                    <a:cubicBezTo>
                      <a:pt x="42" y="236"/>
                      <a:pt x="43" y="236"/>
                      <a:pt x="44" y="235"/>
                    </a:cubicBezTo>
                    <a:cubicBezTo>
                      <a:pt x="44" y="235"/>
                      <a:pt x="44" y="234"/>
                      <a:pt x="44" y="234"/>
                    </a:cubicBezTo>
                    <a:moveTo>
                      <a:pt x="48" y="238"/>
                    </a:moveTo>
                    <a:cubicBezTo>
                      <a:pt x="47" y="237"/>
                      <a:pt x="46" y="237"/>
                      <a:pt x="46" y="238"/>
                    </a:cubicBezTo>
                    <a:cubicBezTo>
                      <a:pt x="46" y="238"/>
                      <a:pt x="46" y="239"/>
                      <a:pt x="46" y="239"/>
                    </a:cubicBezTo>
                    <a:cubicBezTo>
                      <a:pt x="47" y="240"/>
                      <a:pt x="47" y="240"/>
                      <a:pt x="48" y="239"/>
                    </a:cubicBezTo>
                    <a:cubicBezTo>
                      <a:pt x="48" y="239"/>
                      <a:pt x="48" y="238"/>
                      <a:pt x="48" y="238"/>
                    </a:cubicBezTo>
                    <a:moveTo>
                      <a:pt x="52" y="241"/>
                    </a:moveTo>
                    <a:cubicBezTo>
                      <a:pt x="51" y="241"/>
                      <a:pt x="51" y="241"/>
                      <a:pt x="50" y="241"/>
                    </a:cubicBezTo>
                    <a:cubicBezTo>
                      <a:pt x="50" y="242"/>
                      <a:pt x="50" y="242"/>
                      <a:pt x="50" y="243"/>
                    </a:cubicBezTo>
                    <a:cubicBezTo>
                      <a:pt x="51" y="243"/>
                      <a:pt x="52" y="243"/>
                      <a:pt x="52" y="243"/>
                    </a:cubicBezTo>
                    <a:cubicBezTo>
                      <a:pt x="52" y="242"/>
                      <a:pt x="52" y="242"/>
                      <a:pt x="52" y="241"/>
                    </a:cubicBezTo>
                    <a:moveTo>
                      <a:pt x="56" y="245"/>
                    </a:moveTo>
                    <a:cubicBezTo>
                      <a:pt x="56" y="244"/>
                      <a:pt x="55" y="244"/>
                      <a:pt x="55" y="245"/>
                    </a:cubicBezTo>
                    <a:cubicBezTo>
                      <a:pt x="54" y="245"/>
                      <a:pt x="54" y="246"/>
                      <a:pt x="55" y="246"/>
                    </a:cubicBezTo>
                    <a:cubicBezTo>
                      <a:pt x="55" y="247"/>
                      <a:pt x="56" y="247"/>
                      <a:pt x="56" y="246"/>
                    </a:cubicBezTo>
                    <a:cubicBezTo>
                      <a:pt x="57" y="246"/>
                      <a:pt x="57" y="245"/>
                      <a:pt x="56" y="245"/>
                    </a:cubicBezTo>
                    <a:cubicBezTo>
                      <a:pt x="56" y="245"/>
                      <a:pt x="56" y="245"/>
                      <a:pt x="56" y="245"/>
                    </a:cubicBezTo>
                    <a:moveTo>
                      <a:pt x="61" y="248"/>
                    </a:moveTo>
                    <a:cubicBezTo>
                      <a:pt x="60" y="247"/>
                      <a:pt x="60" y="248"/>
                      <a:pt x="59" y="248"/>
                    </a:cubicBezTo>
                    <a:cubicBezTo>
                      <a:pt x="59" y="249"/>
                      <a:pt x="59" y="249"/>
                      <a:pt x="59" y="250"/>
                    </a:cubicBezTo>
                    <a:cubicBezTo>
                      <a:pt x="59" y="250"/>
                      <a:pt x="59" y="250"/>
                      <a:pt x="59" y="250"/>
                    </a:cubicBezTo>
                    <a:cubicBezTo>
                      <a:pt x="60" y="250"/>
                      <a:pt x="61" y="250"/>
                      <a:pt x="61" y="249"/>
                    </a:cubicBezTo>
                    <a:cubicBezTo>
                      <a:pt x="61" y="249"/>
                      <a:pt x="61" y="248"/>
                      <a:pt x="61" y="248"/>
                    </a:cubicBezTo>
                    <a:moveTo>
                      <a:pt x="65" y="251"/>
                    </a:moveTo>
                    <a:cubicBezTo>
                      <a:pt x="65" y="251"/>
                      <a:pt x="64" y="251"/>
                      <a:pt x="64" y="251"/>
                    </a:cubicBezTo>
                    <a:cubicBezTo>
                      <a:pt x="63" y="252"/>
                      <a:pt x="64" y="252"/>
                      <a:pt x="64" y="253"/>
                    </a:cubicBezTo>
                    <a:cubicBezTo>
                      <a:pt x="65" y="253"/>
                      <a:pt x="65" y="253"/>
                      <a:pt x="66" y="252"/>
                    </a:cubicBezTo>
                    <a:cubicBezTo>
                      <a:pt x="66" y="252"/>
                      <a:pt x="66" y="251"/>
                      <a:pt x="65" y="251"/>
                    </a:cubicBezTo>
                    <a:moveTo>
                      <a:pt x="70" y="254"/>
                    </a:moveTo>
                    <a:cubicBezTo>
                      <a:pt x="70" y="253"/>
                      <a:pt x="69" y="254"/>
                      <a:pt x="69" y="254"/>
                    </a:cubicBezTo>
                    <a:cubicBezTo>
                      <a:pt x="68" y="255"/>
                      <a:pt x="68" y="255"/>
                      <a:pt x="69" y="256"/>
                    </a:cubicBezTo>
                    <a:cubicBezTo>
                      <a:pt x="69" y="256"/>
                      <a:pt x="70" y="256"/>
                      <a:pt x="70" y="255"/>
                    </a:cubicBezTo>
                    <a:cubicBezTo>
                      <a:pt x="71" y="255"/>
                      <a:pt x="71" y="254"/>
                      <a:pt x="70" y="254"/>
                    </a:cubicBezTo>
                    <a:moveTo>
                      <a:pt x="75" y="256"/>
                    </a:moveTo>
                    <a:cubicBezTo>
                      <a:pt x="74" y="256"/>
                      <a:pt x="74" y="256"/>
                      <a:pt x="73" y="257"/>
                    </a:cubicBezTo>
                    <a:cubicBezTo>
                      <a:pt x="73" y="257"/>
                      <a:pt x="73" y="258"/>
                      <a:pt x="74" y="258"/>
                    </a:cubicBezTo>
                    <a:cubicBezTo>
                      <a:pt x="74" y="259"/>
                      <a:pt x="75" y="258"/>
                      <a:pt x="75" y="258"/>
                    </a:cubicBezTo>
                    <a:cubicBezTo>
                      <a:pt x="76" y="257"/>
                      <a:pt x="75" y="257"/>
                      <a:pt x="75" y="256"/>
                    </a:cubicBezTo>
                    <a:moveTo>
                      <a:pt x="80" y="259"/>
                    </a:moveTo>
                    <a:cubicBezTo>
                      <a:pt x="79" y="259"/>
                      <a:pt x="79" y="259"/>
                      <a:pt x="78" y="259"/>
                    </a:cubicBezTo>
                    <a:cubicBezTo>
                      <a:pt x="78" y="260"/>
                      <a:pt x="78" y="261"/>
                      <a:pt x="79" y="261"/>
                    </a:cubicBezTo>
                    <a:cubicBezTo>
                      <a:pt x="79" y="261"/>
                      <a:pt x="80" y="261"/>
                      <a:pt x="80" y="260"/>
                    </a:cubicBezTo>
                    <a:cubicBezTo>
                      <a:pt x="81" y="260"/>
                      <a:pt x="80" y="259"/>
                      <a:pt x="80" y="259"/>
                    </a:cubicBezTo>
                    <a:moveTo>
                      <a:pt x="85" y="261"/>
                    </a:moveTo>
                    <a:cubicBezTo>
                      <a:pt x="84" y="261"/>
                      <a:pt x="84" y="261"/>
                      <a:pt x="83" y="262"/>
                    </a:cubicBezTo>
                    <a:cubicBezTo>
                      <a:pt x="83" y="262"/>
                      <a:pt x="84" y="263"/>
                      <a:pt x="84" y="263"/>
                    </a:cubicBezTo>
                    <a:cubicBezTo>
                      <a:pt x="85" y="263"/>
                      <a:pt x="85" y="263"/>
                      <a:pt x="86" y="263"/>
                    </a:cubicBezTo>
                    <a:cubicBezTo>
                      <a:pt x="86" y="262"/>
                      <a:pt x="86" y="261"/>
                      <a:pt x="85" y="261"/>
                    </a:cubicBezTo>
                    <a:cubicBezTo>
                      <a:pt x="85" y="261"/>
                      <a:pt x="85" y="261"/>
                      <a:pt x="85" y="261"/>
                    </a:cubicBezTo>
                    <a:moveTo>
                      <a:pt x="90" y="263"/>
                    </a:moveTo>
                    <a:cubicBezTo>
                      <a:pt x="90" y="263"/>
                      <a:pt x="89" y="263"/>
                      <a:pt x="89" y="264"/>
                    </a:cubicBezTo>
                    <a:cubicBezTo>
                      <a:pt x="88" y="264"/>
                      <a:pt x="89" y="265"/>
                      <a:pt x="89" y="265"/>
                    </a:cubicBezTo>
                    <a:cubicBezTo>
                      <a:pt x="90" y="266"/>
                      <a:pt x="91" y="265"/>
                      <a:pt x="91" y="265"/>
                    </a:cubicBezTo>
                    <a:cubicBezTo>
                      <a:pt x="91" y="264"/>
                      <a:pt x="91" y="263"/>
                      <a:pt x="90" y="263"/>
                    </a:cubicBezTo>
                    <a:moveTo>
                      <a:pt x="95" y="265"/>
                    </a:moveTo>
                    <a:cubicBezTo>
                      <a:pt x="95" y="265"/>
                      <a:pt x="94" y="265"/>
                      <a:pt x="94" y="266"/>
                    </a:cubicBezTo>
                    <a:cubicBezTo>
                      <a:pt x="94" y="266"/>
                      <a:pt x="94" y="267"/>
                      <a:pt x="95" y="267"/>
                    </a:cubicBezTo>
                    <a:cubicBezTo>
                      <a:pt x="95" y="267"/>
                      <a:pt x="95" y="267"/>
                      <a:pt x="95" y="267"/>
                    </a:cubicBezTo>
                    <a:cubicBezTo>
                      <a:pt x="95" y="267"/>
                      <a:pt x="96" y="267"/>
                      <a:pt x="96" y="266"/>
                    </a:cubicBezTo>
                    <a:cubicBezTo>
                      <a:pt x="96" y="266"/>
                      <a:pt x="96" y="265"/>
                      <a:pt x="95" y="265"/>
                    </a:cubicBezTo>
                    <a:cubicBezTo>
                      <a:pt x="95" y="265"/>
                      <a:pt x="95" y="265"/>
                      <a:pt x="95" y="265"/>
                    </a:cubicBezTo>
                    <a:moveTo>
                      <a:pt x="101" y="267"/>
                    </a:moveTo>
                    <a:cubicBezTo>
                      <a:pt x="100" y="267"/>
                      <a:pt x="99" y="267"/>
                      <a:pt x="99" y="267"/>
                    </a:cubicBezTo>
                    <a:cubicBezTo>
                      <a:pt x="99" y="268"/>
                      <a:pt x="99" y="269"/>
                      <a:pt x="100" y="269"/>
                    </a:cubicBezTo>
                    <a:cubicBezTo>
                      <a:pt x="101" y="269"/>
                      <a:pt x="101" y="269"/>
                      <a:pt x="101" y="268"/>
                    </a:cubicBezTo>
                    <a:cubicBezTo>
                      <a:pt x="102" y="267"/>
                      <a:pt x="101" y="267"/>
                      <a:pt x="101" y="267"/>
                    </a:cubicBezTo>
                    <a:moveTo>
                      <a:pt x="106" y="268"/>
                    </a:moveTo>
                    <a:cubicBezTo>
                      <a:pt x="105" y="268"/>
                      <a:pt x="105" y="268"/>
                      <a:pt x="105" y="269"/>
                    </a:cubicBezTo>
                    <a:cubicBezTo>
                      <a:pt x="105" y="270"/>
                      <a:pt x="105" y="270"/>
                      <a:pt x="105" y="270"/>
                    </a:cubicBezTo>
                    <a:cubicBezTo>
                      <a:pt x="105" y="270"/>
                      <a:pt x="105" y="270"/>
                      <a:pt x="105" y="270"/>
                    </a:cubicBezTo>
                    <a:cubicBezTo>
                      <a:pt x="106" y="270"/>
                      <a:pt x="107" y="270"/>
                      <a:pt x="107" y="269"/>
                    </a:cubicBezTo>
                    <a:cubicBezTo>
                      <a:pt x="107" y="269"/>
                      <a:pt x="107" y="268"/>
                      <a:pt x="106" y="268"/>
                    </a:cubicBezTo>
                    <a:moveTo>
                      <a:pt x="111" y="269"/>
                    </a:moveTo>
                    <a:cubicBezTo>
                      <a:pt x="111" y="269"/>
                      <a:pt x="110" y="270"/>
                      <a:pt x="110" y="270"/>
                    </a:cubicBezTo>
                    <a:cubicBezTo>
                      <a:pt x="110" y="271"/>
                      <a:pt x="110" y="271"/>
                      <a:pt x="111" y="271"/>
                    </a:cubicBezTo>
                    <a:cubicBezTo>
                      <a:pt x="112" y="272"/>
                      <a:pt x="112" y="271"/>
                      <a:pt x="112" y="271"/>
                    </a:cubicBezTo>
                    <a:cubicBezTo>
                      <a:pt x="112" y="270"/>
                      <a:pt x="112" y="269"/>
                      <a:pt x="111" y="269"/>
                    </a:cubicBezTo>
                    <a:moveTo>
                      <a:pt x="117" y="270"/>
                    </a:moveTo>
                    <a:cubicBezTo>
                      <a:pt x="116" y="270"/>
                      <a:pt x="116" y="271"/>
                      <a:pt x="116" y="271"/>
                    </a:cubicBezTo>
                    <a:cubicBezTo>
                      <a:pt x="116" y="272"/>
                      <a:pt x="116" y="272"/>
                      <a:pt x="117" y="272"/>
                    </a:cubicBezTo>
                    <a:cubicBezTo>
                      <a:pt x="117" y="273"/>
                      <a:pt x="118" y="272"/>
                      <a:pt x="118" y="271"/>
                    </a:cubicBezTo>
                    <a:cubicBezTo>
                      <a:pt x="118" y="271"/>
                      <a:pt x="117" y="270"/>
                      <a:pt x="117" y="270"/>
                    </a:cubicBezTo>
                    <a:cubicBezTo>
                      <a:pt x="117" y="270"/>
                      <a:pt x="117" y="270"/>
                      <a:pt x="117" y="270"/>
                    </a:cubicBezTo>
                    <a:moveTo>
                      <a:pt x="122" y="271"/>
                    </a:moveTo>
                    <a:cubicBezTo>
                      <a:pt x="122" y="271"/>
                      <a:pt x="121" y="271"/>
                      <a:pt x="121" y="272"/>
                    </a:cubicBezTo>
                    <a:cubicBezTo>
                      <a:pt x="121" y="273"/>
                      <a:pt x="122" y="273"/>
                      <a:pt x="122" y="273"/>
                    </a:cubicBezTo>
                    <a:cubicBezTo>
                      <a:pt x="122" y="273"/>
                      <a:pt x="122" y="273"/>
                      <a:pt x="122" y="273"/>
                    </a:cubicBezTo>
                    <a:cubicBezTo>
                      <a:pt x="123" y="273"/>
                      <a:pt x="123" y="273"/>
                      <a:pt x="123" y="272"/>
                    </a:cubicBezTo>
                    <a:cubicBezTo>
                      <a:pt x="123" y="272"/>
                      <a:pt x="123" y="271"/>
                      <a:pt x="122" y="271"/>
                    </a:cubicBezTo>
                    <a:cubicBezTo>
                      <a:pt x="122" y="271"/>
                      <a:pt x="122" y="271"/>
                      <a:pt x="122" y="271"/>
                    </a:cubicBezTo>
                    <a:moveTo>
                      <a:pt x="128" y="271"/>
                    </a:moveTo>
                    <a:cubicBezTo>
                      <a:pt x="127" y="271"/>
                      <a:pt x="127" y="272"/>
                      <a:pt x="127" y="272"/>
                    </a:cubicBezTo>
                    <a:cubicBezTo>
                      <a:pt x="127" y="273"/>
                      <a:pt x="127" y="274"/>
                      <a:pt x="128" y="274"/>
                    </a:cubicBezTo>
                    <a:cubicBezTo>
                      <a:pt x="128" y="274"/>
                      <a:pt x="128" y="274"/>
                      <a:pt x="128" y="274"/>
                    </a:cubicBezTo>
                    <a:cubicBezTo>
                      <a:pt x="128" y="274"/>
                      <a:pt x="129" y="273"/>
                      <a:pt x="129" y="273"/>
                    </a:cubicBezTo>
                    <a:cubicBezTo>
                      <a:pt x="129" y="272"/>
                      <a:pt x="128" y="271"/>
                      <a:pt x="128" y="271"/>
                    </a:cubicBezTo>
                    <a:cubicBezTo>
                      <a:pt x="128" y="271"/>
                      <a:pt x="128" y="271"/>
                      <a:pt x="128" y="271"/>
                    </a:cubicBezTo>
                    <a:moveTo>
                      <a:pt x="133" y="272"/>
                    </a:moveTo>
                    <a:cubicBezTo>
                      <a:pt x="133" y="272"/>
                      <a:pt x="132" y="272"/>
                      <a:pt x="132" y="273"/>
                    </a:cubicBezTo>
                    <a:cubicBezTo>
                      <a:pt x="132" y="273"/>
                      <a:pt x="133" y="274"/>
                      <a:pt x="133" y="274"/>
                    </a:cubicBezTo>
                    <a:cubicBezTo>
                      <a:pt x="134" y="274"/>
                      <a:pt x="134" y="273"/>
                      <a:pt x="134" y="273"/>
                    </a:cubicBezTo>
                    <a:cubicBezTo>
                      <a:pt x="135" y="272"/>
                      <a:pt x="134" y="272"/>
                      <a:pt x="133" y="272"/>
                    </a:cubicBezTo>
                    <a:moveTo>
                      <a:pt x="139" y="272"/>
                    </a:moveTo>
                    <a:cubicBezTo>
                      <a:pt x="138" y="272"/>
                      <a:pt x="138" y="272"/>
                      <a:pt x="138" y="273"/>
                    </a:cubicBezTo>
                    <a:cubicBezTo>
                      <a:pt x="138" y="274"/>
                      <a:pt x="138" y="274"/>
                      <a:pt x="139" y="274"/>
                    </a:cubicBezTo>
                    <a:cubicBezTo>
                      <a:pt x="140" y="274"/>
                      <a:pt x="140" y="273"/>
                      <a:pt x="140" y="273"/>
                    </a:cubicBezTo>
                    <a:cubicBezTo>
                      <a:pt x="140" y="272"/>
                      <a:pt x="140" y="272"/>
                      <a:pt x="139" y="272"/>
                    </a:cubicBezTo>
                    <a:moveTo>
                      <a:pt x="144" y="272"/>
                    </a:moveTo>
                    <a:cubicBezTo>
                      <a:pt x="144" y="272"/>
                      <a:pt x="143" y="272"/>
                      <a:pt x="143" y="273"/>
                    </a:cubicBezTo>
                    <a:cubicBezTo>
                      <a:pt x="143" y="273"/>
                      <a:pt x="144" y="274"/>
                      <a:pt x="145" y="274"/>
                    </a:cubicBezTo>
                    <a:cubicBezTo>
                      <a:pt x="145" y="274"/>
                      <a:pt x="146" y="273"/>
                      <a:pt x="146" y="273"/>
                    </a:cubicBezTo>
                    <a:cubicBezTo>
                      <a:pt x="146" y="272"/>
                      <a:pt x="145" y="272"/>
                      <a:pt x="144" y="272"/>
                    </a:cubicBezTo>
                    <a:moveTo>
                      <a:pt x="150" y="271"/>
                    </a:moveTo>
                    <a:cubicBezTo>
                      <a:pt x="149" y="271"/>
                      <a:pt x="149" y="272"/>
                      <a:pt x="149" y="272"/>
                    </a:cubicBezTo>
                    <a:cubicBezTo>
                      <a:pt x="149" y="273"/>
                      <a:pt x="150" y="273"/>
                      <a:pt x="150" y="273"/>
                    </a:cubicBezTo>
                    <a:cubicBezTo>
                      <a:pt x="150" y="273"/>
                      <a:pt x="150" y="273"/>
                      <a:pt x="150" y="273"/>
                    </a:cubicBezTo>
                    <a:cubicBezTo>
                      <a:pt x="151" y="273"/>
                      <a:pt x="151" y="273"/>
                      <a:pt x="151" y="272"/>
                    </a:cubicBezTo>
                    <a:cubicBezTo>
                      <a:pt x="151" y="272"/>
                      <a:pt x="151" y="271"/>
                      <a:pt x="150" y="271"/>
                    </a:cubicBezTo>
                    <a:cubicBezTo>
                      <a:pt x="150" y="271"/>
                      <a:pt x="150" y="271"/>
                      <a:pt x="150" y="271"/>
                    </a:cubicBezTo>
                    <a:moveTo>
                      <a:pt x="156" y="271"/>
                    </a:moveTo>
                    <a:cubicBezTo>
                      <a:pt x="155" y="271"/>
                      <a:pt x="154" y="271"/>
                      <a:pt x="155" y="272"/>
                    </a:cubicBezTo>
                    <a:cubicBezTo>
                      <a:pt x="155" y="272"/>
                      <a:pt x="155" y="273"/>
                      <a:pt x="156" y="273"/>
                    </a:cubicBezTo>
                    <a:cubicBezTo>
                      <a:pt x="156" y="273"/>
                      <a:pt x="157" y="272"/>
                      <a:pt x="157" y="272"/>
                    </a:cubicBezTo>
                    <a:cubicBezTo>
                      <a:pt x="157" y="271"/>
                      <a:pt x="156" y="270"/>
                      <a:pt x="156" y="271"/>
                    </a:cubicBezTo>
                    <a:cubicBezTo>
                      <a:pt x="156" y="271"/>
                      <a:pt x="156" y="271"/>
                      <a:pt x="156" y="271"/>
                    </a:cubicBezTo>
                    <a:moveTo>
                      <a:pt x="161" y="270"/>
                    </a:moveTo>
                    <a:cubicBezTo>
                      <a:pt x="160" y="270"/>
                      <a:pt x="160" y="270"/>
                      <a:pt x="160" y="271"/>
                    </a:cubicBezTo>
                    <a:cubicBezTo>
                      <a:pt x="160" y="272"/>
                      <a:pt x="161" y="272"/>
                      <a:pt x="161" y="272"/>
                    </a:cubicBezTo>
                    <a:cubicBezTo>
                      <a:pt x="161" y="272"/>
                      <a:pt x="161" y="272"/>
                      <a:pt x="161" y="272"/>
                    </a:cubicBezTo>
                    <a:cubicBezTo>
                      <a:pt x="162" y="272"/>
                      <a:pt x="162" y="271"/>
                      <a:pt x="162" y="271"/>
                    </a:cubicBezTo>
                    <a:cubicBezTo>
                      <a:pt x="162" y="270"/>
                      <a:pt x="162" y="270"/>
                      <a:pt x="161" y="270"/>
                    </a:cubicBezTo>
                    <a:moveTo>
                      <a:pt x="166" y="269"/>
                    </a:moveTo>
                    <a:cubicBezTo>
                      <a:pt x="166" y="269"/>
                      <a:pt x="165" y="269"/>
                      <a:pt x="166" y="270"/>
                    </a:cubicBezTo>
                    <a:cubicBezTo>
                      <a:pt x="166" y="271"/>
                      <a:pt x="166" y="271"/>
                      <a:pt x="167" y="271"/>
                    </a:cubicBezTo>
                    <a:cubicBezTo>
                      <a:pt x="167" y="271"/>
                      <a:pt x="168" y="270"/>
                      <a:pt x="168" y="269"/>
                    </a:cubicBezTo>
                    <a:cubicBezTo>
                      <a:pt x="168" y="269"/>
                      <a:pt x="167" y="269"/>
                      <a:pt x="166" y="269"/>
                    </a:cubicBezTo>
                    <a:moveTo>
                      <a:pt x="172" y="267"/>
                    </a:moveTo>
                    <a:cubicBezTo>
                      <a:pt x="171" y="268"/>
                      <a:pt x="171" y="268"/>
                      <a:pt x="171" y="269"/>
                    </a:cubicBezTo>
                    <a:cubicBezTo>
                      <a:pt x="171" y="269"/>
                      <a:pt x="172" y="270"/>
                      <a:pt x="172" y="270"/>
                    </a:cubicBezTo>
                    <a:cubicBezTo>
                      <a:pt x="173" y="269"/>
                      <a:pt x="173" y="269"/>
                      <a:pt x="173" y="268"/>
                    </a:cubicBezTo>
                    <a:cubicBezTo>
                      <a:pt x="173" y="268"/>
                      <a:pt x="172" y="267"/>
                      <a:pt x="172" y="267"/>
                    </a:cubicBezTo>
                    <a:moveTo>
                      <a:pt x="177" y="266"/>
                    </a:moveTo>
                    <a:cubicBezTo>
                      <a:pt x="177" y="266"/>
                      <a:pt x="176" y="267"/>
                      <a:pt x="176" y="267"/>
                    </a:cubicBezTo>
                    <a:cubicBezTo>
                      <a:pt x="177" y="268"/>
                      <a:pt x="177" y="268"/>
                      <a:pt x="178" y="268"/>
                    </a:cubicBezTo>
                    <a:cubicBezTo>
                      <a:pt x="178" y="268"/>
                      <a:pt x="178" y="268"/>
                      <a:pt x="178" y="268"/>
                    </a:cubicBezTo>
                    <a:cubicBezTo>
                      <a:pt x="178" y="268"/>
                      <a:pt x="179" y="267"/>
                      <a:pt x="179" y="267"/>
                    </a:cubicBezTo>
                    <a:cubicBezTo>
                      <a:pt x="178" y="266"/>
                      <a:pt x="178" y="266"/>
                      <a:pt x="177" y="266"/>
                    </a:cubicBezTo>
                    <a:cubicBezTo>
                      <a:pt x="177" y="266"/>
                      <a:pt x="177" y="266"/>
                      <a:pt x="177" y="266"/>
                    </a:cubicBezTo>
                    <a:moveTo>
                      <a:pt x="182" y="264"/>
                    </a:moveTo>
                    <a:cubicBezTo>
                      <a:pt x="182" y="264"/>
                      <a:pt x="181" y="265"/>
                      <a:pt x="182" y="266"/>
                    </a:cubicBezTo>
                    <a:cubicBezTo>
                      <a:pt x="182" y="266"/>
                      <a:pt x="183" y="266"/>
                      <a:pt x="183" y="266"/>
                    </a:cubicBezTo>
                    <a:cubicBezTo>
                      <a:pt x="184" y="266"/>
                      <a:pt x="184" y="265"/>
                      <a:pt x="184" y="265"/>
                    </a:cubicBezTo>
                    <a:cubicBezTo>
                      <a:pt x="184" y="264"/>
                      <a:pt x="183" y="264"/>
                      <a:pt x="182" y="264"/>
                    </a:cubicBezTo>
                    <a:moveTo>
                      <a:pt x="188" y="262"/>
                    </a:moveTo>
                    <a:cubicBezTo>
                      <a:pt x="187" y="262"/>
                      <a:pt x="187" y="263"/>
                      <a:pt x="187" y="264"/>
                    </a:cubicBezTo>
                    <a:cubicBezTo>
                      <a:pt x="187" y="264"/>
                      <a:pt x="188" y="264"/>
                      <a:pt x="188" y="264"/>
                    </a:cubicBezTo>
                    <a:cubicBezTo>
                      <a:pt x="188" y="264"/>
                      <a:pt x="188" y="264"/>
                      <a:pt x="188" y="264"/>
                    </a:cubicBezTo>
                    <a:cubicBezTo>
                      <a:pt x="189" y="264"/>
                      <a:pt x="189" y="263"/>
                      <a:pt x="189" y="263"/>
                    </a:cubicBezTo>
                    <a:cubicBezTo>
                      <a:pt x="189" y="262"/>
                      <a:pt x="188" y="262"/>
                      <a:pt x="188" y="262"/>
                    </a:cubicBezTo>
                    <a:moveTo>
                      <a:pt x="193" y="260"/>
                    </a:moveTo>
                    <a:cubicBezTo>
                      <a:pt x="192" y="260"/>
                      <a:pt x="192" y="261"/>
                      <a:pt x="192" y="261"/>
                    </a:cubicBezTo>
                    <a:cubicBezTo>
                      <a:pt x="192" y="262"/>
                      <a:pt x="193" y="262"/>
                      <a:pt x="194" y="262"/>
                    </a:cubicBezTo>
                    <a:cubicBezTo>
                      <a:pt x="194" y="262"/>
                      <a:pt x="194" y="261"/>
                      <a:pt x="194" y="261"/>
                    </a:cubicBezTo>
                    <a:cubicBezTo>
                      <a:pt x="194" y="260"/>
                      <a:pt x="193" y="260"/>
                      <a:pt x="193" y="260"/>
                    </a:cubicBezTo>
                    <a:cubicBezTo>
                      <a:pt x="193" y="260"/>
                      <a:pt x="193" y="260"/>
                      <a:pt x="193" y="260"/>
                    </a:cubicBezTo>
                    <a:moveTo>
                      <a:pt x="198" y="258"/>
                    </a:moveTo>
                    <a:cubicBezTo>
                      <a:pt x="197" y="258"/>
                      <a:pt x="197" y="259"/>
                      <a:pt x="197" y="259"/>
                    </a:cubicBezTo>
                    <a:cubicBezTo>
                      <a:pt x="197" y="260"/>
                      <a:pt x="198" y="260"/>
                      <a:pt x="199" y="260"/>
                    </a:cubicBezTo>
                    <a:cubicBezTo>
                      <a:pt x="199" y="259"/>
                      <a:pt x="199" y="259"/>
                      <a:pt x="199" y="258"/>
                    </a:cubicBezTo>
                    <a:cubicBezTo>
                      <a:pt x="199" y="258"/>
                      <a:pt x="198" y="257"/>
                      <a:pt x="198" y="258"/>
                    </a:cubicBezTo>
                    <a:moveTo>
                      <a:pt x="203" y="255"/>
                    </a:moveTo>
                    <a:cubicBezTo>
                      <a:pt x="202" y="255"/>
                      <a:pt x="202" y="256"/>
                      <a:pt x="202" y="257"/>
                    </a:cubicBezTo>
                    <a:cubicBezTo>
                      <a:pt x="202" y="257"/>
                      <a:pt x="203" y="257"/>
                      <a:pt x="204" y="257"/>
                    </a:cubicBezTo>
                    <a:cubicBezTo>
                      <a:pt x="204" y="257"/>
                      <a:pt x="204" y="256"/>
                      <a:pt x="204" y="255"/>
                    </a:cubicBezTo>
                    <a:cubicBezTo>
                      <a:pt x="204" y="255"/>
                      <a:pt x="203" y="255"/>
                      <a:pt x="203" y="255"/>
                    </a:cubicBezTo>
                    <a:moveTo>
                      <a:pt x="207" y="252"/>
                    </a:moveTo>
                    <a:cubicBezTo>
                      <a:pt x="207" y="253"/>
                      <a:pt x="207" y="253"/>
                      <a:pt x="207" y="254"/>
                    </a:cubicBezTo>
                    <a:cubicBezTo>
                      <a:pt x="207" y="254"/>
                      <a:pt x="208" y="255"/>
                      <a:pt x="208" y="254"/>
                    </a:cubicBezTo>
                    <a:cubicBezTo>
                      <a:pt x="209" y="254"/>
                      <a:pt x="209" y="253"/>
                      <a:pt x="209" y="253"/>
                    </a:cubicBezTo>
                    <a:cubicBezTo>
                      <a:pt x="209" y="252"/>
                      <a:pt x="208" y="252"/>
                      <a:pt x="207" y="252"/>
                    </a:cubicBezTo>
                    <a:moveTo>
                      <a:pt x="212" y="249"/>
                    </a:moveTo>
                    <a:cubicBezTo>
                      <a:pt x="211" y="250"/>
                      <a:pt x="211" y="250"/>
                      <a:pt x="212" y="251"/>
                    </a:cubicBezTo>
                    <a:cubicBezTo>
                      <a:pt x="212" y="251"/>
                      <a:pt x="213" y="252"/>
                      <a:pt x="213" y="251"/>
                    </a:cubicBezTo>
                    <a:cubicBezTo>
                      <a:pt x="213" y="251"/>
                      <a:pt x="213" y="251"/>
                      <a:pt x="213" y="251"/>
                    </a:cubicBezTo>
                    <a:cubicBezTo>
                      <a:pt x="214" y="251"/>
                      <a:pt x="214" y="250"/>
                      <a:pt x="214" y="250"/>
                    </a:cubicBezTo>
                    <a:cubicBezTo>
                      <a:pt x="213" y="249"/>
                      <a:pt x="212" y="249"/>
                      <a:pt x="212" y="249"/>
                    </a:cubicBezTo>
                    <a:cubicBezTo>
                      <a:pt x="212" y="249"/>
                      <a:pt x="212" y="249"/>
                      <a:pt x="212" y="249"/>
                    </a:cubicBezTo>
                    <a:moveTo>
                      <a:pt x="217" y="246"/>
                    </a:moveTo>
                    <a:cubicBezTo>
                      <a:pt x="216" y="247"/>
                      <a:pt x="216" y="247"/>
                      <a:pt x="216" y="248"/>
                    </a:cubicBezTo>
                    <a:cubicBezTo>
                      <a:pt x="217" y="248"/>
                      <a:pt x="217" y="248"/>
                      <a:pt x="218" y="248"/>
                    </a:cubicBezTo>
                    <a:cubicBezTo>
                      <a:pt x="218" y="248"/>
                      <a:pt x="218" y="247"/>
                      <a:pt x="218" y="246"/>
                    </a:cubicBezTo>
                    <a:cubicBezTo>
                      <a:pt x="218" y="246"/>
                      <a:pt x="217" y="246"/>
                      <a:pt x="217" y="246"/>
                    </a:cubicBezTo>
                    <a:moveTo>
                      <a:pt x="221" y="243"/>
                    </a:moveTo>
                    <a:cubicBezTo>
                      <a:pt x="220" y="243"/>
                      <a:pt x="220" y="244"/>
                      <a:pt x="221" y="244"/>
                    </a:cubicBezTo>
                    <a:cubicBezTo>
                      <a:pt x="221" y="245"/>
                      <a:pt x="222" y="245"/>
                      <a:pt x="222" y="245"/>
                    </a:cubicBezTo>
                    <a:cubicBezTo>
                      <a:pt x="223" y="244"/>
                      <a:pt x="223" y="243"/>
                      <a:pt x="223" y="243"/>
                    </a:cubicBezTo>
                    <a:cubicBezTo>
                      <a:pt x="222" y="243"/>
                      <a:pt x="221" y="242"/>
                      <a:pt x="221" y="243"/>
                    </a:cubicBezTo>
                    <a:moveTo>
                      <a:pt x="225" y="239"/>
                    </a:moveTo>
                    <a:cubicBezTo>
                      <a:pt x="225" y="240"/>
                      <a:pt x="225" y="240"/>
                      <a:pt x="225" y="241"/>
                    </a:cubicBezTo>
                    <a:cubicBezTo>
                      <a:pt x="225" y="241"/>
                      <a:pt x="226" y="241"/>
                      <a:pt x="227" y="241"/>
                    </a:cubicBezTo>
                    <a:cubicBezTo>
                      <a:pt x="227" y="241"/>
                      <a:pt x="227" y="241"/>
                      <a:pt x="227" y="241"/>
                    </a:cubicBezTo>
                    <a:cubicBezTo>
                      <a:pt x="227" y="241"/>
                      <a:pt x="227" y="240"/>
                      <a:pt x="227" y="239"/>
                    </a:cubicBezTo>
                    <a:cubicBezTo>
                      <a:pt x="226" y="239"/>
                      <a:pt x="226" y="239"/>
                      <a:pt x="225" y="239"/>
                    </a:cubicBezTo>
                    <a:moveTo>
                      <a:pt x="229" y="236"/>
                    </a:moveTo>
                    <a:cubicBezTo>
                      <a:pt x="229" y="236"/>
                      <a:pt x="229" y="237"/>
                      <a:pt x="229" y="237"/>
                    </a:cubicBezTo>
                    <a:cubicBezTo>
                      <a:pt x="230" y="238"/>
                      <a:pt x="230" y="238"/>
                      <a:pt x="231" y="237"/>
                    </a:cubicBezTo>
                    <a:cubicBezTo>
                      <a:pt x="231" y="237"/>
                      <a:pt x="231" y="236"/>
                      <a:pt x="231" y="236"/>
                    </a:cubicBezTo>
                    <a:cubicBezTo>
                      <a:pt x="231" y="235"/>
                      <a:pt x="230" y="235"/>
                      <a:pt x="229" y="236"/>
                    </a:cubicBezTo>
                    <a:moveTo>
                      <a:pt x="233" y="232"/>
                    </a:moveTo>
                    <a:cubicBezTo>
                      <a:pt x="233" y="232"/>
                      <a:pt x="233" y="233"/>
                      <a:pt x="233" y="233"/>
                    </a:cubicBezTo>
                    <a:cubicBezTo>
                      <a:pt x="234" y="234"/>
                      <a:pt x="234" y="234"/>
                      <a:pt x="235" y="233"/>
                    </a:cubicBezTo>
                    <a:cubicBezTo>
                      <a:pt x="235" y="233"/>
                      <a:pt x="235" y="232"/>
                      <a:pt x="235" y="232"/>
                    </a:cubicBezTo>
                    <a:cubicBezTo>
                      <a:pt x="234" y="231"/>
                      <a:pt x="234" y="231"/>
                      <a:pt x="233" y="232"/>
                    </a:cubicBezTo>
                    <a:moveTo>
                      <a:pt x="237" y="228"/>
                    </a:moveTo>
                    <a:cubicBezTo>
                      <a:pt x="237" y="228"/>
                      <a:pt x="237" y="229"/>
                      <a:pt x="237" y="229"/>
                    </a:cubicBezTo>
                    <a:cubicBezTo>
                      <a:pt x="238" y="230"/>
                      <a:pt x="238" y="230"/>
                      <a:pt x="239" y="229"/>
                    </a:cubicBezTo>
                    <a:cubicBezTo>
                      <a:pt x="239" y="229"/>
                      <a:pt x="239" y="228"/>
                      <a:pt x="239" y="228"/>
                    </a:cubicBezTo>
                    <a:cubicBezTo>
                      <a:pt x="238" y="227"/>
                      <a:pt x="238" y="227"/>
                      <a:pt x="237" y="228"/>
                    </a:cubicBezTo>
                    <a:moveTo>
                      <a:pt x="241" y="224"/>
                    </a:moveTo>
                    <a:cubicBezTo>
                      <a:pt x="240" y="224"/>
                      <a:pt x="240" y="225"/>
                      <a:pt x="241" y="225"/>
                    </a:cubicBezTo>
                    <a:cubicBezTo>
                      <a:pt x="241" y="226"/>
                      <a:pt x="242" y="225"/>
                      <a:pt x="242" y="225"/>
                    </a:cubicBezTo>
                    <a:cubicBezTo>
                      <a:pt x="243" y="225"/>
                      <a:pt x="243" y="224"/>
                      <a:pt x="242" y="223"/>
                    </a:cubicBezTo>
                    <a:cubicBezTo>
                      <a:pt x="242" y="223"/>
                      <a:pt x="241" y="223"/>
                      <a:pt x="241" y="224"/>
                    </a:cubicBezTo>
                    <a:cubicBezTo>
                      <a:pt x="241" y="224"/>
                      <a:pt x="241" y="224"/>
                      <a:pt x="241" y="224"/>
                    </a:cubicBezTo>
                    <a:moveTo>
                      <a:pt x="244" y="219"/>
                    </a:moveTo>
                    <a:cubicBezTo>
                      <a:pt x="244" y="220"/>
                      <a:pt x="244" y="220"/>
                      <a:pt x="244" y="221"/>
                    </a:cubicBezTo>
                    <a:cubicBezTo>
                      <a:pt x="245" y="221"/>
                      <a:pt x="246" y="221"/>
                      <a:pt x="246" y="221"/>
                    </a:cubicBezTo>
                    <a:cubicBezTo>
                      <a:pt x="246" y="221"/>
                      <a:pt x="246" y="221"/>
                      <a:pt x="246" y="221"/>
                    </a:cubicBezTo>
                    <a:cubicBezTo>
                      <a:pt x="246" y="220"/>
                      <a:pt x="246" y="219"/>
                      <a:pt x="246" y="219"/>
                    </a:cubicBezTo>
                    <a:cubicBezTo>
                      <a:pt x="245" y="219"/>
                      <a:pt x="245" y="219"/>
                      <a:pt x="244" y="219"/>
                    </a:cubicBezTo>
                    <a:moveTo>
                      <a:pt x="248" y="215"/>
                    </a:moveTo>
                    <a:cubicBezTo>
                      <a:pt x="247" y="215"/>
                      <a:pt x="247" y="216"/>
                      <a:pt x="248" y="216"/>
                    </a:cubicBezTo>
                    <a:cubicBezTo>
                      <a:pt x="248" y="217"/>
                      <a:pt x="249" y="217"/>
                      <a:pt x="249" y="216"/>
                    </a:cubicBezTo>
                    <a:cubicBezTo>
                      <a:pt x="250" y="216"/>
                      <a:pt x="250" y="215"/>
                      <a:pt x="249" y="215"/>
                    </a:cubicBezTo>
                    <a:cubicBezTo>
                      <a:pt x="249" y="214"/>
                      <a:pt x="248" y="214"/>
                      <a:pt x="248" y="215"/>
                    </a:cubicBezTo>
                    <a:moveTo>
                      <a:pt x="251" y="210"/>
                    </a:moveTo>
                    <a:cubicBezTo>
                      <a:pt x="250" y="211"/>
                      <a:pt x="250" y="211"/>
                      <a:pt x="251" y="212"/>
                    </a:cubicBezTo>
                    <a:cubicBezTo>
                      <a:pt x="252" y="212"/>
                      <a:pt x="252" y="212"/>
                      <a:pt x="253" y="211"/>
                    </a:cubicBezTo>
                    <a:cubicBezTo>
                      <a:pt x="253" y="211"/>
                      <a:pt x="253" y="210"/>
                      <a:pt x="252" y="210"/>
                    </a:cubicBezTo>
                    <a:cubicBezTo>
                      <a:pt x="252" y="210"/>
                      <a:pt x="251" y="210"/>
                      <a:pt x="251" y="210"/>
                    </a:cubicBezTo>
                    <a:moveTo>
                      <a:pt x="254" y="206"/>
                    </a:moveTo>
                    <a:cubicBezTo>
                      <a:pt x="253" y="206"/>
                      <a:pt x="253" y="207"/>
                      <a:pt x="254" y="207"/>
                    </a:cubicBezTo>
                    <a:cubicBezTo>
                      <a:pt x="255" y="207"/>
                      <a:pt x="255" y="207"/>
                      <a:pt x="256" y="207"/>
                    </a:cubicBezTo>
                    <a:cubicBezTo>
                      <a:pt x="256" y="206"/>
                      <a:pt x="256" y="205"/>
                      <a:pt x="255" y="205"/>
                    </a:cubicBezTo>
                    <a:cubicBezTo>
                      <a:pt x="255" y="205"/>
                      <a:pt x="254" y="205"/>
                      <a:pt x="254" y="206"/>
                    </a:cubicBezTo>
                    <a:moveTo>
                      <a:pt x="256" y="201"/>
                    </a:moveTo>
                    <a:cubicBezTo>
                      <a:pt x="256" y="201"/>
                      <a:pt x="256" y="202"/>
                      <a:pt x="257" y="202"/>
                    </a:cubicBezTo>
                    <a:cubicBezTo>
                      <a:pt x="257" y="202"/>
                      <a:pt x="258" y="202"/>
                      <a:pt x="258" y="202"/>
                    </a:cubicBezTo>
                    <a:cubicBezTo>
                      <a:pt x="259" y="201"/>
                      <a:pt x="258" y="201"/>
                      <a:pt x="258" y="200"/>
                    </a:cubicBezTo>
                    <a:cubicBezTo>
                      <a:pt x="257" y="200"/>
                      <a:pt x="257" y="200"/>
                      <a:pt x="256" y="201"/>
                    </a:cubicBezTo>
                    <a:moveTo>
                      <a:pt x="259" y="196"/>
                    </a:moveTo>
                    <a:cubicBezTo>
                      <a:pt x="259" y="196"/>
                      <a:pt x="259" y="197"/>
                      <a:pt x="259" y="197"/>
                    </a:cubicBezTo>
                    <a:cubicBezTo>
                      <a:pt x="260" y="198"/>
                      <a:pt x="261" y="197"/>
                      <a:pt x="261" y="197"/>
                    </a:cubicBezTo>
                    <a:cubicBezTo>
                      <a:pt x="261" y="197"/>
                      <a:pt x="261" y="197"/>
                      <a:pt x="261" y="197"/>
                    </a:cubicBezTo>
                    <a:cubicBezTo>
                      <a:pt x="261" y="196"/>
                      <a:pt x="261" y="195"/>
                      <a:pt x="260" y="195"/>
                    </a:cubicBezTo>
                    <a:cubicBezTo>
                      <a:pt x="260" y="195"/>
                      <a:pt x="259" y="195"/>
                      <a:pt x="259" y="196"/>
                    </a:cubicBezTo>
                    <a:moveTo>
                      <a:pt x="261" y="191"/>
                    </a:moveTo>
                    <a:cubicBezTo>
                      <a:pt x="261" y="191"/>
                      <a:pt x="261" y="192"/>
                      <a:pt x="262" y="192"/>
                    </a:cubicBezTo>
                    <a:cubicBezTo>
                      <a:pt x="262" y="192"/>
                      <a:pt x="263" y="192"/>
                      <a:pt x="263" y="192"/>
                    </a:cubicBezTo>
                    <a:cubicBezTo>
                      <a:pt x="263" y="191"/>
                      <a:pt x="263" y="190"/>
                      <a:pt x="263" y="190"/>
                    </a:cubicBezTo>
                    <a:cubicBezTo>
                      <a:pt x="262" y="190"/>
                      <a:pt x="261" y="190"/>
                      <a:pt x="261" y="191"/>
                    </a:cubicBezTo>
                    <a:moveTo>
                      <a:pt x="263" y="186"/>
                    </a:moveTo>
                    <a:cubicBezTo>
                      <a:pt x="263" y="186"/>
                      <a:pt x="263" y="187"/>
                      <a:pt x="264" y="187"/>
                    </a:cubicBezTo>
                    <a:cubicBezTo>
                      <a:pt x="264" y="187"/>
                      <a:pt x="265" y="187"/>
                      <a:pt x="265" y="186"/>
                    </a:cubicBezTo>
                    <a:cubicBezTo>
                      <a:pt x="266" y="186"/>
                      <a:pt x="265" y="185"/>
                      <a:pt x="265" y="185"/>
                    </a:cubicBezTo>
                    <a:cubicBezTo>
                      <a:pt x="264" y="185"/>
                      <a:pt x="264" y="185"/>
                      <a:pt x="263" y="186"/>
                    </a:cubicBezTo>
                    <a:moveTo>
                      <a:pt x="265" y="180"/>
                    </a:moveTo>
                    <a:cubicBezTo>
                      <a:pt x="265" y="181"/>
                      <a:pt x="265" y="182"/>
                      <a:pt x="266" y="182"/>
                    </a:cubicBezTo>
                    <a:cubicBezTo>
                      <a:pt x="266" y="182"/>
                      <a:pt x="267" y="182"/>
                      <a:pt x="267" y="181"/>
                    </a:cubicBezTo>
                    <a:cubicBezTo>
                      <a:pt x="267" y="181"/>
                      <a:pt x="267" y="181"/>
                      <a:pt x="267" y="181"/>
                    </a:cubicBezTo>
                    <a:cubicBezTo>
                      <a:pt x="267" y="180"/>
                      <a:pt x="267" y="180"/>
                      <a:pt x="267" y="180"/>
                    </a:cubicBezTo>
                    <a:cubicBezTo>
                      <a:pt x="266" y="179"/>
                      <a:pt x="265" y="180"/>
                      <a:pt x="265" y="180"/>
                    </a:cubicBezTo>
                    <a:moveTo>
                      <a:pt x="267" y="175"/>
                    </a:moveTo>
                    <a:cubicBezTo>
                      <a:pt x="267" y="176"/>
                      <a:pt x="267" y="176"/>
                      <a:pt x="268" y="176"/>
                    </a:cubicBezTo>
                    <a:cubicBezTo>
                      <a:pt x="268" y="177"/>
                      <a:pt x="269" y="176"/>
                      <a:pt x="269" y="176"/>
                    </a:cubicBezTo>
                    <a:cubicBezTo>
                      <a:pt x="269" y="175"/>
                      <a:pt x="269" y="174"/>
                      <a:pt x="268" y="174"/>
                    </a:cubicBezTo>
                    <a:cubicBezTo>
                      <a:pt x="268" y="174"/>
                      <a:pt x="267" y="174"/>
                      <a:pt x="267" y="175"/>
                    </a:cubicBezTo>
                    <a:moveTo>
                      <a:pt x="268" y="170"/>
                    </a:moveTo>
                    <a:cubicBezTo>
                      <a:pt x="268" y="170"/>
                      <a:pt x="269" y="171"/>
                      <a:pt x="269" y="171"/>
                    </a:cubicBezTo>
                    <a:cubicBezTo>
                      <a:pt x="270" y="171"/>
                      <a:pt x="270" y="171"/>
                      <a:pt x="270" y="170"/>
                    </a:cubicBezTo>
                    <a:cubicBezTo>
                      <a:pt x="271" y="170"/>
                      <a:pt x="270" y="169"/>
                      <a:pt x="270" y="169"/>
                    </a:cubicBezTo>
                    <a:cubicBezTo>
                      <a:pt x="269" y="169"/>
                      <a:pt x="268" y="169"/>
                      <a:pt x="268" y="170"/>
                    </a:cubicBezTo>
                    <a:moveTo>
                      <a:pt x="270" y="164"/>
                    </a:moveTo>
                    <a:cubicBezTo>
                      <a:pt x="269" y="165"/>
                      <a:pt x="270" y="166"/>
                      <a:pt x="270" y="166"/>
                    </a:cubicBezTo>
                    <a:cubicBezTo>
                      <a:pt x="271" y="166"/>
                      <a:pt x="272" y="165"/>
                      <a:pt x="272" y="165"/>
                    </a:cubicBezTo>
                    <a:cubicBezTo>
                      <a:pt x="272" y="164"/>
                      <a:pt x="271" y="164"/>
                      <a:pt x="271" y="163"/>
                    </a:cubicBezTo>
                    <a:cubicBezTo>
                      <a:pt x="270" y="163"/>
                      <a:pt x="270" y="164"/>
                      <a:pt x="270" y="164"/>
                    </a:cubicBezTo>
                    <a:moveTo>
                      <a:pt x="271" y="159"/>
                    </a:moveTo>
                    <a:cubicBezTo>
                      <a:pt x="270" y="160"/>
                      <a:pt x="271" y="160"/>
                      <a:pt x="271" y="160"/>
                    </a:cubicBezTo>
                    <a:cubicBezTo>
                      <a:pt x="272" y="160"/>
                      <a:pt x="273" y="160"/>
                      <a:pt x="273" y="159"/>
                    </a:cubicBezTo>
                    <a:cubicBezTo>
                      <a:pt x="273" y="159"/>
                      <a:pt x="273" y="159"/>
                      <a:pt x="273" y="159"/>
                    </a:cubicBezTo>
                    <a:cubicBezTo>
                      <a:pt x="273" y="159"/>
                      <a:pt x="272" y="158"/>
                      <a:pt x="272" y="158"/>
                    </a:cubicBezTo>
                    <a:cubicBezTo>
                      <a:pt x="271" y="158"/>
                      <a:pt x="271" y="158"/>
                      <a:pt x="271" y="159"/>
                    </a:cubicBezTo>
                    <a:cubicBezTo>
                      <a:pt x="271" y="159"/>
                      <a:pt x="271" y="159"/>
                      <a:pt x="271" y="159"/>
                    </a:cubicBezTo>
                    <a:moveTo>
                      <a:pt x="271" y="153"/>
                    </a:moveTo>
                    <a:cubicBezTo>
                      <a:pt x="271" y="154"/>
                      <a:pt x="272" y="155"/>
                      <a:pt x="272" y="155"/>
                    </a:cubicBezTo>
                    <a:cubicBezTo>
                      <a:pt x="273" y="155"/>
                      <a:pt x="273" y="154"/>
                      <a:pt x="274" y="154"/>
                    </a:cubicBezTo>
                    <a:cubicBezTo>
                      <a:pt x="274" y="153"/>
                      <a:pt x="273" y="153"/>
                      <a:pt x="273" y="152"/>
                    </a:cubicBezTo>
                    <a:cubicBezTo>
                      <a:pt x="272" y="152"/>
                      <a:pt x="271" y="153"/>
                      <a:pt x="271" y="153"/>
                    </a:cubicBezTo>
                    <a:moveTo>
                      <a:pt x="272" y="148"/>
                    </a:moveTo>
                    <a:cubicBezTo>
                      <a:pt x="272" y="149"/>
                      <a:pt x="272" y="149"/>
                      <a:pt x="273" y="149"/>
                    </a:cubicBezTo>
                    <a:cubicBezTo>
                      <a:pt x="274" y="149"/>
                      <a:pt x="274" y="149"/>
                      <a:pt x="274" y="148"/>
                    </a:cubicBezTo>
                    <a:cubicBezTo>
                      <a:pt x="274" y="147"/>
                      <a:pt x="274" y="147"/>
                      <a:pt x="273" y="147"/>
                    </a:cubicBezTo>
                    <a:cubicBezTo>
                      <a:pt x="272" y="147"/>
                      <a:pt x="272" y="147"/>
                      <a:pt x="272" y="148"/>
                    </a:cubicBezTo>
                    <a:moveTo>
                      <a:pt x="272" y="142"/>
                    </a:moveTo>
                    <a:cubicBezTo>
                      <a:pt x="272" y="143"/>
                      <a:pt x="273" y="144"/>
                      <a:pt x="273" y="144"/>
                    </a:cubicBezTo>
                    <a:cubicBezTo>
                      <a:pt x="274" y="144"/>
                      <a:pt x="274" y="143"/>
                      <a:pt x="274" y="142"/>
                    </a:cubicBezTo>
                    <a:cubicBezTo>
                      <a:pt x="274" y="142"/>
                      <a:pt x="274" y="142"/>
                      <a:pt x="274" y="142"/>
                    </a:cubicBezTo>
                    <a:cubicBezTo>
                      <a:pt x="274" y="142"/>
                      <a:pt x="274" y="141"/>
                      <a:pt x="273" y="141"/>
                    </a:cubicBezTo>
                    <a:cubicBezTo>
                      <a:pt x="273" y="141"/>
                      <a:pt x="272" y="142"/>
                      <a:pt x="272" y="142"/>
                    </a:cubicBezTo>
                    <a:cubicBezTo>
                      <a:pt x="272" y="142"/>
                      <a:pt x="272" y="142"/>
                      <a:pt x="272" y="142"/>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6" name="Rectangle 307"/>
              <p:cNvSpPr>
                <a:spLocks noChangeArrowheads="1"/>
              </p:cNvSpPr>
              <p:nvPr/>
            </p:nvSpPr>
            <p:spPr bwMode="auto">
              <a:xfrm>
                <a:off x="11823596" y="3365043"/>
                <a:ext cx="148322" cy="45089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7" name="Rectangle 308"/>
              <p:cNvSpPr>
                <a:spLocks noChangeArrowheads="1"/>
              </p:cNvSpPr>
              <p:nvPr/>
            </p:nvSpPr>
            <p:spPr bwMode="auto">
              <a:xfrm>
                <a:off x="11663413" y="3465898"/>
                <a:ext cx="136456" cy="350036"/>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8" name="Rectangle 309"/>
              <p:cNvSpPr>
                <a:spLocks noChangeArrowheads="1"/>
              </p:cNvSpPr>
              <p:nvPr/>
            </p:nvSpPr>
            <p:spPr bwMode="auto">
              <a:xfrm>
                <a:off x="11485430" y="3566757"/>
                <a:ext cx="136456" cy="2491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9" name="Rectangle 310"/>
              <p:cNvSpPr>
                <a:spLocks noChangeArrowheads="1"/>
              </p:cNvSpPr>
              <p:nvPr/>
            </p:nvSpPr>
            <p:spPr bwMode="auto">
              <a:xfrm>
                <a:off x="11325243" y="3673547"/>
                <a:ext cx="136456" cy="14238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3" name="Group 2"/>
              <p:cNvGrpSpPr/>
              <p:nvPr/>
            </p:nvGrpSpPr>
            <p:grpSpPr>
              <a:xfrm>
                <a:off x="9818315" y="1923375"/>
                <a:ext cx="575482" cy="367832"/>
                <a:chOff x="7688458" y="-4745241"/>
                <a:chExt cx="575482" cy="367832"/>
              </a:xfrm>
              <a:solidFill>
                <a:schemeClr val="tx2"/>
              </a:solidFill>
            </p:grpSpPr>
            <p:sp>
              <p:nvSpPr>
                <p:cNvPr id="240" name="Freeform 311"/>
                <p:cNvSpPr>
                  <a:spLocks/>
                </p:cNvSpPr>
                <p:nvPr/>
              </p:nvSpPr>
              <p:spPr bwMode="auto">
                <a:xfrm>
                  <a:off x="7688458" y="-4745241"/>
                  <a:ext cx="563616" cy="213580"/>
                </a:xfrm>
                <a:custGeom>
                  <a:avLst/>
                  <a:gdLst>
                    <a:gd name="T0" fmla="*/ 95 w 95"/>
                    <a:gd name="T1" fmla="*/ 0 h 36"/>
                    <a:gd name="T2" fmla="*/ 0 w 95"/>
                    <a:gd name="T3" fmla="*/ 0 h 36"/>
                    <a:gd name="T4" fmla="*/ 47 w 95"/>
                    <a:gd name="T5" fmla="*/ 36 h 36"/>
                    <a:gd name="T6" fmla="*/ 95 w 95"/>
                    <a:gd name="T7" fmla="*/ 0 h 36"/>
                  </a:gdLst>
                  <a:ahLst/>
                  <a:cxnLst>
                    <a:cxn ang="0">
                      <a:pos x="T0" y="T1"/>
                    </a:cxn>
                    <a:cxn ang="0">
                      <a:pos x="T2" y="T3"/>
                    </a:cxn>
                    <a:cxn ang="0">
                      <a:pos x="T4" y="T5"/>
                    </a:cxn>
                    <a:cxn ang="0">
                      <a:pos x="T6" y="T7"/>
                    </a:cxn>
                  </a:cxnLst>
                  <a:rect l="0" t="0" r="r" b="b"/>
                  <a:pathLst>
                    <a:path w="95" h="36">
                      <a:moveTo>
                        <a:pt x="95" y="0"/>
                      </a:moveTo>
                      <a:lnTo>
                        <a:pt x="0" y="0"/>
                      </a:lnTo>
                      <a:lnTo>
                        <a:pt x="47" y="36"/>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1" name="Freeform 312"/>
                <p:cNvSpPr>
                  <a:spLocks/>
                </p:cNvSpPr>
                <p:nvPr/>
              </p:nvSpPr>
              <p:spPr bwMode="auto">
                <a:xfrm>
                  <a:off x="7688458" y="-4745241"/>
                  <a:ext cx="225446" cy="361902"/>
                </a:xfrm>
                <a:custGeom>
                  <a:avLst/>
                  <a:gdLst>
                    <a:gd name="T0" fmla="*/ 38 w 38"/>
                    <a:gd name="T1" fmla="*/ 30 h 61"/>
                    <a:gd name="T2" fmla="*/ 0 w 38"/>
                    <a:gd name="T3" fmla="*/ 0 h 61"/>
                    <a:gd name="T4" fmla="*/ 0 w 38"/>
                    <a:gd name="T5" fmla="*/ 61 h 61"/>
                    <a:gd name="T6" fmla="*/ 38 w 38"/>
                    <a:gd name="T7" fmla="*/ 30 h 61"/>
                  </a:gdLst>
                  <a:ahLst/>
                  <a:cxnLst>
                    <a:cxn ang="0">
                      <a:pos x="T0" y="T1"/>
                    </a:cxn>
                    <a:cxn ang="0">
                      <a:pos x="T2" y="T3"/>
                    </a:cxn>
                    <a:cxn ang="0">
                      <a:pos x="T4" y="T5"/>
                    </a:cxn>
                    <a:cxn ang="0">
                      <a:pos x="T6" y="T7"/>
                    </a:cxn>
                  </a:cxnLst>
                  <a:rect l="0" t="0" r="r" b="b"/>
                  <a:pathLst>
                    <a:path w="38" h="61">
                      <a:moveTo>
                        <a:pt x="38" y="30"/>
                      </a:moveTo>
                      <a:lnTo>
                        <a:pt x="0" y="0"/>
                      </a:lnTo>
                      <a:lnTo>
                        <a:pt x="0" y="61"/>
                      </a:lnTo>
                      <a:lnTo>
                        <a:pt x="3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2" name="Freeform 313"/>
                <p:cNvSpPr>
                  <a:spLocks/>
                </p:cNvSpPr>
                <p:nvPr/>
              </p:nvSpPr>
              <p:spPr bwMode="auto">
                <a:xfrm>
                  <a:off x="7688458" y="-4555392"/>
                  <a:ext cx="563616" cy="177983"/>
                </a:xfrm>
                <a:custGeom>
                  <a:avLst/>
                  <a:gdLst>
                    <a:gd name="T0" fmla="*/ 55 w 95"/>
                    <a:gd name="T1" fmla="*/ 0 h 30"/>
                    <a:gd name="T2" fmla="*/ 47 w 95"/>
                    <a:gd name="T3" fmla="*/ 6 h 30"/>
                    <a:gd name="T4" fmla="*/ 40 w 95"/>
                    <a:gd name="T5" fmla="*/ 0 h 30"/>
                    <a:gd name="T6" fmla="*/ 0 w 95"/>
                    <a:gd name="T7" fmla="*/ 30 h 30"/>
                    <a:gd name="T8" fmla="*/ 95 w 95"/>
                    <a:gd name="T9" fmla="*/ 30 h 30"/>
                    <a:gd name="T10" fmla="*/ 55 w 95"/>
                    <a:gd name="T11" fmla="*/ 0 h 30"/>
                  </a:gdLst>
                  <a:ahLst/>
                  <a:cxnLst>
                    <a:cxn ang="0">
                      <a:pos x="T0" y="T1"/>
                    </a:cxn>
                    <a:cxn ang="0">
                      <a:pos x="T2" y="T3"/>
                    </a:cxn>
                    <a:cxn ang="0">
                      <a:pos x="T4" y="T5"/>
                    </a:cxn>
                    <a:cxn ang="0">
                      <a:pos x="T6" y="T7"/>
                    </a:cxn>
                    <a:cxn ang="0">
                      <a:pos x="T8" y="T9"/>
                    </a:cxn>
                    <a:cxn ang="0">
                      <a:pos x="T10" y="T11"/>
                    </a:cxn>
                  </a:cxnLst>
                  <a:rect l="0" t="0" r="r" b="b"/>
                  <a:pathLst>
                    <a:path w="95" h="30">
                      <a:moveTo>
                        <a:pt x="55" y="0"/>
                      </a:moveTo>
                      <a:lnTo>
                        <a:pt x="47" y="6"/>
                      </a:lnTo>
                      <a:lnTo>
                        <a:pt x="40" y="0"/>
                      </a:lnTo>
                      <a:lnTo>
                        <a:pt x="0" y="30"/>
                      </a:lnTo>
                      <a:lnTo>
                        <a:pt x="95" y="30"/>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3" name="Freeform 314"/>
                <p:cNvSpPr>
                  <a:spLocks/>
                </p:cNvSpPr>
                <p:nvPr/>
              </p:nvSpPr>
              <p:spPr bwMode="auto">
                <a:xfrm>
                  <a:off x="8038494" y="-4745241"/>
                  <a:ext cx="225446" cy="361902"/>
                </a:xfrm>
                <a:custGeom>
                  <a:avLst/>
                  <a:gdLst>
                    <a:gd name="T0" fmla="*/ 0 w 38"/>
                    <a:gd name="T1" fmla="*/ 30 h 61"/>
                    <a:gd name="T2" fmla="*/ 38 w 38"/>
                    <a:gd name="T3" fmla="*/ 61 h 61"/>
                    <a:gd name="T4" fmla="*/ 38 w 38"/>
                    <a:gd name="T5" fmla="*/ 0 h 61"/>
                    <a:gd name="T6" fmla="*/ 0 w 38"/>
                    <a:gd name="T7" fmla="*/ 30 h 61"/>
                  </a:gdLst>
                  <a:ahLst/>
                  <a:cxnLst>
                    <a:cxn ang="0">
                      <a:pos x="T0" y="T1"/>
                    </a:cxn>
                    <a:cxn ang="0">
                      <a:pos x="T2" y="T3"/>
                    </a:cxn>
                    <a:cxn ang="0">
                      <a:pos x="T4" y="T5"/>
                    </a:cxn>
                    <a:cxn ang="0">
                      <a:pos x="T6" y="T7"/>
                    </a:cxn>
                  </a:cxnLst>
                  <a:rect l="0" t="0" r="r" b="b"/>
                  <a:pathLst>
                    <a:path w="38" h="61">
                      <a:moveTo>
                        <a:pt x="0" y="30"/>
                      </a:moveTo>
                      <a:lnTo>
                        <a:pt x="38" y="61"/>
                      </a:lnTo>
                      <a:lnTo>
                        <a:pt x="38"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244" name="Freeform 315"/>
              <p:cNvSpPr>
                <a:spLocks/>
              </p:cNvSpPr>
              <p:nvPr/>
            </p:nvSpPr>
            <p:spPr bwMode="auto">
              <a:xfrm>
                <a:off x="11224387" y="4741448"/>
                <a:ext cx="237311" cy="237311"/>
              </a:xfrm>
              <a:custGeom>
                <a:avLst/>
                <a:gdLst>
                  <a:gd name="T0" fmla="*/ 16 w 21"/>
                  <a:gd name="T1" fmla="*/ 20 h 21"/>
                  <a:gd name="T2" fmla="*/ 0 w 21"/>
                  <a:gd name="T3" fmla="*/ 4 h 21"/>
                  <a:gd name="T4" fmla="*/ 4 w 21"/>
                  <a:gd name="T5" fmla="*/ 0 h 21"/>
                  <a:gd name="T6" fmla="*/ 20 w 21"/>
                  <a:gd name="T7" fmla="*/ 16 h 21"/>
                  <a:gd name="T8" fmla="*/ 20 w 21"/>
                  <a:gd name="T9" fmla="*/ 20 h 21"/>
                  <a:gd name="T10" fmla="*/ 16 w 21"/>
                  <a:gd name="T11" fmla="*/ 20 h 21"/>
                </a:gdLst>
                <a:ahLst/>
                <a:cxnLst>
                  <a:cxn ang="0">
                    <a:pos x="T0" y="T1"/>
                  </a:cxn>
                  <a:cxn ang="0">
                    <a:pos x="T2" y="T3"/>
                  </a:cxn>
                  <a:cxn ang="0">
                    <a:pos x="T4" y="T5"/>
                  </a:cxn>
                  <a:cxn ang="0">
                    <a:pos x="T6" y="T7"/>
                  </a:cxn>
                  <a:cxn ang="0">
                    <a:pos x="T8" y="T9"/>
                  </a:cxn>
                  <a:cxn ang="0">
                    <a:pos x="T10" y="T11"/>
                  </a:cxn>
                </a:cxnLst>
                <a:rect l="0" t="0" r="r" b="b"/>
                <a:pathLst>
                  <a:path w="21" h="21">
                    <a:moveTo>
                      <a:pt x="16" y="20"/>
                    </a:moveTo>
                    <a:cubicBezTo>
                      <a:pt x="0" y="4"/>
                      <a:pt x="0" y="4"/>
                      <a:pt x="0" y="4"/>
                    </a:cubicBezTo>
                    <a:cubicBezTo>
                      <a:pt x="4" y="0"/>
                      <a:pt x="4" y="0"/>
                      <a:pt x="4" y="0"/>
                    </a:cubicBezTo>
                    <a:cubicBezTo>
                      <a:pt x="20" y="16"/>
                      <a:pt x="20" y="16"/>
                      <a:pt x="20" y="16"/>
                    </a:cubicBezTo>
                    <a:cubicBezTo>
                      <a:pt x="21" y="17"/>
                      <a:pt x="21" y="19"/>
                      <a:pt x="20" y="20"/>
                    </a:cubicBezTo>
                    <a:cubicBezTo>
                      <a:pt x="19" y="21"/>
                      <a:pt x="17" y="21"/>
                      <a:pt x="16" y="2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5" name="Oval 316"/>
              <p:cNvSpPr>
                <a:spLocks noChangeArrowheads="1"/>
              </p:cNvSpPr>
              <p:nvPr/>
            </p:nvSpPr>
            <p:spPr bwMode="auto">
              <a:xfrm>
                <a:off x="10880285" y="4415143"/>
                <a:ext cx="433095" cy="42716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6" name="Oval 317"/>
              <p:cNvSpPr>
                <a:spLocks noChangeArrowheads="1"/>
              </p:cNvSpPr>
              <p:nvPr/>
            </p:nvSpPr>
            <p:spPr bwMode="auto">
              <a:xfrm>
                <a:off x="10927748" y="4462605"/>
                <a:ext cx="338171" cy="338170"/>
              </a:xfrm>
              <a:prstGeom prst="ellipse">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7" name="Freeform 318"/>
              <p:cNvSpPr>
                <a:spLocks noEditPoints="1"/>
              </p:cNvSpPr>
              <p:nvPr/>
            </p:nvSpPr>
            <p:spPr bwMode="auto">
              <a:xfrm>
                <a:off x="11087931" y="4604992"/>
                <a:ext cx="177984" cy="195784"/>
              </a:xfrm>
              <a:custGeom>
                <a:avLst/>
                <a:gdLst>
                  <a:gd name="T0" fmla="*/ 1 w 16"/>
                  <a:gd name="T1" fmla="*/ 17 h 17"/>
                  <a:gd name="T2" fmla="*/ 1 w 16"/>
                  <a:gd name="T3" fmla="*/ 17 h 17"/>
                  <a:gd name="T4" fmla="*/ 1 w 16"/>
                  <a:gd name="T5" fmla="*/ 17 h 17"/>
                  <a:gd name="T6" fmla="*/ 1 w 16"/>
                  <a:gd name="T7" fmla="*/ 17 h 17"/>
                  <a:gd name="T8" fmla="*/ 1 w 16"/>
                  <a:gd name="T9" fmla="*/ 17 h 17"/>
                  <a:gd name="T10" fmla="*/ 1 w 16"/>
                  <a:gd name="T11" fmla="*/ 17 h 17"/>
                  <a:gd name="T12" fmla="*/ 1 w 16"/>
                  <a:gd name="T13" fmla="*/ 17 h 17"/>
                  <a:gd name="T14" fmla="*/ 1 w 16"/>
                  <a:gd name="T15" fmla="*/ 17 h 17"/>
                  <a:gd name="T16" fmla="*/ 1 w 16"/>
                  <a:gd name="T17" fmla="*/ 17 h 17"/>
                  <a:gd name="T18" fmla="*/ 1 w 16"/>
                  <a:gd name="T19" fmla="*/ 17 h 17"/>
                  <a:gd name="T20" fmla="*/ 1 w 16"/>
                  <a:gd name="T21" fmla="*/ 17 h 17"/>
                  <a:gd name="T22" fmla="*/ 1 w 16"/>
                  <a:gd name="T23" fmla="*/ 17 h 17"/>
                  <a:gd name="T24" fmla="*/ 1 w 16"/>
                  <a:gd name="T25" fmla="*/ 17 h 17"/>
                  <a:gd name="T26" fmla="*/ 1 w 16"/>
                  <a:gd name="T27" fmla="*/ 17 h 17"/>
                  <a:gd name="T28" fmla="*/ 1 w 16"/>
                  <a:gd name="T29" fmla="*/ 17 h 17"/>
                  <a:gd name="T30" fmla="*/ 0 w 16"/>
                  <a:gd name="T31" fmla="*/ 17 h 17"/>
                  <a:gd name="T32" fmla="*/ 0 w 16"/>
                  <a:gd name="T33" fmla="*/ 17 h 17"/>
                  <a:gd name="T34" fmla="*/ 0 w 16"/>
                  <a:gd name="T35" fmla="*/ 17 h 17"/>
                  <a:gd name="T36" fmla="*/ 0 w 16"/>
                  <a:gd name="T37" fmla="*/ 17 h 17"/>
                  <a:gd name="T38" fmla="*/ 0 w 16"/>
                  <a:gd name="T39" fmla="*/ 17 h 17"/>
                  <a:gd name="T40" fmla="*/ 0 w 16"/>
                  <a:gd name="T41" fmla="*/ 17 h 17"/>
                  <a:gd name="T42" fmla="*/ 0 w 16"/>
                  <a:gd name="T43" fmla="*/ 17 h 17"/>
                  <a:gd name="T44" fmla="*/ 0 w 16"/>
                  <a:gd name="T45" fmla="*/ 17 h 17"/>
                  <a:gd name="T46" fmla="*/ 0 w 16"/>
                  <a:gd name="T47" fmla="*/ 17 h 17"/>
                  <a:gd name="T48" fmla="*/ 0 w 16"/>
                  <a:gd name="T49" fmla="*/ 17 h 17"/>
                  <a:gd name="T50" fmla="*/ 0 w 16"/>
                  <a:gd name="T51" fmla="*/ 17 h 17"/>
                  <a:gd name="T52" fmla="*/ 0 w 16"/>
                  <a:gd name="T53" fmla="*/ 17 h 17"/>
                  <a:gd name="T54" fmla="*/ 16 w 16"/>
                  <a:gd name="T55" fmla="*/ 2 h 17"/>
                  <a:gd name="T56" fmla="*/ 16 w 16"/>
                  <a:gd name="T57" fmla="*/ 2 h 17"/>
                  <a:gd name="T58" fmla="*/ 16 w 16"/>
                  <a:gd name="T59" fmla="*/ 2 h 17"/>
                  <a:gd name="T60" fmla="*/ 16 w 16"/>
                  <a:gd name="T61" fmla="*/ 2 h 17"/>
                  <a:gd name="T62" fmla="*/ 16 w 16"/>
                  <a:gd name="T63" fmla="*/ 2 h 17"/>
                  <a:gd name="T64" fmla="*/ 16 w 16"/>
                  <a:gd name="T65" fmla="*/ 2 h 17"/>
                  <a:gd name="T66" fmla="*/ 16 w 16"/>
                  <a:gd name="T67" fmla="*/ 1 h 17"/>
                  <a:gd name="T68" fmla="*/ 16 w 16"/>
                  <a:gd name="T69" fmla="*/ 2 h 17"/>
                  <a:gd name="T70" fmla="*/ 16 w 16"/>
                  <a:gd name="T71" fmla="*/ 1 h 17"/>
                  <a:gd name="T72" fmla="*/ 16 w 16"/>
                  <a:gd name="T73" fmla="*/ 1 h 17"/>
                  <a:gd name="T74" fmla="*/ 16 w 16"/>
                  <a:gd name="T75" fmla="*/ 1 h 17"/>
                  <a:gd name="T76" fmla="*/ 16 w 16"/>
                  <a:gd name="T77" fmla="*/ 1 h 17"/>
                  <a:gd name="T78" fmla="*/ 16 w 16"/>
                  <a:gd name="T79" fmla="*/ 1 h 17"/>
                  <a:gd name="T80" fmla="*/ 16 w 16"/>
                  <a:gd name="T81" fmla="*/ 1 h 17"/>
                  <a:gd name="T82" fmla="*/ 16 w 16"/>
                  <a:gd name="T83" fmla="*/ 1 h 17"/>
                  <a:gd name="T84" fmla="*/ 16 w 16"/>
                  <a:gd name="T85" fmla="*/ 1 h 17"/>
                  <a:gd name="T86" fmla="*/ 16 w 16"/>
                  <a:gd name="T87" fmla="*/ 1 h 17"/>
                  <a:gd name="T88" fmla="*/ 16 w 16"/>
                  <a:gd name="T89" fmla="*/ 1 h 17"/>
                  <a:gd name="T90" fmla="*/ 16 w 16"/>
                  <a:gd name="T91" fmla="*/ 1 h 17"/>
                  <a:gd name="T92" fmla="*/ 16 w 16"/>
                  <a:gd name="T93" fmla="*/ 1 h 17"/>
                  <a:gd name="T94" fmla="*/ 16 w 16"/>
                  <a:gd name="T95" fmla="*/ 1 h 17"/>
                  <a:gd name="T96" fmla="*/ 16 w 16"/>
                  <a:gd name="T97" fmla="*/ 1 h 17"/>
                  <a:gd name="T98" fmla="*/ 16 w 16"/>
                  <a:gd name="T99" fmla="*/ 1 h 17"/>
                  <a:gd name="T100" fmla="*/ 16 w 16"/>
                  <a:gd name="T101" fmla="*/ 1 h 17"/>
                  <a:gd name="T102" fmla="*/ 16 w 16"/>
                  <a:gd name="T103" fmla="*/ 0 h 17"/>
                  <a:gd name="T104" fmla="*/ 16 w 16"/>
                  <a:gd name="T105" fmla="*/ 0 h 17"/>
                  <a:gd name="T106" fmla="*/ 16 w 16"/>
                  <a:gd name="T107" fmla="*/ 0 h 17"/>
                  <a:gd name="T108" fmla="*/ 16 w 16"/>
                  <a:gd name="T109" fmla="*/ 0 h 17"/>
                  <a:gd name="T110" fmla="*/ 16 w 16"/>
                  <a:gd name="T111" fmla="*/ 0 h 17"/>
                  <a:gd name="T112" fmla="*/ 16 w 16"/>
                  <a:gd name="T11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17">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16" y="2"/>
                    </a:moveTo>
                    <a:cubicBezTo>
                      <a:pt x="16" y="2"/>
                      <a:pt x="16" y="2"/>
                      <a:pt x="16" y="2"/>
                    </a:cubicBezTo>
                    <a:cubicBezTo>
                      <a:pt x="16" y="2"/>
                      <a:pt x="16" y="2"/>
                      <a:pt x="16" y="2"/>
                    </a:cubicBezTo>
                    <a:moveTo>
                      <a:pt x="16" y="2"/>
                    </a:moveTo>
                    <a:cubicBezTo>
                      <a:pt x="16" y="2"/>
                      <a:pt x="16" y="2"/>
                      <a:pt x="16" y="2"/>
                    </a:cubicBezTo>
                    <a:cubicBezTo>
                      <a:pt x="16" y="2"/>
                      <a:pt x="16" y="2"/>
                      <a:pt x="16" y="2"/>
                    </a:cubicBezTo>
                    <a:moveTo>
                      <a:pt x="16" y="1"/>
                    </a:moveTo>
                    <a:cubicBezTo>
                      <a:pt x="16" y="1"/>
                      <a:pt x="16" y="1"/>
                      <a:pt x="16" y="2"/>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0"/>
                    </a:moveTo>
                    <a:cubicBezTo>
                      <a:pt x="16" y="0"/>
                      <a:pt x="16" y="0"/>
                      <a:pt x="16" y="0"/>
                    </a:cubicBezTo>
                    <a:cubicBezTo>
                      <a:pt x="16" y="0"/>
                      <a:pt x="16" y="0"/>
                      <a:pt x="16" y="0"/>
                    </a:cubicBezTo>
                    <a:moveTo>
                      <a:pt x="16" y="0"/>
                    </a:moveTo>
                    <a:cubicBezTo>
                      <a:pt x="16" y="0"/>
                      <a:pt x="16" y="0"/>
                      <a:pt x="16" y="0"/>
                    </a:cubicBezTo>
                    <a:cubicBezTo>
                      <a:pt x="16" y="0"/>
                      <a:pt x="16" y="0"/>
                      <a:pt x="16" y="0"/>
                    </a:cubicBezTo>
                  </a:path>
                </a:pathLst>
              </a:custGeom>
              <a:solidFill>
                <a:srgbClr val="042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8" name="Freeform 319"/>
              <p:cNvSpPr>
                <a:spLocks/>
              </p:cNvSpPr>
              <p:nvPr/>
            </p:nvSpPr>
            <p:spPr bwMode="auto">
              <a:xfrm>
                <a:off x="10963344" y="4474471"/>
                <a:ext cx="302574" cy="326305"/>
              </a:xfrm>
              <a:custGeom>
                <a:avLst/>
                <a:gdLst>
                  <a:gd name="T0" fmla="*/ 19 w 27"/>
                  <a:gd name="T1" fmla="*/ 0 h 29"/>
                  <a:gd name="T2" fmla="*/ 20 w 27"/>
                  <a:gd name="T3" fmla="*/ 5 h 29"/>
                  <a:gd name="T4" fmla="*/ 1 w 27"/>
                  <a:gd name="T5" fmla="*/ 23 h 29"/>
                  <a:gd name="T6" fmla="*/ 0 w 27"/>
                  <a:gd name="T7" fmla="*/ 23 h 29"/>
                  <a:gd name="T8" fmla="*/ 11 w 27"/>
                  <a:gd name="T9" fmla="*/ 29 h 29"/>
                  <a:gd name="T10" fmla="*/ 11 w 27"/>
                  <a:gd name="T11" fmla="*/ 29 h 29"/>
                  <a:gd name="T12" fmla="*/ 11 w 27"/>
                  <a:gd name="T13" fmla="*/ 29 h 29"/>
                  <a:gd name="T14" fmla="*/ 11 w 27"/>
                  <a:gd name="T15" fmla="*/ 29 h 29"/>
                  <a:gd name="T16" fmla="*/ 11 w 27"/>
                  <a:gd name="T17" fmla="*/ 29 h 29"/>
                  <a:gd name="T18" fmla="*/ 11 w 27"/>
                  <a:gd name="T19" fmla="*/ 29 h 29"/>
                  <a:gd name="T20" fmla="*/ 11 w 27"/>
                  <a:gd name="T21" fmla="*/ 29 h 29"/>
                  <a:gd name="T22" fmla="*/ 11 w 27"/>
                  <a:gd name="T23" fmla="*/ 29 h 29"/>
                  <a:gd name="T24" fmla="*/ 12 w 27"/>
                  <a:gd name="T25" fmla="*/ 29 h 29"/>
                  <a:gd name="T26" fmla="*/ 12 w 27"/>
                  <a:gd name="T27" fmla="*/ 29 h 29"/>
                  <a:gd name="T28" fmla="*/ 12 w 27"/>
                  <a:gd name="T29" fmla="*/ 29 h 29"/>
                  <a:gd name="T30" fmla="*/ 12 w 27"/>
                  <a:gd name="T31" fmla="*/ 29 h 29"/>
                  <a:gd name="T32" fmla="*/ 12 w 27"/>
                  <a:gd name="T33" fmla="*/ 29 h 29"/>
                  <a:gd name="T34" fmla="*/ 12 w 27"/>
                  <a:gd name="T35" fmla="*/ 29 h 29"/>
                  <a:gd name="T36" fmla="*/ 12 w 27"/>
                  <a:gd name="T37" fmla="*/ 29 h 29"/>
                  <a:gd name="T38" fmla="*/ 12 w 27"/>
                  <a:gd name="T39" fmla="*/ 29 h 29"/>
                  <a:gd name="T40" fmla="*/ 12 w 27"/>
                  <a:gd name="T41" fmla="*/ 29 h 29"/>
                  <a:gd name="T42" fmla="*/ 12 w 27"/>
                  <a:gd name="T43" fmla="*/ 29 h 29"/>
                  <a:gd name="T44" fmla="*/ 12 w 27"/>
                  <a:gd name="T45" fmla="*/ 29 h 29"/>
                  <a:gd name="T46" fmla="*/ 27 w 27"/>
                  <a:gd name="T47" fmla="*/ 14 h 29"/>
                  <a:gd name="T48" fmla="*/ 27 w 27"/>
                  <a:gd name="T49" fmla="*/ 14 h 29"/>
                  <a:gd name="T50" fmla="*/ 27 w 27"/>
                  <a:gd name="T51" fmla="*/ 14 h 29"/>
                  <a:gd name="T52" fmla="*/ 27 w 27"/>
                  <a:gd name="T53" fmla="*/ 14 h 29"/>
                  <a:gd name="T54" fmla="*/ 27 w 27"/>
                  <a:gd name="T55" fmla="*/ 14 h 29"/>
                  <a:gd name="T56" fmla="*/ 27 w 27"/>
                  <a:gd name="T57" fmla="*/ 14 h 29"/>
                  <a:gd name="T58" fmla="*/ 27 w 27"/>
                  <a:gd name="T59" fmla="*/ 14 h 29"/>
                  <a:gd name="T60" fmla="*/ 27 w 27"/>
                  <a:gd name="T61" fmla="*/ 13 h 29"/>
                  <a:gd name="T62" fmla="*/ 27 w 27"/>
                  <a:gd name="T63" fmla="*/ 13 h 29"/>
                  <a:gd name="T64" fmla="*/ 27 w 27"/>
                  <a:gd name="T65" fmla="*/ 13 h 29"/>
                  <a:gd name="T66" fmla="*/ 27 w 27"/>
                  <a:gd name="T67" fmla="*/ 13 h 29"/>
                  <a:gd name="T68" fmla="*/ 27 w 27"/>
                  <a:gd name="T69" fmla="*/ 13 h 29"/>
                  <a:gd name="T70" fmla="*/ 27 w 27"/>
                  <a:gd name="T71" fmla="*/ 13 h 29"/>
                  <a:gd name="T72" fmla="*/ 27 w 27"/>
                  <a:gd name="T73" fmla="*/ 13 h 29"/>
                  <a:gd name="T74" fmla="*/ 27 w 27"/>
                  <a:gd name="T75" fmla="*/ 13 h 29"/>
                  <a:gd name="T76" fmla="*/ 27 w 27"/>
                  <a:gd name="T77" fmla="*/ 13 h 29"/>
                  <a:gd name="T78" fmla="*/ 27 w 27"/>
                  <a:gd name="T79" fmla="*/ 13 h 29"/>
                  <a:gd name="T80" fmla="*/ 27 w 27"/>
                  <a:gd name="T81" fmla="*/ 13 h 29"/>
                  <a:gd name="T82" fmla="*/ 27 w 27"/>
                  <a:gd name="T83" fmla="*/ 12 h 29"/>
                  <a:gd name="T84" fmla="*/ 27 w 27"/>
                  <a:gd name="T85" fmla="*/ 12 h 29"/>
                  <a:gd name="T86" fmla="*/ 27 w 27"/>
                  <a:gd name="T87" fmla="*/ 12 h 29"/>
                  <a:gd name="T88" fmla="*/ 27 w 27"/>
                  <a:gd name="T89" fmla="*/ 12 h 29"/>
                  <a:gd name="T90" fmla="*/ 19 w 27"/>
                  <a:gd name="T9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29">
                    <a:moveTo>
                      <a:pt x="19" y="0"/>
                    </a:moveTo>
                    <a:cubicBezTo>
                      <a:pt x="20" y="2"/>
                      <a:pt x="20" y="3"/>
                      <a:pt x="20" y="5"/>
                    </a:cubicBezTo>
                    <a:cubicBezTo>
                      <a:pt x="20" y="15"/>
                      <a:pt x="11" y="23"/>
                      <a:pt x="1" y="23"/>
                    </a:cubicBezTo>
                    <a:cubicBezTo>
                      <a:pt x="1" y="23"/>
                      <a:pt x="0" y="23"/>
                      <a:pt x="0" y="23"/>
                    </a:cubicBezTo>
                    <a:cubicBezTo>
                      <a:pt x="3" y="27"/>
                      <a:pt x="7"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21" y="29"/>
                      <a:pt x="27" y="22"/>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2"/>
                      <a:pt x="27" y="12"/>
                    </a:cubicBezTo>
                    <a:cubicBezTo>
                      <a:pt x="27" y="12"/>
                      <a:pt x="27" y="12"/>
                      <a:pt x="27" y="12"/>
                    </a:cubicBezTo>
                    <a:cubicBezTo>
                      <a:pt x="27" y="12"/>
                      <a:pt x="27" y="12"/>
                      <a:pt x="27" y="12"/>
                    </a:cubicBezTo>
                    <a:cubicBezTo>
                      <a:pt x="27" y="12"/>
                      <a:pt x="27" y="12"/>
                      <a:pt x="27" y="12"/>
                    </a:cubicBezTo>
                    <a:cubicBezTo>
                      <a:pt x="27" y="7"/>
                      <a:pt x="24" y="3"/>
                      <a:pt x="19"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9" name="Freeform 320"/>
              <p:cNvSpPr>
                <a:spLocks/>
              </p:cNvSpPr>
              <p:nvPr/>
            </p:nvSpPr>
            <p:spPr bwMode="auto">
              <a:xfrm>
                <a:off x="8649558" y="4450740"/>
                <a:ext cx="385633" cy="373767"/>
              </a:xfrm>
              <a:custGeom>
                <a:avLst/>
                <a:gdLst>
                  <a:gd name="T0" fmla="*/ 29 w 34"/>
                  <a:gd name="T1" fmla="*/ 0 h 33"/>
                  <a:gd name="T2" fmla="*/ 4 w 34"/>
                  <a:gd name="T3" fmla="*/ 0 h 33"/>
                  <a:gd name="T4" fmla="*/ 0 w 34"/>
                  <a:gd name="T5" fmla="*/ 4 h 33"/>
                  <a:gd name="T6" fmla="*/ 0 w 34"/>
                  <a:gd name="T7" fmla="*/ 21 h 33"/>
                  <a:gd name="T8" fmla="*/ 4 w 34"/>
                  <a:gd name="T9" fmla="*/ 26 h 33"/>
                  <a:gd name="T10" fmla="*/ 9 w 34"/>
                  <a:gd name="T11" fmla="*/ 26 h 33"/>
                  <a:gd name="T12" fmla="*/ 9 w 34"/>
                  <a:gd name="T13" fmla="*/ 33 h 33"/>
                  <a:gd name="T14" fmla="*/ 16 w 34"/>
                  <a:gd name="T15" fmla="*/ 26 h 33"/>
                  <a:gd name="T16" fmla="*/ 29 w 34"/>
                  <a:gd name="T17" fmla="*/ 26 h 33"/>
                  <a:gd name="T18" fmla="*/ 34 w 34"/>
                  <a:gd name="T19" fmla="*/ 21 h 33"/>
                  <a:gd name="T20" fmla="*/ 34 w 34"/>
                  <a:gd name="T21" fmla="*/ 4 h 33"/>
                  <a:gd name="T22" fmla="*/ 29 w 34"/>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3">
                    <a:moveTo>
                      <a:pt x="29" y="0"/>
                    </a:moveTo>
                    <a:cubicBezTo>
                      <a:pt x="4" y="0"/>
                      <a:pt x="4" y="0"/>
                      <a:pt x="4" y="0"/>
                    </a:cubicBezTo>
                    <a:cubicBezTo>
                      <a:pt x="2" y="0"/>
                      <a:pt x="0" y="2"/>
                      <a:pt x="0" y="4"/>
                    </a:cubicBezTo>
                    <a:cubicBezTo>
                      <a:pt x="0" y="21"/>
                      <a:pt x="0" y="21"/>
                      <a:pt x="0" y="21"/>
                    </a:cubicBezTo>
                    <a:cubicBezTo>
                      <a:pt x="0" y="23"/>
                      <a:pt x="2" y="26"/>
                      <a:pt x="4" y="26"/>
                    </a:cubicBezTo>
                    <a:cubicBezTo>
                      <a:pt x="9" y="26"/>
                      <a:pt x="9" y="26"/>
                      <a:pt x="9" y="26"/>
                    </a:cubicBezTo>
                    <a:cubicBezTo>
                      <a:pt x="9" y="33"/>
                      <a:pt x="9" y="33"/>
                      <a:pt x="9" y="33"/>
                    </a:cubicBezTo>
                    <a:cubicBezTo>
                      <a:pt x="16" y="26"/>
                      <a:pt x="16" y="26"/>
                      <a:pt x="16" y="26"/>
                    </a:cubicBezTo>
                    <a:cubicBezTo>
                      <a:pt x="29" y="26"/>
                      <a:pt x="29" y="26"/>
                      <a:pt x="29" y="26"/>
                    </a:cubicBezTo>
                    <a:cubicBezTo>
                      <a:pt x="31" y="26"/>
                      <a:pt x="34" y="23"/>
                      <a:pt x="34" y="21"/>
                    </a:cubicBezTo>
                    <a:cubicBezTo>
                      <a:pt x="34" y="4"/>
                      <a:pt x="34" y="4"/>
                      <a:pt x="34" y="4"/>
                    </a:cubicBezTo>
                    <a:cubicBezTo>
                      <a:pt x="34" y="2"/>
                      <a:pt x="31" y="0"/>
                      <a:pt x="29"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0" name="Freeform 321"/>
              <p:cNvSpPr>
                <a:spLocks/>
              </p:cNvSpPr>
              <p:nvPr/>
            </p:nvSpPr>
            <p:spPr bwMode="auto">
              <a:xfrm>
                <a:off x="8963994" y="4587196"/>
                <a:ext cx="373767" cy="361902"/>
              </a:xfrm>
              <a:custGeom>
                <a:avLst/>
                <a:gdLst>
                  <a:gd name="T0" fmla="*/ 29 w 33"/>
                  <a:gd name="T1" fmla="*/ 0 h 32"/>
                  <a:gd name="T2" fmla="*/ 7 w 33"/>
                  <a:gd name="T3" fmla="*/ 0 h 32"/>
                  <a:gd name="T4" fmla="*/ 7 w 33"/>
                  <a:gd name="T5" fmla="*/ 9 h 32"/>
                  <a:gd name="T6" fmla="*/ 1 w 33"/>
                  <a:gd name="T7" fmla="*/ 15 h 32"/>
                  <a:gd name="T8" fmla="*/ 0 w 33"/>
                  <a:gd name="T9" fmla="*/ 15 h 32"/>
                  <a:gd name="T10" fmla="*/ 0 w 33"/>
                  <a:gd name="T11" fmla="*/ 21 h 32"/>
                  <a:gd name="T12" fmla="*/ 4 w 33"/>
                  <a:gd name="T13" fmla="*/ 25 h 32"/>
                  <a:gd name="T14" fmla="*/ 17 w 33"/>
                  <a:gd name="T15" fmla="*/ 25 h 32"/>
                  <a:gd name="T16" fmla="*/ 25 w 33"/>
                  <a:gd name="T17" fmla="*/ 32 h 32"/>
                  <a:gd name="T18" fmla="*/ 25 w 33"/>
                  <a:gd name="T19" fmla="*/ 25 h 32"/>
                  <a:gd name="T20" fmla="*/ 29 w 33"/>
                  <a:gd name="T21" fmla="*/ 25 h 32"/>
                  <a:gd name="T22" fmla="*/ 33 w 33"/>
                  <a:gd name="T23" fmla="*/ 21 h 32"/>
                  <a:gd name="T24" fmla="*/ 33 w 33"/>
                  <a:gd name="T25" fmla="*/ 4 h 32"/>
                  <a:gd name="T26" fmla="*/ 29 w 33"/>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2">
                    <a:moveTo>
                      <a:pt x="29" y="0"/>
                    </a:moveTo>
                    <a:cubicBezTo>
                      <a:pt x="7" y="0"/>
                      <a:pt x="7" y="0"/>
                      <a:pt x="7" y="0"/>
                    </a:cubicBezTo>
                    <a:cubicBezTo>
                      <a:pt x="7" y="9"/>
                      <a:pt x="7" y="9"/>
                      <a:pt x="7" y="9"/>
                    </a:cubicBezTo>
                    <a:cubicBezTo>
                      <a:pt x="7" y="12"/>
                      <a:pt x="4" y="15"/>
                      <a:pt x="1" y="15"/>
                    </a:cubicBezTo>
                    <a:cubicBezTo>
                      <a:pt x="0" y="15"/>
                      <a:pt x="0" y="15"/>
                      <a:pt x="0" y="15"/>
                    </a:cubicBezTo>
                    <a:cubicBezTo>
                      <a:pt x="0" y="21"/>
                      <a:pt x="0" y="21"/>
                      <a:pt x="0" y="21"/>
                    </a:cubicBezTo>
                    <a:cubicBezTo>
                      <a:pt x="0" y="23"/>
                      <a:pt x="2" y="25"/>
                      <a:pt x="4" y="25"/>
                    </a:cubicBezTo>
                    <a:cubicBezTo>
                      <a:pt x="17" y="25"/>
                      <a:pt x="17" y="25"/>
                      <a:pt x="17" y="25"/>
                    </a:cubicBezTo>
                    <a:cubicBezTo>
                      <a:pt x="25" y="32"/>
                      <a:pt x="25" y="32"/>
                      <a:pt x="25" y="32"/>
                    </a:cubicBezTo>
                    <a:cubicBezTo>
                      <a:pt x="25" y="25"/>
                      <a:pt x="25" y="25"/>
                      <a:pt x="25" y="25"/>
                    </a:cubicBezTo>
                    <a:cubicBezTo>
                      <a:pt x="29" y="25"/>
                      <a:pt x="29" y="25"/>
                      <a:pt x="29" y="25"/>
                    </a:cubicBezTo>
                    <a:cubicBezTo>
                      <a:pt x="31" y="25"/>
                      <a:pt x="33" y="23"/>
                      <a:pt x="33" y="21"/>
                    </a:cubicBezTo>
                    <a:cubicBezTo>
                      <a:pt x="33" y="4"/>
                      <a:pt x="33" y="4"/>
                      <a:pt x="33" y="4"/>
                    </a:cubicBezTo>
                    <a:cubicBezTo>
                      <a:pt x="33" y="2"/>
                      <a:pt x="31" y="0"/>
                      <a:pt x="2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1" name="Freeform 322"/>
              <p:cNvSpPr>
                <a:spLocks/>
              </p:cNvSpPr>
              <p:nvPr/>
            </p:nvSpPr>
            <p:spPr bwMode="auto">
              <a:xfrm>
                <a:off x="8524968" y="3477764"/>
                <a:ext cx="427161" cy="296639"/>
              </a:xfrm>
              <a:custGeom>
                <a:avLst/>
                <a:gdLst>
                  <a:gd name="T0" fmla="*/ 10 w 38"/>
                  <a:gd name="T1" fmla="*/ 26 h 26"/>
                  <a:gd name="T2" fmla="*/ 10 w 38"/>
                  <a:gd name="T3" fmla="*/ 17 h 26"/>
                  <a:gd name="T4" fmla="*/ 9 w 38"/>
                  <a:gd name="T5" fmla="*/ 16 h 26"/>
                  <a:gd name="T6" fmla="*/ 9 w 38"/>
                  <a:gd name="T7" fmla="*/ 15 h 26"/>
                  <a:gd name="T8" fmla="*/ 6 w 38"/>
                  <a:gd name="T9" fmla="*/ 16 h 26"/>
                  <a:gd name="T10" fmla="*/ 5 w 38"/>
                  <a:gd name="T11" fmla="*/ 16 h 26"/>
                  <a:gd name="T12" fmla="*/ 2 w 38"/>
                  <a:gd name="T13" fmla="*/ 16 h 26"/>
                  <a:gd name="T14" fmla="*/ 0 w 38"/>
                  <a:gd name="T15" fmla="*/ 13 h 26"/>
                  <a:gd name="T16" fmla="*/ 2 w 38"/>
                  <a:gd name="T17" fmla="*/ 9 h 26"/>
                  <a:gd name="T18" fmla="*/ 5 w 38"/>
                  <a:gd name="T19" fmla="*/ 9 h 26"/>
                  <a:gd name="T20" fmla="*/ 6 w 38"/>
                  <a:gd name="T21" fmla="*/ 10 h 26"/>
                  <a:gd name="T22" fmla="*/ 9 w 38"/>
                  <a:gd name="T23" fmla="*/ 10 h 26"/>
                  <a:gd name="T24" fmla="*/ 9 w 38"/>
                  <a:gd name="T25" fmla="*/ 10 h 26"/>
                  <a:gd name="T26" fmla="*/ 10 w 38"/>
                  <a:gd name="T27" fmla="*/ 9 h 26"/>
                  <a:gd name="T28" fmla="*/ 10 w 38"/>
                  <a:gd name="T29" fmla="*/ 0 h 26"/>
                  <a:gd name="T30" fmla="*/ 38 w 38"/>
                  <a:gd name="T31" fmla="*/ 0 h 26"/>
                  <a:gd name="T32" fmla="*/ 38 w 38"/>
                  <a:gd name="T33" fmla="*/ 26 h 26"/>
                  <a:gd name="T34" fmla="*/ 27 w 38"/>
                  <a:gd name="T35" fmla="*/ 26 h 26"/>
                  <a:gd name="T36" fmla="*/ 26 w 38"/>
                  <a:gd name="T37" fmla="*/ 25 h 26"/>
                  <a:gd name="T38" fmla="*/ 26 w 38"/>
                  <a:gd name="T39" fmla="*/ 24 h 26"/>
                  <a:gd name="T40" fmla="*/ 26 w 38"/>
                  <a:gd name="T41" fmla="*/ 22 h 26"/>
                  <a:gd name="T42" fmla="*/ 27 w 38"/>
                  <a:gd name="T43" fmla="*/ 20 h 26"/>
                  <a:gd name="T44" fmla="*/ 27 w 38"/>
                  <a:gd name="T45" fmla="*/ 18 h 26"/>
                  <a:gd name="T46" fmla="*/ 23 w 38"/>
                  <a:gd name="T47" fmla="*/ 16 h 26"/>
                  <a:gd name="T48" fmla="*/ 20 w 38"/>
                  <a:gd name="T49" fmla="*/ 18 h 26"/>
                  <a:gd name="T50" fmla="*/ 20 w 38"/>
                  <a:gd name="T51" fmla="*/ 20 h 26"/>
                  <a:gd name="T52" fmla="*/ 21 w 38"/>
                  <a:gd name="T53" fmla="*/ 22 h 26"/>
                  <a:gd name="T54" fmla="*/ 21 w 38"/>
                  <a:gd name="T55" fmla="*/ 24 h 26"/>
                  <a:gd name="T56" fmla="*/ 21 w 38"/>
                  <a:gd name="T57" fmla="*/ 25 h 26"/>
                  <a:gd name="T58" fmla="*/ 20 w 38"/>
                  <a:gd name="T59" fmla="*/ 26 h 26"/>
                  <a:gd name="T60" fmla="*/ 10 w 38"/>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26">
                    <a:moveTo>
                      <a:pt x="10" y="26"/>
                    </a:moveTo>
                    <a:cubicBezTo>
                      <a:pt x="10" y="17"/>
                      <a:pt x="10" y="17"/>
                      <a:pt x="10" y="17"/>
                    </a:cubicBezTo>
                    <a:cubicBezTo>
                      <a:pt x="10" y="16"/>
                      <a:pt x="9" y="16"/>
                      <a:pt x="9" y="16"/>
                    </a:cubicBezTo>
                    <a:cubicBezTo>
                      <a:pt x="9" y="15"/>
                      <a:pt x="9" y="15"/>
                      <a:pt x="9" y="15"/>
                    </a:cubicBezTo>
                    <a:cubicBezTo>
                      <a:pt x="8" y="15"/>
                      <a:pt x="7" y="15"/>
                      <a:pt x="6" y="16"/>
                    </a:cubicBezTo>
                    <a:cubicBezTo>
                      <a:pt x="5" y="16"/>
                      <a:pt x="5" y="16"/>
                      <a:pt x="5" y="16"/>
                    </a:cubicBezTo>
                    <a:cubicBezTo>
                      <a:pt x="4" y="16"/>
                      <a:pt x="3" y="16"/>
                      <a:pt x="2" y="16"/>
                    </a:cubicBezTo>
                    <a:cubicBezTo>
                      <a:pt x="1" y="16"/>
                      <a:pt x="0" y="14"/>
                      <a:pt x="0" y="13"/>
                    </a:cubicBezTo>
                    <a:cubicBezTo>
                      <a:pt x="0" y="11"/>
                      <a:pt x="1" y="10"/>
                      <a:pt x="2" y="9"/>
                    </a:cubicBezTo>
                    <a:cubicBezTo>
                      <a:pt x="3" y="9"/>
                      <a:pt x="4" y="9"/>
                      <a:pt x="5" y="9"/>
                    </a:cubicBezTo>
                    <a:cubicBezTo>
                      <a:pt x="6" y="10"/>
                      <a:pt x="6" y="10"/>
                      <a:pt x="6" y="10"/>
                    </a:cubicBezTo>
                    <a:cubicBezTo>
                      <a:pt x="7" y="10"/>
                      <a:pt x="8" y="11"/>
                      <a:pt x="9" y="10"/>
                    </a:cubicBezTo>
                    <a:cubicBezTo>
                      <a:pt x="9" y="10"/>
                      <a:pt x="9" y="10"/>
                      <a:pt x="9" y="10"/>
                    </a:cubicBezTo>
                    <a:cubicBezTo>
                      <a:pt x="9" y="10"/>
                      <a:pt x="10" y="10"/>
                      <a:pt x="10" y="9"/>
                    </a:cubicBezTo>
                    <a:cubicBezTo>
                      <a:pt x="10" y="0"/>
                      <a:pt x="10" y="0"/>
                      <a:pt x="10" y="0"/>
                    </a:cubicBezTo>
                    <a:cubicBezTo>
                      <a:pt x="38" y="0"/>
                      <a:pt x="38" y="0"/>
                      <a:pt x="38" y="0"/>
                    </a:cubicBezTo>
                    <a:cubicBezTo>
                      <a:pt x="38" y="26"/>
                      <a:pt x="38" y="26"/>
                      <a:pt x="38" y="26"/>
                    </a:cubicBezTo>
                    <a:cubicBezTo>
                      <a:pt x="27" y="26"/>
                      <a:pt x="27" y="26"/>
                      <a:pt x="27" y="26"/>
                    </a:cubicBezTo>
                    <a:cubicBezTo>
                      <a:pt x="26" y="26"/>
                      <a:pt x="26" y="25"/>
                      <a:pt x="26" y="25"/>
                    </a:cubicBezTo>
                    <a:cubicBezTo>
                      <a:pt x="26" y="24"/>
                      <a:pt x="26" y="24"/>
                      <a:pt x="26" y="24"/>
                    </a:cubicBezTo>
                    <a:cubicBezTo>
                      <a:pt x="26" y="24"/>
                      <a:pt x="26" y="23"/>
                      <a:pt x="26" y="22"/>
                    </a:cubicBezTo>
                    <a:cubicBezTo>
                      <a:pt x="27" y="20"/>
                      <a:pt x="27" y="20"/>
                      <a:pt x="27" y="20"/>
                    </a:cubicBezTo>
                    <a:cubicBezTo>
                      <a:pt x="27" y="20"/>
                      <a:pt x="27" y="19"/>
                      <a:pt x="27" y="18"/>
                    </a:cubicBezTo>
                    <a:cubicBezTo>
                      <a:pt x="26" y="17"/>
                      <a:pt x="25" y="16"/>
                      <a:pt x="23" y="16"/>
                    </a:cubicBezTo>
                    <a:cubicBezTo>
                      <a:pt x="22" y="16"/>
                      <a:pt x="20" y="17"/>
                      <a:pt x="20" y="18"/>
                    </a:cubicBezTo>
                    <a:cubicBezTo>
                      <a:pt x="20" y="19"/>
                      <a:pt x="20" y="20"/>
                      <a:pt x="20" y="20"/>
                    </a:cubicBezTo>
                    <a:cubicBezTo>
                      <a:pt x="21" y="22"/>
                      <a:pt x="21" y="22"/>
                      <a:pt x="21" y="22"/>
                    </a:cubicBezTo>
                    <a:cubicBezTo>
                      <a:pt x="21" y="23"/>
                      <a:pt x="21" y="24"/>
                      <a:pt x="21" y="24"/>
                    </a:cubicBezTo>
                    <a:cubicBezTo>
                      <a:pt x="21" y="25"/>
                      <a:pt x="21" y="25"/>
                      <a:pt x="21" y="25"/>
                    </a:cubicBezTo>
                    <a:cubicBezTo>
                      <a:pt x="20" y="25"/>
                      <a:pt x="20" y="26"/>
                      <a:pt x="20" y="26"/>
                    </a:cubicBezTo>
                    <a:lnTo>
                      <a:pt x="10" y="2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2" name="Freeform 323"/>
              <p:cNvSpPr>
                <a:spLocks/>
              </p:cNvSpPr>
              <p:nvPr/>
            </p:nvSpPr>
            <p:spPr bwMode="auto">
              <a:xfrm>
                <a:off x="8216463" y="3477764"/>
                <a:ext cx="320370" cy="397498"/>
              </a:xfrm>
              <a:custGeom>
                <a:avLst/>
                <a:gdLst>
                  <a:gd name="T0" fmla="*/ 28 w 28"/>
                  <a:gd name="T1" fmla="*/ 25 h 35"/>
                  <a:gd name="T2" fmla="*/ 18 w 28"/>
                  <a:gd name="T3" fmla="*/ 25 h 35"/>
                  <a:gd name="T4" fmla="*/ 16 w 28"/>
                  <a:gd name="T5" fmla="*/ 26 h 35"/>
                  <a:gd name="T6" fmla="*/ 16 w 28"/>
                  <a:gd name="T7" fmla="*/ 26 h 35"/>
                  <a:gd name="T8" fmla="*/ 16 w 28"/>
                  <a:gd name="T9" fmla="*/ 29 h 35"/>
                  <a:gd name="T10" fmla="*/ 17 w 28"/>
                  <a:gd name="T11" fmla="*/ 30 h 35"/>
                  <a:gd name="T12" fmla="*/ 17 w 28"/>
                  <a:gd name="T13" fmla="*/ 33 h 35"/>
                  <a:gd name="T14" fmla="*/ 14 w 28"/>
                  <a:gd name="T15" fmla="*/ 35 h 35"/>
                  <a:gd name="T16" fmla="*/ 10 w 28"/>
                  <a:gd name="T17" fmla="*/ 33 h 35"/>
                  <a:gd name="T18" fmla="*/ 10 w 28"/>
                  <a:gd name="T19" fmla="*/ 30 h 35"/>
                  <a:gd name="T20" fmla="*/ 11 w 28"/>
                  <a:gd name="T21" fmla="*/ 29 h 35"/>
                  <a:gd name="T22" fmla="*/ 11 w 28"/>
                  <a:gd name="T23" fmla="*/ 26 h 35"/>
                  <a:gd name="T24" fmla="*/ 11 w 28"/>
                  <a:gd name="T25" fmla="*/ 26 h 35"/>
                  <a:gd name="T26" fmla="*/ 10 w 28"/>
                  <a:gd name="T27" fmla="*/ 25 h 35"/>
                  <a:gd name="T28" fmla="*/ 0 w 28"/>
                  <a:gd name="T29" fmla="*/ 25 h 35"/>
                  <a:gd name="T30" fmla="*/ 0 w 28"/>
                  <a:gd name="T31" fmla="*/ 0 h 35"/>
                  <a:gd name="T32" fmla="*/ 28 w 28"/>
                  <a:gd name="T33" fmla="*/ 0 h 35"/>
                  <a:gd name="T34" fmla="*/ 28 w 28"/>
                  <a:gd name="T35" fmla="*/ 9 h 35"/>
                  <a:gd name="T36" fmla="*/ 27 w 28"/>
                  <a:gd name="T37" fmla="*/ 10 h 35"/>
                  <a:gd name="T38" fmla="*/ 26 w 28"/>
                  <a:gd name="T39" fmla="*/ 10 h 35"/>
                  <a:gd name="T40" fmla="*/ 24 w 28"/>
                  <a:gd name="T41" fmla="*/ 10 h 35"/>
                  <a:gd name="T42" fmla="*/ 22 w 28"/>
                  <a:gd name="T43" fmla="*/ 9 h 35"/>
                  <a:gd name="T44" fmla="*/ 20 w 28"/>
                  <a:gd name="T45" fmla="*/ 9 h 35"/>
                  <a:gd name="T46" fmla="*/ 18 w 28"/>
                  <a:gd name="T47" fmla="*/ 13 h 35"/>
                  <a:gd name="T48" fmla="*/ 20 w 28"/>
                  <a:gd name="T49" fmla="*/ 16 h 35"/>
                  <a:gd name="T50" fmla="*/ 22 w 28"/>
                  <a:gd name="T51" fmla="*/ 16 h 35"/>
                  <a:gd name="T52" fmla="*/ 24 w 28"/>
                  <a:gd name="T53" fmla="*/ 15 h 35"/>
                  <a:gd name="T54" fmla="*/ 26 w 28"/>
                  <a:gd name="T55" fmla="*/ 15 h 35"/>
                  <a:gd name="T56" fmla="*/ 27 w 28"/>
                  <a:gd name="T57" fmla="*/ 15 h 35"/>
                  <a:gd name="T58" fmla="*/ 28 w 28"/>
                  <a:gd name="T59" fmla="*/ 17 h 35"/>
                  <a:gd name="T60" fmla="*/ 28 w 28"/>
                  <a:gd name="T6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35">
                    <a:moveTo>
                      <a:pt x="28" y="25"/>
                    </a:moveTo>
                    <a:cubicBezTo>
                      <a:pt x="18" y="25"/>
                      <a:pt x="18" y="25"/>
                      <a:pt x="18" y="25"/>
                    </a:cubicBezTo>
                    <a:cubicBezTo>
                      <a:pt x="17" y="25"/>
                      <a:pt x="17" y="26"/>
                      <a:pt x="16" y="26"/>
                    </a:cubicBezTo>
                    <a:cubicBezTo>
                      <a:pt x="16" y="26"/>
                      <a:pt x="16" y="26"/>
                      <a:pt x="16" y="26"/>
                    </a:cubicBezTo>
                    <a:cubicBezTo>
                      <a:pt x="16" y="27"/>
                      <a:pt x="16" y="28"/>
                      <a:pt x="16" y="29"/>
                    </a:cubicBezTo>
                    <a:cubicBezTo>
                      <a:pt x="17" y="30"/>
                      <a:pt x="17" y="30"/>
                      <a:pt x="17" y="30"/>
                    </a:cubicBezTo>
                    <a:cubicBezTo>
                      <a:pt x="17" y="31"/>
                      <a:pt x="17" y="32"/>
                      <a:pt x="17" y="33"/>
                    </a:cubicBezTo>
                    <a:cubicBezTo>
                      <a:pt x="17" y="34"/>
                      <a:pt x="15" y="35"/>
                      <a:pt x="14" y="35"/>
                    </a:cubicBezTo>
                    <a:cubicBezTo>
                      <a:pt x="12" y="35"/>
                      <a:pt x="11" y="34"/>
                      <a:pt x="10" y="33"/>
                    </a:cubicBezTo>
                    <a:cubicBezTo>
                      <a:pt x="10" y="32"/>
                      <a:pt x="10" y="31"/>
                      <a:pt x="10" y="30"/>
                    </a:cubicBezTo>
                    <a:cubicBezTo>
                      <a:pt x="11" y="29"/>
                      <a:pt x="11" y="29"/>
                      <a:pt x="11" y="29"/>
                    </a:cubicBezTo>
                    <a:cubicBezTo>
                      <a:pt x="11" y="28"/>
                      <a:pt x="11" y="27"/>
                      <a:pt x="11" y="26"/>
                    </a:cubicBezTo>
                    <a:cubicBezTo>
                      <a:pt x="11" y="26"/>
                      <a:pt x="11" y="26"/>
                      <a:pt x="11" y="26"/>
                    </a:cubicBezTo>
                    <a:cubicBezTo>
                      <a:pt x="11" y="26"/>
                      <a:pt x="10" y="25"/>
                      <a:pt x="10" y="25"/>
                    </a:cubicBezTo>
                    <a:cubicBezTo>
                      <a:pt x="0" y="25"/>
                      <a:pt x="0" y="25"/>
                      <a:pt x="0" y="25"/>
                    </a:cubicBezTo>
                    <a:cubicBezTo>
                      <a:pt x="0" y="0"/>
                      <a:pt x="0" y="0"/>
                      <a:pt x="0" y="0"/>
                    </a:cubicBezTo>
                    <a:cubicBezTo>
                      <a:pt x="28" y="0"/>
                      <a:pt x="28" y="0"/>
                      <a:pt x="28" y="0"/>
                    </a:cubicBezTo>
                    <a:cubicBezTo>
                      <a:pt x="28" y="9"/>
                      <a:pt x="28" y="9"/>
                      <a:pt x="28" y="9"/>
                    </a:cubicBezTo>
                    <a:cubicBezTo>
                      <a:pt x="28" y="10"/>
                      <a:pt x="27" y="10"/>
                      <a:pt x="27" y="10"/>
                    </a:cubicBezTo>
                    <a:cubicBezTo>
                      <a:pt x="26" y="10"/>
                      <a:pt x="26" y="10"/>
                      <a:pt x="26" y="10"/>
                    </a:cubicBezTo>
                    <a:cubicBezTo>
                      <a:pt x="26" y="11"/>
                      <a:pt x="25" y="10"/>
                      <a:pt x="24" y="10"/>
                    </a:cubicBezTo>
                    <a:cubicBezTo>
                      <a:pt x="22" y="9"/>
                      <a:pt x="22" y="9"/>
                      <a:pt x="22" y="9"/>
                    </a:cubicBezTo>
                    <a:cubicBezTo>
                      <a:pt x="22" y="9"/>
                      <a:pt x="21" y="9"/>
                      <a:pt x="20" y="9"/>
                    </a:cubicBezTo>
                    <a:cubicBezTo>
                      <a:pt x="19" y="10"/>
                      <a:pt x="18" y="11"/>
                      <a:pt x="18" y="13"/>
                    </a:cubicBezTo>
                    <a:cubicBezTo>
                      <a:pt x="18" y="14"/>
                      <a:pt x="19" y="16"/>
                      <a:pt x="20" y="16"/>
                    </a:cubicBezTo>
                    <a:cubicBezTo>
                      <a:pt x="21" y="16"/>
                      <a:pt x="22" y="16"/>
                      <a:pt x="22" y="16"/>
                    </a:cubicBezTo>
                    <a:cubicBezTo>
                      <a:pt x="24" y="15"/>
                      <a:pt x="24" y="15"/>
                      <a:pt x="24" y="15"/>
                    </a:cubicBezTo>
                    <a:cubicBezTo>
                      <a:pt x="25" y="15"/>
                      <a:pt x="26" y="15"/>
                      <a:pt x="26" y="15"/>
                    </a:cubicBezTo>
                    <a:cubicBezTo>
                      <a:pt x="27" y="15"/>
                      <a:pt x="27" y="15"/>
                      <a:pt x="27" y="15"/>
                    </a:cubicBezTo>
                    <a:cubicBezTo>
                      <a:pt x="27" y="16"/>
                      <a:pt x="28" y="16"/>
                      <a:pt x="28" y="17"/>
                    </a:cubicBezTo>
                    <a:lnTo>
                      <a:pt x="28"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3" name="Freeform 324"/>
              <p:cNvSpPr>
                <a:spLocks/>
              </p:cNvSpPr>
              <p:nvPr/>
            </p:nvSpPr>
            <p:spPr bwMode="auto">
              <a:xfrm>
                <a:off x="10850620" y="2736168"/>
                <a:ext cx="759397" cy="17800"/>
              </a:xfrm>
              <a:custGeom>
                <a:avLst/>
                <a:gdLst>
                  <a:gd name="T0" fmla="*/ 0 w 67"/>
                  <a:gd name="T1" fmla="*/ 0 h 2"/>
                  <a:gd name="T2" fmla="*/ 0 w 67"/>
                  <a:gd name="T3" fmla="*/ 1 h 2"/>
                  <a:gd name="T4" fmla="*/ 2 w 67"/>
                  <a:gd name="T5" fmla="*/ 2 h 2"/>
                  <a:gd name="T6" fmla="*/ 66 w 67"/>
                  <a:gd name="T7" fmla="*/ 2 h 2"/>
                  <a:gd name="T8" fmla="*/ 67 w 67"/>
                  <a:gd name="T9" fmla="*/ 1 h 2"/>
                  <a:gd name="T10" fmla="*/ 67 w 67"/>
                  <a:gd name="T11" fmla="*/ 0 h 2"/>
                  <a:gd name="T12" fmla="*/ 0 w 6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7" h="2">
                    <a:moveTo>
                      <a:pt x="0" y="0"/>
                    </a:moveTo>
                    <a:cubicBezTo>
                      <a:pt x="0" y="1"/>
                      <a:pt x="0" y="1"/>
                      <a:pt x="0" y="1"/>
                    </a:cubicBezTo>
                    <a:cubicBezTo>
                      <a:pt x="0" y="2"/>
                      <a:pt x="1" y="2"/>
                      <a:pt x="2" y="2"/>
                    </a:cubicBezTo>
                    <a:cubicBezTo>
                      <a:pt x="66" y="2"/>
                      <a:pt x="66" y="2"/>
                      <a:pt x="66" y="2"/>
                    </a:cubicBezTo>
                    <a:cubicBezTo>
                      <a:pt x="66" y="2"/>
                      <a:pt x="67" y="2"/>
                      <a:pt x="67" y="1"/>
                    </a:cubicBezTo>
                    <a:cubicBezTo>
                      <a:pt x="67" y="0"/>
                      <a:pt x="67" y="0"/>
                      <a:pt x="67" y="0"/>
                    </a:cubicBezTo>
                    <a:lnTo>
                      <a:pt x="0"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4" name="Freeform 325"/>
              <p:cNvSpPr>
                <a:spLocks/>
              </p:cNvSpPr>
              <p:nvPr/>
            </p:nvSpPr>
            <p:spPr bwMode="auto">
              <a:xfrm>
                <a:off x="10850620" y="2611578"/>
                <a:ext cx="759397" cy="136456"/>
              </a:xfrm>
              <a:custGeom>
                <a:avLst/>
                <a:gdLst>
                  <a:gd name="T0" fmla="*/ 67 w 67"/>
                  <a:gd name="T1" fmla="*/ 11 h 12"/>
                  <a:gd name="T2" fmla="*/ 66 w 67"/>
                  <a:gd name="T3" fmla="*/ 12 h 12"/>
                  <a:gd name="T4" fmla="*/ 1 w 67"/>
                  <a:gd name="T5" fmla="*/ 12 h 12"/>
                  <a:gd name="T6" fmla="*/ 1 w 67"/>
                  <a:gd name="T7" fmla="*/ 11 h 12"/>
                  <a:gd name="T8" fmla="*/ 5 w 67"/>
                  <a:gd name="T9" fmla="*/ 2 h 12"/>
                  <a:gd name="T10" fmla="*/ 8 w 67"/>
                  <a:gd name="T11" fmla="*/ 0 h 12"/>
                  <a:gd name="T12" fmla="*/ 59 w 67"/>
                  <a:gd name="T13" fmla="*/ 0 h 12"/>
                  <a:gd name="T14" fmla="*/ 62 w 67"/>
                  <a:gd name="T15" fmla="*/ 2 h 12"/>
                  <a:gd name="T16" fmla="*/ 67 w 67"/>
                  <a:gd name="T1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
                    <a:moveTo>
                      <a:pt x="67" y="11"/>
                    </a:moveTo>
                    <a:cubicBezTo>
                      <a:pt x="67" y="11"/>
                      <a:pt x="67" y="12"/>
                      <a:pt x="66" y="12"/>
                    </a:cubicBezTo>
                    <a:cubicBezTo>
                      <a:pt x="1" y="12"/>
                      <a:pt x="1" y="12"/>
                      <a:pt x="1" y="12"/>
                    </a:cubicBezTo>
                    <a:cubicBezTo>
                      <a:pt x="1" y="12"/>
                      <a:pt x="0" y="11"/>
                      <a:pt x="1" y="11"/>
                    </a:cubicBezTo>
                    <a:cubicBezTo>
                      <a:pt x="5" y="2"/>
                      <a:pt x="5" y="2"/>
                      <a:pt x="5" y="2"/>
                    </a:cubicBezTo>
                    <a:cubicBezTo>
                      <a:pt x="6" y="1"/>
                      <a:pt x="7" y="0"/>
                      <a:pt x="8" y="0"/>
                    </a:cubicBezTo>
                    <a:cubicBezTo>
                      <a:pt x="59" y="0"/>
                      <a:pt x="59" y="0"/>
                      <a:pt x="59" y="0"/>
                    </a:cubicBezTo>
                    <a:cubicBezTo>
                      <a:pt x="60" y="0"/>
                      <a:pt x="61" y="1"/>
                      <a:pt x="62" y="2"/>
                    </a:cubicBezTo>
                    <a:lnTo>
                      <a:pt x="67" y="11"/>
                    </a:ln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5" name="Freeform 326"/>
              <p:cNvSpPr>
                <a:spLocks/>
              </p:cNvSpPr>
              <p:nvPr/>
            </p:nvSpPr>
            <p:spPr bwMode="auto">
              <a:xfrm>
                <a:off x="10915882" y="2190352"/>
                <a:ext cx="622944" cy="421229"/>
              </a:xfrm>
              <a:custGeom>
                <a:avLst/>
                <a:gdLst>
                  <a:gd name="T0" fmla="*/ 55 w 55"/>
                  <a:gd name="T1" fmla="*/ 35 h 37"/>
                  <a:gd name="T2" fmla="*/ 53 w 55"/>
                  <a:gd name="T3" fmla="*/ 37 h 37"/>
                  <a:gd name="T4" fmla="*/ 3 w 55"/>
                  <a:gd name="T5" fmla="*/ 37 h 37"/>
                  <a:gd name="T6" fmla="*/ 0 w 55"/>
                  <a:gd name="T7" fmla="*/ 35 h 37"/>
                  <a:gd name="T8" fmla="*/ 0 w 55"/>
                  <a:gd name="T9" fmla="*/ 3 h 37"/>
                  <a:gd name="T10" fmla="*/ 3 w 55"/>
                  <a:gd name="T11" fmla="*/ 0 h 37"/>
                  <a:gd name="T12" fmla="*/ 53 w 55"/>
                  <a:gd name="T13" fmla="*/ 0 h 37"/>
                  <a:gd name="T14" fmla="*/ 55 w 55"/>
                  <a:gd name="T15" fmla="*/ 3 h 37"/>
                  <a:gd name="T16" fmla="*/ 55 w 55"/>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7">
                    <a:moveTo>
                      <a:pt x="55" y="35"/>
                    </a:moveTo>
                    <a:cubicBezTo>
                      <a:pt x="55" y="36"/>
                      <a:pt x="54" y="37"/>
                      <a:pt x="53" y="37"/>
                    </a:cubicBezTo>
                    <a:cubicBezTo>
                      <a:pt x="3" y="37"/>
                      <a:pt x="3" y="37"/>
                      <a:pt x="3" y="37"/>
                    </a:cubicBezTo>
                    <a:cubicBezTo>
                      <a:pt x="1" y="37"/>
                      <a:pt x="0" y="36"/>
                      <a:pt x="0" y="35"/>
                    </a:cubicBezTo>
                    <a:cubicBezTo>
                      <a:pt x="0" y="3"/>
                      <a:pt x="0" y="3"/>
                      <a:pt x="0" y="3"/>
                    </a:cubicBezTo>
                    <a:cubicBezTo>
                      <a:pt x="0" y="1"/>
                      <a:pt x="1" y="0"/>
                      <a:pt x="3" y="0"/>
                    </a:cubicBezTo>
                    <a:cubicBezTo>
                      <a:pt x="53" y="0"/>
                      <a:pt x="53" y="0"/>
                      <a:pt x="53" y="0"/>
                    </a:cubicBezTo>
                    <a:cubicBezTo>
                      <a:pt x="54" y="0"/>
                      <a:pt x="55" y="1"/>
                      <a:pt x="55" y="3"/>
                    </a:cubicBezTo>
                    <a:lnTo>
                      <a:pt x="55"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6" name="Rectangle 327"/>
              <p:cNvSpPr>
                <a:spLocks noChangeArrowheads="1"/>
              </p:cNvSpPr>
              <p:nvPr/>
            </p:nvSpPr>
            <p:spPr bwMode="auto">
              <a:xfrm>
                <a:off x="10963344" y="2225949"/>
                <a:ext cx="539885" cy="35003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7" name="Freeform 328"/>
              <p:cNvSpPr>
                <a:spLocks/>
              </p:cNvSpPr>
              <p:nvPr/>
            </p:nvSpPr>
            <p:spPr bwMode="auto">
              <a:xfrm>
                <a:off x="10850620" y="2623443"/>
                <a:ext cx="759397" cy="124590"/>
              </a:xfrm>
              <a:custGeom>
                <a:avLst/>
                <a:gdLst>
                  <a:gd name="T0" fmla="*/ 67 w 67"/>
                  <a:gd name="T1" fmla="*/ 11 h 11"/>
                  <a:gd name="T2" fmla="*/ 6 w 67"/>
                  <a:gd name="T3" fmla="*/ 0 h 11"/>
                  <a:gd name="T4" fmla="*/ 5 w 67"/>
                  <a:gd name="T5" fmla="*/ 1 h 11"/>
                  <a:gd name="T6" fmla="*/ 1 w 67"/>
                  <a:gd name="T7" fmla="*/ 10 h 11"/>
                  <a:gd name="T8" fmla="*/ 1 w 67"/>
                  <a:gd name="T9" fmla="*/ 11 h 11"/>
                  <a:gd name="T10" fmla="*/ 66 w 67"/>
                  <a:gd name="T11" fmla="*/ 11 h 11"/>
                  <a:gd name="T12" fmla="*/ 67 w 67"/>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67" h="11">
                    <a:moveTo>
                      <a:pt x="67" y="11"/>
                    </a:moveTo>
                    <a:cubicBezTo>
                      <a:pt x="6" y="0"/>
                      <a:pt x="6" y="0"/>
                      <a:pt x="6" y="0"/>
                    </a:cubicBezTo>
                    <a:cubicBezTo>
                      <a:pt x="6" y="0"/>
                      <a:pt x="6" y="0"/>
                      <a:pt x="5" y="1"/>
                    </a:cubicBezTo>
                    <a:cubicBezTo>
                      <a:pt x="1" y="10"/>
                      <a:pt x="1" y="10"/>
                      <a:pt x="1" y="10"/>
                    </a:cubicBezTo>
                    <a:cubicBezTo>
                      <a:pt x="0" y="10"/>
                      <a:pt x="1" y="11"/>
                      <a:pt x="1" y="11"/>
                    </a:cubicBezTo>
                    <a:cubicBezTo>
                      <a:pt x="66" y="11"/>
                      <a:pt x="66" y="11"/>
                      <a:pt x="66" y="11"/>
                    </a:cubicBezTo>
                    <a:cubicBezTo>
                      <a:pt x="66" y="11"/>
                      <a:pt x="67" y="11"/>
                      <a:pt x="67" y="11"/>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8" name="Rectangle 329"/>
              <p:cNvSpPr>
                <a:spLocks noChangeArrowheads="1"/>
              </p:cNvSpPr>
              <p:nvPr/>
            </p:nvSpPr>
            <p:spPr bwMode="auto">
              <a:xfrm>
                <a:off x="11224387" y="2587846"/>
                <a:ext cx="11866" cy="11866"/>
              </a:xfrm>
              <a:prstGeom prst="rect">
                <a:avLst/>
              </a:prstGeom>
              <a:solidFill>
                <a:srgbClr val="ADAD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9" name="Freeform 330"/>
              <p:cNvSpPr>
                <a:spLocks/>
              </p:cNvSpPr>
              <p:nvPr/>
            </p:nvSpPr>
            <p:spPr bwMode="auto">
              <a:xfrm>
                <a:off x="8999591" y="2914151"/>
                <a:ext cx="77128" cy="23731"/>
              </a:xfrm>
              <a:custGeom>
                <a:avLst/>
                <a:gdLst>
                  <a:gd name="T0" fmla="*/ 0 w 13"/>
                  <a:gd name="T1" fmla="*/ 0 h 4"/>
                  <a:gd name="T2" fmla="*/ 2 w 13"/>
                  <a:gd name="T3" fmla="*/ 4 h 4"/>
                  <a:gd name="T4" fmla="*/ 11 w 13"/>
                  <a:gd name="T5" fmla="*/ 4 h 4"/>
                  <a:gd name="T6" fmla="*/ 13 w 13"/>
                  <a:gd name="T7" fmla="*/ 0 h 4"/>
                  <a:gd name="T8" fmla="*/ 0 w 13"/>
                  <a:gd name="T9" fmla="*/ 0 h 4"/>
                </a:gdLst>
                <a:ahLst/>
                <a:cxnLst>
                  <a:cxn ang="0">
                    <a:pos x="T0" y="T1"/>
                  </a:cxn>
                  <a:cxn ang="0">
                    <a:pos x="T2" y="T3"/>
                  </a:cxn>
                  <a:cxn ang="0">
                    <a:pos x="T4" y="T5"/>
                  </a:cxn>
                  <a:cxn ang="0">
                    <a:pos x="T6" y="T7"/>
                  </a:cxn>
                  <a:cxn ang="0">
                    <a:pos x="T8" y="T9"/>
                  </a:cxn>
                </a:cxnLst>
                <a:rect l="0" t="0" r="r" b="b"/>
                <a:pathLst>
                  <a:path w="13" h="4">
                    <a:moveTo>
                      <a:pt x="0" y="0"/>
                    </a:moveTo>
                    <a:lnTo>
                      <a:pt x="2" y="4"/>
                    </a:lnTo>
                    <a:lnTo>
                      <a:pt x="11" y="4"/>
                    </a:lnTo>
                    <a:lnTo>
                      <a:pt x="13" y="0"/>
                    </a:lnTo>
                    <a:lnTo>
                      <a:pt x="0" y="0"/>
                    </a:lnTo>
                    <a:close/>
                  </a:path>
                </a:pathLst>
              </a:custGeom>
              <a:solidFill>
                <a:srgbClr val="334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0" name="Freeform 331"/>
              <p:cNvSpPr>
                <a:spLocks/>
              </p:cNvSpPr>
              <p:nvPr/>
            </p:nvSpPr>
            <p:spPr bwMode="auto">
              <a:xfrm>
                <a:off x="8999591" y="2914151"/>
                <a:ext cx="77128" cy="23731"/>
              </a:xfrm>
              <a:custGeom>
                <a:avLst/>
                <a:gdLst>
                  <a:gd name="T0" fmla="*/ 0 w 13"/>
                  <a:gd name="T1" fmla="*/ 0 h 4"/>
                  <a:gd name="T2" fmla="*/ 2 w 13"/>
                  <a:gd name="T3" fmla="*/ 4 h 4"/>
                  <a:gd name="T4" fmla="*/ 11 w 13"/>
                  <a:gd name="T5" fmla="*/ 4 h 4"/>
                  <a:gd name="T6" fmla="*/ 13 w 13"/>
                  <a:gd name="T7" fmla="*/ 0 h 4"/>
                  <a:gd name="T8" fmla="*/ 0 w 13"/>
                  <a:gd name="T9" fmla="*/ 0 h 4"/>
                </a:gdLst>
                <a:ahLst/>
                <a:cxnLst>
                  <a:cxn ang="0">
                    <a:pos x="T0" y="T1"/>
                  </a:cxn>
                  <a:cxn ang="0">
                    <a:pos x="T2" y="T3"/>
                  </a:cxn>
                  <a:cxn ang="0">
                    <a:pos x="T4" y="T5"/>
                  </a:cxn>
                  <a:cxn ang="0">
                    <a:pos x="T6" y="T7"/>
                  </a:cxn>
                  <a:cxn ang="0">
                    <a:pos x="T8" y="T9"/>
                  </a:cxn>
                </a:cxnLst>
                <a:rect l="0" t="0" r="r" b="b"/>
                <a:pathLst>
                  <a:path w="13" h="4">
                    <a:moveTo>
                      <a:pt x="0" y="0"/>
                    </a:moveTo>
                    <a:lnTo>
                      <a:pt x="2" y="4"/>
                    </a:lnTo>
                    <a:lnTo>
                      <a:pt x="11" y="4"/>
                    </a:lnTo>
                    <a:lnTo>
                      <a:pt x="13"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1" name="Oval 332"/>
              <p:cNvSpPr>
                <a:spLocks noChangeArrowheads="1"/>
              </p:cNvSpPr>
              <p:nvPr/>
            </p:nvSpPr>
            <p:spPr bwMode="auto">
              <a:xfrm>
                <a:off x="8714817" y="2261545"/>
                <a:ext cx="646675" cy="64074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2" name="Oval 333"/>
              <p:cNvSpPr>
                <a:spLocks noChangeArrowheads="1"/>
              </p:cNvSpPr>
              <p:nvPr/>
            </p:nvSpPr>
            <p:spPr bwMode="auto">
              <a:xfrm>
                <a:off x="8786010" y="2326804"/>
                <a:ext cx="510220" cy="498354"/>
              </a:xfrm>
              <a:prstGeom prst="ellipse">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3" name="Freeform 334"/>
              <p:cNvSpPr>
                <a:spLocks/>
              </p:cNvSpPr>
              <p:nvPr/>
            </p:nvSpPr>
            <p:spPr bwMode="auto">
              <a:xfrm>
                <a:off x="8863138" y="2397997"/>
                <a:ext cx="350036" cy="516154"/>
              </a:xfrm>
              <a:custGeom>
                <a:avLst/>
                <a:gdLst>
                  <a:gd name="T0" fmla="*/ 31 w 31"/>
                  <a:gd name="T1" fmla="*/ 16 h 46"/>
                  <a:gd name="T2" fmla="*/ 14 w 31"/>
                  <a:gd name="T3" fmla="*/ 1 h 46"/>
                  <a:gd name="T4" fmla="*/ 0 w 31"/>
                  <a:gd name="T5" fmla="*/ 15 h 46"/>
                  <a:gd name="T6" fmla="*/ 5 w 31"/>
                  <a:gd name="T7" fmla="*/ 27 h 46"/>
                  <a:gd name="T8" fmla="*/ 10 w 31"/>
                  <a:gd name="T9" fmla="*/ 39 h 46"/>
                  <a:gd name="T10" fmla="*/ 10 w 31"/>
                  <a:gd name="T11" fmla="*/ 46 h 46"/>
                  <a:gd name="T12" fmla="*/ 21 w 31"/>
                  <a:gd name="T13" fmla="*/ 46 h 46"/>
                  <a:gd name="T14" fmla="*/ 21 w 31"/>
                  <a:gd name="T15" fmla="*/ 39 h 46"/>
                  <a:gd name="T16" fmla="*/ 26 w 31"/>
                  <a:gd name="T17" fmla="*/ 27 h 46"/>
                  <a:gd name="T18" fmla="*/ 31 w 31"/>
                  <a:gd name="T1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31" y="16"/>
                    </a:moveTo>
                    <a:cubicBezTo>
                      <a:pt x="31" y="7"/>
                      <a:pt x="23" y="0"/>
                      <a:pt x="14" y="1"/>
                    </a:cubicBezTo>
                    <a:cubicBezTo>
                      <a:pt x="7" y="2"/>
                      <a:pt x="1" y="7"/>
                      <a:pt x="0" y="15"/>
                    </a:cubicBezTo>
                    <a:cubicBezTo>
                      <a:pt x="0" y="19"/>
                      <a:pt x="2" y="24"/>
                      <a:pt x="5" y="27"/>
                    </a:cubicBezTo>
                    <a:cubicBezTo>
                      <a:pt x="8" y="30"/>
                      <a:pt x="10" y="34"/>
                      <a:pt x="10" y="39"/>
                    </a:cubicBezTo>
                    <a:cubicBezTo>
                      <a:pt x="10" y="46"/>
                      <a:pt x="10" y="46"/>
                      <a:pt x="10" y="46"/>
                    </a:cubicBezTo>
                    <a:cubicBezTo>
                      <a:pt x="21" y="46"/>
                      <a:pt x="21" y="46"/>
                      <a:pt x="21" y="46"/>
                    </a:cubicBezTo>
                    <a:cubicBezTo>
                      <a:pt x="21" y="39"/>
                      <a:pt x="21" y="39"/>
                      <a:pt x="21" y="39"/>
                    </a:cubicBezTo>
                    <a:cubicBezTo>
                      <a:pt x="21" y="35"/>
                      <a:pt x="23" y="30"/>
                      <a:pt x="26" y="27"/>
                    </a:cubicBezTo>
                    <a:cubicBezTo>
                      <a:pt x="29" y="24"/>
                      <a:pt x="31" y="20"/>
                      <a:pt x="3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4" name="Freeform 335"/>
              <p:cNvSpPr>
                <a:spLocks/>
              </p:cNvSpPr>
              <p:nvPr/>
            </p:nvSpPr>
            <p:spPr bwMode="auto">
              <a:xfrm>
                <a:off x="8975860" y="2837023"/>
                <a:ext cx="124590" cy="88994"/>
              </a:xfrm>
              <a:custGeom>
                <a:avLst/>
                <a:gdLst>
                  <a:gd name="T0" fmla="*/ 17 w 21"/>
                  <a:gd name="T1" fmla="*/ 15 h 15"/>
                  <a:gd name="T2" fmla="*/ 21 w 21"/>
                  <a:gd name="T3" fmla="*/ 15 h 15"/>
                  <a:gd name="T4" fmla="*/ 21 w 21"/>
                  <a:gd name="T5" fmla="*/ 0 h 15"/>
                  <a:gd name="T6" fmla="*/ 0 w 21"/>
                  <a:gd name="T7" fmla="*/ 0 h 15"/>
                  <a:gd name="T8" fmla="*/ 0 w 21"/>
                  <a:gd name="T9" fmla="*/ 15 h 15"/>
                  <a:gd name="T10" fmla="*/ 4 w 21"/>
                  <a:gd name="T11" fmla="*/ 15 h 15"/>
                  <a:gd name="T12" fmla="*/ 17 w 21"/>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1" h="15">
                    <a:moveTo>
                      <a:pt x="17" y="15"/>
                    </a:moveTo>
                    <a:lnTo>
                      <a:pt x="21" y="15"/>
                    </a:lnTo>
                    <a:lnTo>
                      <a:pt x="21" y="0"/>
                    </a:lnTo>
                    <a:lnTo>
                      <a:pt x="0" y="0"/>
                    </a:lnTo>
                    <a:lnTo>
                      <a:pt x="0" y="15"/>
                    </a:lnTo>
                    <a:lnTo>
                      <a:pt x="4" y="15"/>
                    </a:lnTo>
                    <a:lnTo>
                      <a:pt x="17" y="15"/>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5" name="Freeform 336"/>
              <p:cNvSpPr>
                <a:spLocks/>
              </p:cNvSpPr>
              <p:nvPr/>
            </p:nvSpPr>
            <p:spPr bwMode="auto">
              <a:xfrm>
                <a:off x="11052334" y="2291207"/>
                <a:ext cx="35597" cy="59328"/>
              </a:xfrm>
              <a:custGeom>
                <a:avLst/>
                <a:gdLst>
                  <a:gd name="T0" fmla="*/ 4 w 6"/>
                  <a:gd name="T1" fmla="*/ 8 h 10"/>
                  <a:gd name="T2" fmla="*/ 4 w 6"/>
                  <a:gd name="T3" fmla="*/ 6 h 10"/>
                  <a:gd name="T4" fmla="*/ 4 w 6"/>
                  <a:gd name="T5" fmla="*/ 6 h 10"/>
                  <a:gd name="T6" fmla="*/ 6 w 6"/>
                  <a:gd name="T7" fmla="*/ 6 h 10"/>
                  <a:gd name="T8" fmla="*/ 6 w 6"/>
                  <a:gd name="T9" fmla="*/ 8 h 10"/>
                  <a:gd name="T10" fmla="*/ 4 w 6"/>
                  <a:gd name="T11" fmla="*/ 10 h 10"/>
                  <a:gd name="T12" fmla="*/ 0 w 6"/>
                  <a:gd name="T13" fmla="*/ 10 h 10"/>
                  <a:gd name="T14" fmla="*/ 0 w 6"/>
                  <a:gd name="T15" fmla="*/ 8 h 10"/>
                  <a:gd name="T16" fmla="*/ 0 w 6"/>
                  <a:gd name="T17" fmla="*/ 8 h 10"/>
                  <a:gd name="T18" fmla="*/ 2 w 6"/>
                  <a:gd name="T19" fmla="*/ 8 h 10"/>
                  <a:gd name="T20" fmla="*/ 2 w 6"/>
                  <a:gd name="T21" fmla="*/ 2 h 10"/>
                  <a:gd name="T22" fmla="*/ 0 w 6"/>
                  <a:gd name="T23" fmla="*/ 2 h 10"/>
                  <a:gd name="T24" fmla="*/ 0 w 6"/>
                  <a:gd name="T25" fmla="*/ 0 h 10"/>
                  <a:gd name="T26" fmla="*/ 0 w 6"/>
                  <a:gd name="T27" fmla="*/ 0 h 10"/>
                  <a:gd name="T28" fmla="*/ 2 w 6"/>
                  <a:gd name="T29" fmla="*/ 0 h 10"/>
                  <a:gd name="T30" fmla="*/ 2 w 6"/>
                  <a:gd name="T31" fmla="*/ 8 h 10"/>
                  <a:gd name="T32" fmla="*/ 4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4" y="8"/>
                    </a:moveTo>
                    <a:lnTo>
                      <a:pt x="4" y="6"/>
                    </a:lnTo>
                    <a:lnTo>
                      <a:pt x="4" y="6"/>
                    </a:lnTo>
                    <a:lnTo>
                      <a:pt x="6" y="6"/>
                    </a:lnTo>
                    <a:lnTo>
                      <a:pt x="6" y="8"/>
                    </a:lnTo>
                    <a:lnTo>
                      <a:pt x="4" y="10"/>
                    </a:lnTo>
                    <a:lnTo>
                      <a:pt x="0" y="10"/>
                    </a:lnTo>
                    <a:lnTo>
                      <a:pt x="0" y="8"/>
                    </a:lnTo>
                    <a:lnTo>
                      <a:pt x="0" y="8"/>
                    </a:lnTo>
                    <a:lnTo>
                      <a:pt x="2" y="8"/>
                    </a:lnTo>
                    <a:lnTo>
                      <a:pt x="2" y="2"/>
                    </a:lnTo>
                    <a:lnTo>
                      <a:pt x="0" y="2"/>
                    </a:lnTo>
                    <a:lnTo>
                      <a:pt x="0" y="0"/>
                    </a:lnTo>
                    <a:lnTo>
                      <a:pt x="0" y="0"/>
                    </a:lnTo>
                    <a:lnTo>
                      <a:pt x="2" y="0"/>
                    </a:lnTo>
                    <a:lnTo>
                      <a:pt x="2"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6" name="Freeform 337"/>
              <p:cNvSpPr>
                <a:spLocks noEditPoints="1"/>
              </p:cNvSpPr>
              <p:nvPr/>
            </p:nvSpPr>
            <p:spPr bwMode="auto">
              <a:xfrm>
                <a:off x="11099797" y="2291207"/>
                <a:ext cx="29666" cy="59328"/>
              </a:xfrm>
              <a:custGeom>
                <a:avLst/>
                <a:gdLst>
                  <a:gd name="T0" fmla="*/ 3 w 5"/>
                  <a:gd name="T1" fmla="*/ 0 h 10"/>
                  <a:gd name="T2" fmla="*/ 5 w 5"/>
                  <a:gd name="T3" fmla="*/ 2 h 10"/>
                  <a:gd name="T4" fmla="*/ 5 w 5"/>
                  <a:gd name="T5" fmla="*/ 8 h 10"/>
                  <a:gd name="T6" fmla="*/ 3 w 5"/>
                  <a:gd name="T7" fmla="*/ 10 h 10"/>
                  <a:gd name="T8" fmla="*/ 2 w 5"/>
                  <a:gd name="T9" fmla="*/ 10 h 10"/>
                  <a:gd name="T10" fmla="*/ 0 w 5"/>
                  <a:gd name="T11" fmla="*/ 8 h 10"/>
                  <a:gd name="T12" fmla="*/ 0 w 5"/>
                  <a:gd name="T13" fmla="*/ 2 h 10"/>
                  <a:gd name="T14" fmla="*/ 2 w 5"/>
                  <a:gd name="T15" fmla="*/ 0 h 10"/>
                  <a:gd name="T16" fmla="*/ 3 w 5"/>
                  <a:gd name="T17" fmla="*/ 0 h 10"/>
                  <a:gd name="T18" fmla="*/ 3 w 5"/>
                  <a:gd name="T19" fmla="*/ 8 h 10"/>
                  <a:gd name="T20" fmla="*/ 3 w 5"/>
                  <a:gd name="T21" fmla="*/ 2 h 10"/>
                  <a:gd name="T22" fmla="*/ 2 w 5"/>
                  <a:gd name="T23" fmla="*/ 2 h 10"/>
                  <a:gd name="T24" fmla="*/ 2 w 5"/>
                  <a:gd name="T25" fmla="*/ 8 h 10"/>
                  <a:gd name="T26" fmla="*/ 3 w 5"/>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0">
                    <a:moveTo>
                      <a:pt x="3" y="0"/>
                    </a:moveTo>
                    <a:lnTo>
                      <a:pt x="5" y="2"/>
                    </a:lnTo>
                    <a:lnTo>
                      <a:pt x="5" y="8"/>
                    </a:lnTo>
                    <a:lnTo>
                      <a:pt x="3" y="10"/>
                    </a:lnTo>
                    <a:lnTo>
                      <a:pt x="2" y="10"/>
                    </a:lnTo>
                    <a:lnTo>
                      <a:pt x="0" y="8"/>
                    </a:lnTo>
                    <a:lnTo>
                      <a:pt x="0" y="2"/>
                    </a:lnTo>
                    <a:lnTo>
                      <a:pt x="2" y="0"/>
                    </a:lnTo>
                    <a:lnTo>
                      <a:pt x="3" y="0"/>
                    </a:lnTo>
                    <a:close/>
                    <a:moveTo>
                      <a:pt x="3" y="8"/>
                    </a:moveTo>
                    <a:lnTo>
                      <a:pt x="3" y="2"/>
                    </a:lnTo>
                    <a:lnTo>
                      <a:pt x="2" y="2"/>
                    </a:lnTo>
                    <a:lnTo>
                      <a:pt x="2" y="8"/>
                    </a:lnTo>
                    <a:lnTo>
                      <a:pt x="3"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7" name="Freeform 338"/>
              <p:cNvSpPr>
                <a:spLocks noEditPoints="1"/>
              </p:cNvSpPr>
              <p:nvPr/>
            </p:nvSpPr>
            <p:spPr bwMode="auto">
              <a:xfrm>
                <a:off x="11141328" y="2291207"/>
                <a:ext cx="35597" cy="59328"/>
              </a:xfrm>
              <a:custGeom>
                <a:avLst/>
                <a:gdLst>
                  <a:gd name="T0" fmla="*/ 6 w 6"/>
                  <a:gd name="T1" fmla="*/ 0 h 10"/>
                  <a:gd name="T2" fmla="*/ 6 w 6"/>
                  <a:gd name="T3" fmla="*/ 2 h 10"/>
                  <a:gd name="T4" fmla="*/ 6 w 6"/>
                  <a:gd name="T5" fmla="*/ 8 h 10"/>
                  <a:gd name="T6" fmla="*/ 6 w 6"/>
                  <a:gd name="T7" fmla="*/ 10 h 10"/>
                  <a:gd name="T8" fmla="*/ 2 w 6"/>
                  <a:gd name="T9" fmla="*/ 10 h 10"/>
                  <a:gd name="T10" fmla="*/ 0 w 6"/>
                  <a:gd name="T11" fmla="*/ 8 h 10"/>
                  <a:gd name="T12" fmla="*/ 0 w 6"/>
                  <a:gd name="T13" fmla="*/ 2 h 10"/>
                  <a:gd name="T14" fmla="*/ 2 w 6"/>
                  <a:gd name="T15" fmla="*/ 0 h 10"/>
                  <a:gd name="T16" fmla="*/ 6 w 6"/>
                  <a:gd name="T17" fmla="*/ 0 h 10"/>
                  <a:gd name="T18" fmla="*/ 6 w 6"/>
                  <a:gd name="T19" fmla="*/ 8 h 10"/>
                  <a:gd name="T20" fmla="*/ 6 w 6"/>
                  <a:gd name="T21" fmla="*/ 2 h 10"/>
                  <a:gd name="T22" fmla="*/ 2 w 6"/>
                  <a:gd name="T23" fmla="*/ 2 h 10"/>
                  <a:gd name="T24" fmla="*/ 2 w 6"/>
                  <a:gd name="T25" fmla="*/ 8 h 10"/>
                  <a:gd name="T26" fmla="*/ 6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6" y="0"/>
                    </a:moveTo>
                    <a:lnTo>
                      <a:pt x="6" y="2"/>
                    </a:lnTo>
                    <a:lnTo>
                      <a:pt x="6" y="8"/>
                    </a:lnTo>
                    <a:lnTo>
                      <a:pt x="6" y="10"/>
                    </a:lnTo>
                    <a:lnTo>
                      <a:pt x="2" y="10"/>
                    </a:lnTo>
                    <a:lnTo>
                      <a:pt x="0" y="8"/>
                    </a:lnTo>
                    <a:lnTo>
                      <a:pt x="0" y="2"/>
                    </a:lnTo>
                    <a:lnTo>
                      <a:pt x="2" y="0"/>
                    </a:lnTo>
                    <a:lnTo>
                      <a:pt x="6" y="0"/>
                    </a:lnTo>
                    <a:close/>
                    <a:moveTo>
                      <a:pt x="6" y="8"/>
                    </a:moveTo>
                    <a:lnTo>
                      <a:pt x="6" y="2"/>
                    </a:lnTo>
                    <a:lnTo>
                      <a:pt x="2" y="2"/>
                    </a:lnTo>
                    <a:lnTo>
                      <a:pt x="2" y="8"/>
                    </a:lnTo>
                    <a:lnTo>
                      <a:pt x="6"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8" name="Freeform 339"/>
              <p:cNvSpPr>
                <a:spLocks/>
              </p:cNvSpPr>
              <p:nvPr/>
            </p:nvSpPr>
            <p:spPr bwMode="auto">
              <a:xfrm>
                <a:off x="11200656" y="2291207"/>
                <a:ext cx="35597" cy="59328"/>
              </a:xfrm>
              <a:custGeom>
                <a:avLst/>
                <a:gdLst>
                  <a:gd name="T0" fmla="*/ 4 w 6"/>
                  <a:gd name="T1" fmla="*/ 8 h 10"/>
                  <a:gd name="T2" fmla="*/ 4 w 6"/>
                  <a:gd name="T3" fmla="*/ 6 h 10"/>
                  <a:gd name="T4" fmla="*/ 4 w 6"/>
                  <a:gd name="T5" fmla="*/ 6 h 10"/>
                  <a:gd name="T6" fmla="*/ 6 w 6"/>
                  <a:gd name="T7" fmla="*/ 6 h 10"/>
                  <a:gd name="T8" fmla="*/ 6 w 6"/>
                  <a:gd name="T9" fmla="*/ 8 h 10"/>
                  <a:gd name="T10" fmla="*/ 4 w 6"/>
                  <a:gd name="T11" fmla="*/ 10 h 10"/>
                  <a:gd name="T12" fmla="*/ 0 w 6"/>
                  <a:gd name="T13" fmla="*/ 10 h 10"/>
                  <a:gd name="T14" fmla="*/ 0 w 6"/>
                  <a:gd name="T15" fmla="*/ 8 h 10"/>
                  <a:gd name="T16" fmla="*/ 0 w 6"/>
                  <a:gd name="T17" fmla="*/ 8 h 10"/>
                  <a:gd name="T18" fmla="*/ 2 w 6"/>
                  <a:gd name="T19" fmla="*/ 8 h 10"/>
                  <a:gd name="T20" fmla="*/ 2 w 6"/>
                  <a:gd name="T21" fmla="*/ 2 h 10"/>
                  <a:gd name="T22" fmla="*/ 0 w 6"/>
                  <a:gd name="T23" fmla="*/ 2 h 10"/>
                  <a:gd name="T24" fmla="*/ 0 w 6"/>
                  <a:gd name="T25" fmla="*/ 0 h 10"/>
                  <a:gd name="T26" fmla="*/ 0 w 6"/>
                  <a:gd name="T27" fmla="*/ 0 h 10"/>
                  <a:gd name="T28" fmla="*/ 2 w 6"/>
                  <a:gd name="T29" fmla="*/ 0 h 10"/>
                  <a:gd name="T30" fmla="*/ 2 w 6"/>
                  <a:gd name="T31" fmla="*/ 8 h 10"/>
                  <a:gd name="T32" fmla="*/ 4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4" y="8"/>
                    </a:moveTo>
                    <a:lnTo>
                      <a:pt x="4" y="6"/>
                    </a:lnTo>
                    <a:lnTo>
                      <a:pt x="4" y="6"/>
                    </a:lnTo>
                    <a:lnTo>
                      <a:pt x="6" y="6"/>
                    </a:lnTo>
                    <a:lnTo>
                      <a:pt x="6" y="8"/>
                    </a:lnTo>
                    <a:lnTo>
                      <a:pt x="4" y="10"/>
                    </a:lnTo>
                    <a:lnTo>
                      <a:pt x="0" y="10"/>
                    </a:lnTo>
                    <a:lnTo>
                      <a:pt x="0" y="8"/>
                    </a:lnTo>
                    <a:lnTo>
                      <a:pt x="0" y="8"/>
                    </a:lnTo>
                    <a:lnTo>
                      <a:pt x="2" y="8"/>
                    </a:lnTo>
                    <a:lnTo>
                      <a:pt x="2" y="2"/>
                    </a:lnTo>
                    <a:lnTo>
                      <a:pt x="0" y="2"/>
                    </a:lnTo>
                    <a:lnTo>
                      <a:pt x="0" y="0"/>
                    </a:lnTo>
                    <a:lnTo>
                      <a:pt x="0" y="0"/>
                    </a:lnTo>
                    <a:lnTo>
                      <a:pt x="2" y="0"/>
                    </a:lnTo>
                    <a:lnTo>
                      <a:pt x="2"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9" name="Freeform 340"/>
              <p:cNvSpPr>
                <a:spLocks noEditPoints="1"/>
              </p:cNvSpPr>
              <p:nvPr/>
            </p:nvSpPr>
            <p:spPr bwMode="auto">
              <a:xfrm>
                <a:off x="11242184" y="2291207"/>
                <a:ext cx="35597" cy="59328"/>
              </a:xfrm>
              <a:custGeom>
                <a:avLst/>
                <a:gdLst>
                  <a:gd name="T0" fmla="*/ 4 w 6"/>
                  <a:gd name="T1" fmla="*/ 0 h 10"/>
                  <a:gd name="T2" fmla="*/ 6 w 6"/>
                  <a:gd name="T3" fmla="*/ 2 h 10"/>
                  <a:gd name="T4" fmla="*/ 6 w 6"/>
                  <a:gd name="T5" fmla="*/ 8 h 10"/>
                  <a:gd name="T6" fmla="*/ 4 w 6"/>
                  <a:gd name="T7" fmla="*/ 10 h 10"/>
                  <a:gd name="T8" fmla="*/ 0 w 6"/>
                  <a:gd name="T9" fmla="*/ 10 h 10"/>
                  <a:gd name="T10" fmla="*/ 0 w 6"/>
                  <a:gd name="T11" fmla="*/ 8 h 10"/>
                  <a:gd name="T12" fmla="*/ 0 w 6"/>
                  <a:gd name="T13" fmla="*/ 2 h 10"/>
                  <a:gd name="T14" fmla="*/ 0 w 6"/>
                  <a:gd name="T15" fmla="*/ 0 h 10"/>
                  <a:gd name="T16" fmla="*/ 4 w 6"/>
                  <a:gd name="T17" fmla="*/ 0 h 10"/>
                  <a:gd name="T18" fmla="*/ 4 w 6"/>
                  <a:gd name="T19" fmla="*/ 8 h 10"/>
                  <a:gd name="T20" fmla="*/ 4 w 6"/>
                  <a:gd name="T21" fmla="*/ 2 h 10"/>
                  <a:gd name="T22" fmla="*/ 0 w 6"/>
                  <a:gd name="T23" fmla="*/ 2 h 10"/>
                  <a:gd name="T24" fmla="*/ 0 w 6"/>
                  <a:gd name="T25" fmla="*/ 8 h 10"/>
                  <a:gd name="T26" fmla="*/ 4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4" y="0"/>
                    </a:moveTo>
                    <a:lnTo>
                      <a:pt x="6" y="2"/>
                    </a:lnTo>
                    <a:lnTo>
                      <a:pt x="6" y="8"/>
                    </a:lnTo>
                    <a:lnTo>
                      <a:pt x="4" y="10"/>
                    </a:lnTo>
                    <a:lnTo>
                      <a:pt x="0" y="10"/>
                    </a:lnTo>
                    <a:lnTo>
                      <a:pt x="0" y="8"/>
                    </a:lnTo>
                    <a:lnTo>
                      <a:pt x="0" y="2"/>
                    </a:lnTo>
                    <a:lnTo>
                      <a:pt x="0" y="0"/>
                    </a:lnTo>
                    <a:lnTo>
                      <a:pt x="4" y="0"/>
                    </a:lnTo>
                    <a:close/>
                    <a:moveTo>
                      <a:pt x="4" y="8"/>
                    </a:moveTo>
                    <a:lnTo>
                      <a:pt x="4" y="2"/>
                    </a:lnTo>
                    <a:lnTo>
                      <a:pt x="0" y="2"/>
                    </a:lnTo>
                    <a:lnTo>
                      <a:pt x="0"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0" name="Freeform 341"/>
              <p:cNvSpPr>
                <a:spLocks/>
              </p:cNvSpPr>
              <p:nvPr/>
            </p:nvSpPr>
            <p:spPr bwMode="auto">
              <a:xfrm>
                <a:off x="11289646" y="2291207"/>
                <a:ext cx="35597" cy="59328"/>
              </a:xfrm>
              <a:custGeom>
                <a:avLst/>
                <a:gdLst>
                  <a:gd name="T0" fmla="*/ 6 w 6"/>
                  <a:gd name="T1" fmla="*/ 8 h 10"/>
                  <a:gd name="T2" fmla="*/ 6 w 6"/>
                  <a:gd name="T3" fmla="*/ 6 h 10"/>
                  <a:gd name="T4" fmla="*/ 6 w 6"/>
                  <a:gd name="T5" fmla="*/ 6 h 10"/>
                  <a:gd name="T6" fmla="*/ 6 w 6"/>
                  <a:gd name="T7" fmla="*/ 6 h 10"/>
                  <a:gd name="T8" fmla="*/ 6 w 6"/>
                  <a:gd name="T9" fmla="*/ 8 h 10"/>
                  <a:gd name="T10" fmla="*/ 6 w 6"/>
                  <a:gd name="T11" fmla="*/ 10 h 10"/>
                  <a:gd name="T12" fmla="*/ 0 w 6"/>
                  <a:gd name="T13" fmla="*/ 10 h 10"/>
                  <a:gd name="T14" fmla="*/ 0 w 6"/>
                  <a:gd name="T15" fmla="*/ 8 h 10"/>
                  <a:gd name="T16" fmla="*/ 0 w 6"/>
                  <a:gd name="T17" fmla="*/ 8 h 10"/>
                  <a:gd name="T18" fmla="*/ 2 w 6"/>
                  <a:gd name="T19" fmla="*/ 8 h 10"/>
                  <a:gd name="T20" fmla="*/ 2 w 6"/>
                  <a:gd name="T21" fmla="*/ 2 h 10"/>
                  <a:gd name="T22" fmla="*/ 0 w 6"/>
                  <a:gd name="T23" fmla="*/ 2 h 10"/>
                  <a:gd name="T24" fmla="*/ 0 w 6"/>
                  <a:gd name="T25" fmla="*/ 0 h 10"/>
                  <a:gd name="T26" fmla="*/ 0 w 6"/>
                  <a:gd name="T27" fmla="*/ 0 h 10"/>
                  <a:gd name="T28" fmla="*/ 4 w 6"/>
                  <a:gd name="T29" fmla="*/ 0 h 10"/>
                  <a:gd name="T30" fmla="*/ 4 w 6"/>
                  <a:gd name="T31" fmla="*/ 8 h 10"/>
                  <a:gd name="T32" fmla="*/ 6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6" y="8"/>
                    </a:moveTo>
                    <a:lnTo>
                      <a:pt x="6" y="6"/>
                    </a:lnTo>
                    <a:lnTo>
                      <a:pt x="6" y="6"/>
                    </a:lnTo>
                    <a:lnTo>
                      <a:pt x="6" y="6"/>
                    </a:lnTo>
                    <a:lnTo>
                      <a:pt x="6" y="8"/>
                    </a:lnTo>
                    <a:lnTo>
                      <a:pt x="6" y="10"/>
                    </a:lnTo>
                    <a:lnTo>
                      <a:pt x="0" y="10"/>
                    </a:lnTo>
                    <a:lnTo>
                      <a:pt x="0" y="8"/>
                    </a:lnTo>
                    <a:lnTo>
                      <a:pt x="0" y="8"/>
                    </a:lnTo>
                    <a:lnTo>
                      <a:pt x="2" y="8"/>
                    </a:lnTo>
                    <a:lnTo>
                      <a:pt x="2" y="2"/>
                    </a:lnTo>
                    <a:lnTo>
                      <a:pt x="0" y="2"/>
                    </a:lnTo>
                    <a:lnTo>
                      <a:pt x="0" y="0"/>
                    </a:lnTo>
                    <a:lnTo>
                      <a:pt x="0" y="0"/>
                    </a:lnTo>
                    <a:lnTo>
                      <a:pt x="4" y="0"/>
                    </a:lnTo>
                    <a:lnTo>
                      <a:pt x="4" y="8"/>
                    </a:lnTo>
                    <a:lnTo>
                      <a:pt x="6"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1" name="Freeform 342"/>
              <p:cNvSpPr>
                <a:spLocks noEditPoints="1"/>
              </p:cNvSpPr>
              <p:nvPr/>
            </p:nvSpPr>
            <p:spPr bwMode="auto">
              <a:xfrm>
                <a:off x="11337108" y="2291207"/>
                <a:ext cx="29666" cy="59328"/>
              </a:xfrm>
              <a:custGeom>
                <a:avLst/>
                <a:gdLst>
                  <a:gd name="T0" fmla="*/ 5 w 5"/>
                  <a:gd name="T1" fmla="*/ 0 h 10"/>
                  <a:gd name="T2" fmla="*/ 5 w 5"/>
                  <a:gd name="T3" fmla="*/ 2 h 10"/>
                  <a:gd name="T4" fmla="*/ 5 w 5"/>
                  <a:gd name="T5" fmla="*/ 8 h 10"/>
                  <a:gd name="T6" fmla="*/ 5 w 5"/>
                  <a:gd name="T7" fmla="*/ 10 h 10"/>
                  <a:gd name="T8" fmla="*/ 2 w 5"/>
                  <a:gd name="T9" fmla="*/ 10 h 10"/>
                  <a:gd name="T10" fmla="*/ 0 w 5"/>
                  <a:gd name="T11" fmla="*/ 8 h 10"/>
                  <a:gd name="T12" fmla="*/ 0 w 5"/>
                  <a:gd name="T13" fmla="*/ 2 h 10"/>
                  <a:gd name="T14" fmla="*/ 2 w 5"/>
                  <a:gd name="T15" fmla="*/ 0 h 10"/>
                  <a:gd name="T16" fmla="*/ 5 w 5"/>
                  <a:gd name="T17" fmla="*/ 0 h 10"/>
                  <a:gd name="T18" fmla="*/ 5 w 5"/>
                  <a:gd name="T19" fmla="*/ 8 h 10"/>
                  <a:gd name="T20" fmla="*/ 5 w 5"/>
                  <a:gd name="T21" fmla="*/ 2 h 10"/>
                  <a:gd name="T22" fmla="*/ 2 w 5"/>
                  <a:gd name="T23" fmla="*/ 2 h 10"/>
                  <a:gd name="T24" fmla="*/ 2 w 5"/>
                  <a:gd name="T25" fmla="*/ 8 h 10"/>
                  <a:gd name="T26" fmla="*/ 5 w 5"/>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0">
                    <a:moveTo>
                      <a:pt x="5" y="0"/>
                    </a:moveTo>
                    <a:lnTo>
                      <a:pt x="5" y="2"/>
                    </a:lnTo>
                    <a:lnTo>
                      <a:pt x="5" y="8"/>
                    </a:lnTo>
                    <a:lnTo>
                      <a:pt x="5" y="10"/>
                    </a:lnTo>
                    <a:lnTo>
                      <a:pt x="2" y="10"/>
                    </a:lnTo>
                    <a:lnTo>
                      <a:pt x="0" y="8"/>
                    </a:lnTo>
                    <a:lnTo>
                      <a:pt x="0" y="2"/>
                    </a:lnTo>
                    <a:lnTo>
                      <a:pt x="2" y="0"/>
                    </a:lnTo>
                    <a:lnTo>
                      <a:pt x="5" y="0"/>
                    </a:lnTo>
                    <a:close/>
                    <a:moveTo>
                      <a:pt x="5" y="8"/>
                    </a:moveTo>
                    <a:lnTo>
                      <a:pt x="5" y="2"/>
                    </a:lnTo>
                    <a:lnTo>
                      <a:pt x="2" y="2"/>
                    </a:lnTo>
                    <a:lnTo>
                      <a:pt x="2" y="8"/>
                    </a:lnTo>
                    <a:lnTo>
                      <a:pt x="5"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2" name="Freeform 343"/>
              <p:cNvSpPr>
                <a:spLocks/>
              </p:cNvSpPr>
              <p:nvPr/>
            </p:nvSpPr>
            <p:spPr bwMode="auto">
              <a:xfrm>
                <a:off x="11390505" y="2291207"/>
                <a:ext cx="35597" cy="59328"/>
              </a:xfrm>
              <a:custGeom>
                <a:avLst/>
                <a:gdLst>
                  <a:gd name="T0" fmla="*/ 4 w 6"/>
                  <a:gd name="T1" fmla="*/ 8 h 10"/>
                  <a:gd name="T2" fmla="*/ 4 w 6"/>
                  <a:gd name="T3" fmla="*/ 6 h 10"/>
                  <a:gd name="T4" fmla="*/ 4 w 6"/>
                  <a:gd name="T5" fmla="*/ 6 h 10"/>
                  <a:gd name="T6" fmla="*/ 6 w 6"/>
                  <a:gd name="T7" fmla="*/ 6 h 10"/>
                  <a:gd name="T8" fmla="*/ 6 w 6"/>
                  <a:gd name="T9" fmla="*/ 8 h 10"/>
                  <a:gd name="T10" fmla="*/ 4 w 6"/>
                  <a:gd name="T11" fmla="*/ 10 h 10"/>
                  <a:gd name="T12" fmla="*/ 0 w 6"/>
                  <a:gd name="T13" fmla="*/ 10 h 10"/>
                  <a:gd name="T14" fmla="*/ 0 w 6"/>
                  <a:gd name="T15" fmla="*/ 8 h 10"/>
                  <a:gd name="T16" fmla="*/ 0 w 6"/>
                  <a:gd name="T17" fmla="*/ 8 h 10"/>
                  <a:gd name="T18" fmla="*/ 2 w 6"/>
                  <a:gd name="T19" fmla="*/ 8 h 10"/>
                  <a:gd name="T20" fmla="*/ 2 w 6"/>
                  <a:gd name="T21" fmla="*/ 2 h 10"/>
                  <a:gd name="T22" fmla="*/ 0 w 6"/>
                  <a:gd name="T23" fmla="*/ 2 h 10"/>
                  <a:gd name="T24" fmla="*/ 0 w 6"/>
                  <a:gd name="T25" fmla="*/ 0 h 10"/>
                  <a:gd name="T26" fmla="*/ 0 w 6"/>
                  <a:gd name="T27" fmla="*/ 0 h 10"/>
                  <a:gd name="T28" fmla="*/ 4 w 6"/>
                  <a:gd name="T29" fmla="*/ 0 h 10"/>
                  <a:gd name="T30" fmla="*/ 4 w 6"/>
                  <a:gd name="T31" fmla="*/ 8 h 10"/>
                  <a:gd name="T32" fmla="*/ 4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4" y="8"/>
                    </a:moveTo>
                    <a:lnTo>
                      <a:pt x="4" y="6"/>
                    </a:lnTo>
                    <a:lnTo>
                      <a:pt x="4" y="6"/>
                    </a:lnTo>
                    <a:lnTo>
                      <a:pt x="6" y="6"/>
                    </a:lnTo>
                    <a:lnTo>
                      <a:pt x="6" y="8"/>
                    </a:lnTo>
                    <a:lnTo>
                      <a:pt x="4" y="10"/>
                    </a:lnTo>
                    <a:lnTo>
                      <a:pt x="0" y="10"/>
                    </a:lnTo>
                    <a:lnTo>
                      <a:pt x="0" y="8"/>
                    </a:lnTo>
                    <a:lnTo>
                      <a:pt x="0" y="8"/>
                    </a:lnTo>
                    <a:lnTo>
                      <a:pt x="2" y="8"/>
                    </a:lnTo>
                    <a:lnTo>
                      <a:pt x="2" y="2"/>
                    </a:lnTo>
                    <a:lnTo>
                      <a:pt x="0" y="2"/>
                    </a:lnTo>
                    <a:lnTo>
                      <a:pt x="0" y="0"/>
                    </a:lnTo>
                    <a:lnTo>
                      <a:pt x="0" y="0"/>
                    </a:lnTo>
                    <a:lnTo>
                      <a:pt x="4" y="0"/>
                    </a:lnTo>
                    <a:lnTo>
                      <a:pt x="4"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3" name="Freeform 344"/>
              <p:cNvSpPr>
                <a:spLocks noEditPoints="1"/>
              </p:cNvSpPr>
              <p:nvPr/>
            </p:nvSpPr>
            <p:spPr bwMode="auto">
              <a:xfrm>
                <a:off x="11052334" y="2374266"/>
                <a:ext cx="35597" cy="53397"/>
              </a:xfrm>
              <a:custGeom>
                <a:avLst/>
                <a:gdLst>
                  <a:gd name="T0" fmla="*/ 4 w 6"/>
                  <a:gd name="T1" fmla="*/ 0 h 9"/>
                  <a:gd name="T2" fmla="*/ 6 w 6"/>
                  <a:gd name="T3" fmla="*/ 2 h 9"/>
                  <a:gd name="T4" fmla="*/ 6 w 6"/>
                  <a:gd name="T5" fmla="*/ 7 h 9"/>
                  <a:gd name="T6" fmla="*/ 4 w 6"/>
                  <a:gd name="T7" fmla="*/ 9 h 9"/>
                  <a:gd name="T8" fmla="*/ 0 w 6"/>
                  <a:gd name="T9" fmla="*/ 9 h 9"/>
                  <a:gd name="T10" fmla="*/ 0 w 6"/>
                  <a:gd name="T11" fmla="*/ 7 h 9"/>
                  <a:gd name="T12" fmla="*/ 0 w 6"/>
                  <a:gd name="T13" fmla="*/ 2 h 9"/>
                  <a:gd name="T14" fmla="*/ 0 w 6"/>
                  <a:gd name="T15" fmla="*/ 0 h 9"/>
                  <a:gd name="T16" fmla="*/ 4 w 6"/>
                  <a:gd name="T17" fmla="*/ 0 h 9"/>
                  <a:gd name="T18" fmla="*/ 4 w 6"/>
                  <a:gd name="T19" fmla="*/ 7 h 9"/>
                  <a:gd name="T20" fmla="*/ 4 w 6"/>
                  <a:gd name="T21" fmla="*/ 2 h 9"/>
                  <a:gd name="T22" fmla="*/ 0 w 6"/>
                  <a:gd name="T23" fmla="*/ 2 h 9"/>
                  <a:gd name="T24" fmla="*/ 0 w 6"/>
                  <a:gd name="T25" fmla="*/ 7 h 9"/>
                  <a:gd name="T26" fmla="*/ 4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4" y="0"/>
                    </a:moveTo>
                    <a:lnTo>
                      <a:pt x="6" y="2"/>
                    </a:lnTo>
                    <a:lnTo>
                      <a:pt x="6" y="7"/>
                    </a:lnTo>
                    <a:lnTo>
                      <a:pt x="4" y="9"/>
                    </a:lnTo>
                    <a:lnTo>
                      <a:pt x="0" y="9"/>
                    </a:lnTo>
                    <a:lnTo>
                      <a:pt x="0" y="7"/>
                    </a:lnTo>
                    <a:lnTo>
                      <a:pt x="0" y="2"/>
                    </a:lnTo>
                    <a:lnTo>
                      <a:pt x="0" y="0"/>
                    </a:lnTo>
                    <a:lnTo>
                      <a:pt x="4" y="0"/>
                    </a:lnTo>
                    <a:close/>
                    <a:moveTo>
                      <a:pt x="4" y="7"/>
                    </a:moveTo>
                    <a:lnTo>
                      <a:pt x="4" y="2"/>
                    </a:lnTo>
                    <a:lnTo>
                      <a:pt x="0" y="2"/>
                    </a:lnTo>
                    <a:lnTo>
                      <a:pt x="0" y="7"/>
                    </a:lnTo>
                    <a:lnTo>
                      <a:pt x="4"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4" name="Freeform 345"/>
              <p:cNvSpPr>
                <a:spLocks/>
              </p:cNvSpPr>
              <p:nvPr/>
            </p:nvSpPr>
            <p:spPr bwMode="auto">
              <a:xfrm>
                <a:off x="11099797" y="2374266"/>
                <a:ext cx="29666" cy="53397"/>
              </a:xfrm>
              <a:custGeom>
                <a:avLst/>
                <a:gdLst>
                  <a:gd name="T0" fmla="*/ 3 w 5"/>
                  <a:gd name="T1" fmla="*/ 7 h 9"/>
                  <a:gd name="T2" fmla="*/ 3 w 5"/>
                  <a:gd name="T3" fmla="*/ 5 h 9"/>
                  <a:gd name="T4" fmla="*/ 5 w 5"/>
                  <a:gd name="T5" fmla="*/ 5 h 9"/>
                  <a:gd name="T6" fmla="*/ 5 w 5"/>
                  <a:gd name="T7" fmla="*/ 5 h 9"/>
                  <a:gd name="T8" fmla="*/ 5 w 5"/>
                  <a:gd name="T9" fmla="*/ 9 h 9"/>
                  <a:gd name="T10" fmla="*/ 5 w 5"/>
                  <a:gd name="T11" fmla="*/ 9 h 9"/>
                  <a:gd name="T12" fmla="*/ 0 w 5"/>
                  <a:gd name="T13" fmla="*/ 9 h 9"/>
                  <a:gd name="T14" fmla="*/ 0 w 5"/>
                  <a:gd name="T15" fmla="*/ 9 h 9"/>
                  <a:gd name="T16" fmla="*/ 0 w 5"/>
                  <a:gd name="T17" fmla="*/ 7 h 9"/>
                  <a:gd name="T18" fmla="*/ 2 w 5"/>
                  <a:gd name="T19" fmla="*/ 7 h 9"/>
                  <a:gd name="T20" fmla="*/ 2 w 5"/>
                  <a:gd name="T21" fmla="*/ 2 h 9"/>
                  <a:gd name="T22" fmla="*/ 0 w 5"/>
                  <a:gd name="T23" fmla="*/ 2 h 9"/>
                  <a:gd name="T24" fmla="*/ 0 w 5"/>
                  <a:gd name="T25" fmla="*/ 2 h 9"/>
                  <a:gd name="T26" fmla="*/ 0 w 5"/>
                  <a:gd name="T27" fmla="*/ 0 h 9"/>
                  <a:gd name="T28" fmla="*/ 3 w 5"/>
                  <a:gd name="T29" fmla="*/ 0 h 9"/>
                  <a:gd name="T30" fmla="*/ 3 w 5"/>
                  <a:gd name="T31" fmla="*/ 7 h 9"/>
                  <a:gd name="T32" fmla="*/ 3 w 5"/>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9">
                    <a:moveTo>
                      <a:pt x="3" y="7"/>
                    </a:moveTo>
                    <a:lnTo>
                      <a:pt x="3" y="5"/>
                    </a:lnTo>
                    <a:lnTo>
                      <a:pt x="5" y="5"/>
                    </a:lnTo>
                    <a:lnTo>
                      <a:pt x="5" y="5"/>
                    </a:lnTo>
                    <a:lnTo>
                      <a:pt x="5" y="9"/>
                    </a:lnTo>
                    <a:lnTo>
                      <a:pt x="5" y="9"/>
                    </a:lnTo>
                    <a:lnTo>
                      <a:pt x="0" y="9"/>
                    </a:lnTo>
                    <a:lnTo>
                      <a:pt x="0" y="9"/>
                    </a:lnTo>
                    <a:lnTo>
                      <a:pt x="0" y="7"/>
                    </a:lnTo>
                    <a:lnTo>
                      <a:pt x="2" y="7"/>
                    </a:lnTo>
                    <a:lnTo>
                      <a:pt x="2" y="2"/>
                    </a:lnTo>
                    <a:lnTo>
                      <a:pt x="0" y="2"/>
                    </a:lnTo>
                    <a:lnTo>
                      <a:pt x="0" y="2"/>
                    </a:lnTo>
                    <a:lnTo>
                      <a:pt x="0" y="0"/>
                    </a:lnTo>
                    <a:lnTo>
                      <a:pt x="3" y="0"/>
                    </a:lnTo>
                    <a:lnTo>
                      <a:pt x="3" y="7"/>
                    </a:lnTo>
                    <a:lnTo>
                      <a:pt x="3"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5" name="Freeform 346"/>
              <p:cNvSpPr>
                <a:spLocks noEditPoints="1"/>
              </p:cNvSpPr>
              <p:nvPr/>
            </p:nvSpPr>
            <p:spPr bwMode="auto">
              <a:xfrm>
                <a:off x="11141328" y="2374266"/>
                <a:ext cx="35597" cy="53397"/>
              </a:xfrm>
              <a:custGeom>
                <a:avLst/>
                <a:gdLst>
                  <a:gd name="T0" fmla="*/ 6 w 6"/>
                  <a:gd name="T1" fmla="*/ 0 h 9"/>
                  <a:gd name="T2" fmla="*/ 6 w 6"/>
                  <a:gd name="T3" fmla="*/ 2 h 9"/>
                  <a:gd name="T4" fmla="*/ 6 w 6"/>
                  <a:gd name="T5" fmla="*/ 7 h 9"/>
                  <a:gd name="T6" fmla="*/ 6 w 6"/>
                  <a:gd name="T7" fmla="*/ 9 h 9"/>
                  <a:gd name="T8" fmla="*/ 2 w 6"/>
                  <a:gd name="T9" fmla="*/ 9 h 9"/>
                  <a:gd name="T10" fmla="*/ 0 w 6"/>
                  <a:gd name="T11" fmla="*/ 7 h 9"/>
                  <a:gd name="T12" fmla="*/ 0 w 6"/>
                  <a:gd name="T13" fmla="*/ 2 h 9"/>
                  <a:gd name="T14" fmla="*/ 2 w 6"/>
                  <a:gd name="T15" fmla="*/ 0 h 9"/>
                  <a:gd name="T16" fmla="*/ 6 w 6"/>
                  <a:gd name="T17" fmla="*/ 0 h 9"/>
                  <a:gd name="T18" fmla="*/ 6 w 6"/>
                  <a:gd name="T19" fmla="*/ 7 h 9"/>
                  <a:gd name="T20" fmla="*/ 6 w 6"/>
                  <a:gd name="T21" fmla="*/ 2 h 9"/>
                  <a:gd name="T22" fmla="*/ 2 w 6"/>
                  <a:gd name="T23" fmla="*/ 2 h 9"/>
                  <a:gd name="T24" fmla="*/ 2 w 6"/>
                  <a:gd name="T25" fmla="*/ 7 h 9"/>
                  <a:gd name="T26" fmla="*/ 6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6" y="0"/>
                    </a:moveTo>
                    <a:lnTo>
                      <a:pt x="6" y="2"/>
                    </a:lnTo>
                    <a:lnTo>
                      <a:pt x="6" y="7"/>
                    </a:lnTo>
                    <a:lnTo>
                      <a:pt x="6" y="9"/>
                    </a:lnTo>
                    <a:lnTo>
                      <a:pt x="2" y="9"/>
                    </a:lnTo>
                    <a:lnTo>
                      <a:pt x="0" y="7"/>
                    </a:lnTo>
                    <a:lnTo>
                      <a:pt x="0" y="2"/>
                    </a:lnTo>
                    <a:lnTo>
                      <a:pt x="2" y="0"/>
                    </a:lnTo>
                    <a:lnTo>
                      <a:pt x="6" y="0"/>
                    </a:lnTo>
                    <a:close/>
                    <a:moveTo>
                      <a:pt x="6" y="7"/>
                    </a:moveTo>
                    <a:lnTo>
                      <a:pt x="6" y="2"/>
                    </a:lnTo>
                    <a:lnTo>
                      <a:pt x="2" y="2"/>
                    </a:lnTo>
                    <a:lnTo>
                      <a:pt x="2" y="7"/>
                    </a:lnTo>
                    <a:lnTo>
                      <a:pt x="6"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6" name="Freeform 347"/>
              <p:cNvSpPr>
                <a:spLocks noEditPoints="1"/>
              </p:cNvSpPr>
              <p:nvPr/>
            </p:nvSpPr>
            <p:spPr bwMode="auto">
              <a:xfrm>
                <a:off x="11200656" y="2374266"/>
                <a:ext cx="35597" cy="53397"/>
              </a:xfrm>
              <a:custGeom>
                <a:avLst/>
                <a:gdLst>
                  <a:gd name="T0" fmla="*/ 4 w 6"/>
                  <a:gd name="T1" fmla="*/ 0 h 9"/>
                  <a:gd name="T2" fmla="*/ 6 w 6"/>
                  <a:gd name="T3" fmla="*/ 2 h 9"/>
                  <a:gd name="T4" fmla="*/ 6 w 6"/>
                  <a:gd name="T5" fmla="*/ 7 h 9"/>
                  <a:gd name="T6" fmla="*/ 4 w 6"/>
                  <a:gd name="T7" fmla="*/ 9 h 9"/>
                  <a:gd name="T8" fmla="*/ 0 w 6"/>
                  <a:gd name="T9" fmla="*/ 9 h 9"/>
                  <a:gd name="T10" fmla="*/ 0 w 6"/>
                  <a:gd name="T11" fmla="*/ 7 h 9"/>
                  <a:gd name="T12" fmla="*/ 0 w 6"/>
                  <a:gd name="T13" fmla="*/ 2 h 9"/>
                  <a:gd name="T14" fmla="*/ 0 w 6"/>
                  <a:gd name="T15" fmla="*/ 0 h 9"/>
                  <a:gd name="T16" fmla="*/ 4 w 6"/>
                  <a:gd name="T17" fmla="*/ 0 h 9"/>
                  <a:gd name="T18" fmla="*/ 4 w 6"/>
                  <a:gd name="T19" fmla="*/ 7 h 9"/>
                  <a:gd name="T20" fmla="*/ 4 w 6"/>
                  <a:gd name="T21" fmla="*/ 2 h 9"/>
                  <a:gd name="T22" fmla="*/ 0 w 6"/>
                  <a:gd name="T23" fmla="*/ 2 h 9"/>
                  <a:gd name="T24" fmla="*/ 0 w 6"/>
                  <a:gd name="T25" fmla="*/ 7 h 9"/>
                  <a:gd name="T26" fmla="*/ 4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4" y="0"/>
                    </a:moveTo>
                    <a:lnTo>
                      <a:pt x="6" y="2"/>
                    </a:lnTo>
                    <a:lnTo>
                      <a:pt x="6" y="7"/>
                    </a:lnTo>
                    <a:lnTo>
                      <a:pt x="4" y="9"/>
                    </a:lnTo>
                    <a:lnTo>
                      <a:pt x="0" y="9"/>
                    </a:lnTo>
                    <a:lnTo>
                      <a:pt x="0" y="7"/>
                    </a:lnTo>
                    <a:lnTo>
                      <a:pt x="0" y="2"/>
                    </a:lnTo>
                    <a:lnTo>
                      <a:pt x="0" y="0"/>
                    </a:lnTo>
                    <a:lnTo>
                      <a:pt x="4" y="0"/>
                    </a:lnTo>
                    <a:close/>
                    <a:moveTo>
                      <a:pt x="4" y="7"/>
                    </a:moveTo>
                    <a:lnTo>
                      <a:pt x="4" y="2"/>
                    </a:lnTo>
                    <a:lnTo>
                      <a:pt x="0" y="2"/>
                    </a:lnTo>
                    <a:lnTo>
                      <a:pt x="0" y="7"/>
                    </a:lnTo>
                    <a:lnTo>
                      <a:pt x="4"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7" name="Freeform 348"/>
              <p:cNvSpPr>
                <a:spLocks/>
              </p:cNvSpPr>
              <p:nvPr/>
            </p:nvSpPr>
            <p:spPr bwMode="auto">
              <a:xfrm>
                <a:off x="11242184" y="2374266"/>
                <a:ext cx="35597" cy="53397"/>
              </a:xfrm>
              <a:custGeom>
                <a:avLst/>
                <a:gdLst>
                  <a:gd name="T0" fmla="*/ 4 w 6"/>
                  <a:gd name="T1" fmla="*/ 7 h 9"/>
                  <a:gd name="T2" fmla="*/ 4 w 6"/>
                  <a:gd name="T3" fmla="*/ 5 h 9"/>
                  <a:gd name="T4" fmla="*/ 6 w 6"/>
                  <a:gd name="T5" fmla="*/ 5 h 9"/>
                  <a:gd name="T6" fmla="*/ 6 w 6"/>
                  <a:gd name="T7" fmla="*/ 5 h 9"/>
                  <a:gd name="T8" fmla="*/ 6 w 6"/>
                  <a:gd name="T9" fmla="*/ 9 h 9"/>
                  <a:gd name="T10" fmla="*/ 6 w 6"/>
                  <a:gd name="T11" fmla="*/ 9 h 9"/>
                  <a:gd name="T12" fmla="*/ 0 w 6"/>
                  <a:gd name="T13" fmla="*/ 9 h 9"/>
                  <a:gd name="T14" fmla="*/ 0 w 6"/>
                  <a:gd name="T15" fmla="*/ 9 h 9"/>
                  <a:gd name="T16" fmla="*/ 0 w 6"/>
                  <a:gd name="T17" fmla="*/ 7 h 9"/>
                  <a:gd name="T18" fmla="*/ 2 w 6"/>
                  <a:gd name="T19" fmla="*/ 7 h 9"/>
                  <a:gd name="T20" fmla="*/ 2 w 6"/>
                  <a:gd name="T21" fmla="*/ 2 h 9"/>
                  <a:gd name="T22" fmla="*/ 0 w 6"/>
                  <a:gd name="T23" fmla="*/ 2 h 9"/>
                  <a:gd name="T24" fmla="*/ 0 w 6"/>
                  <a:gd name="T25" fmla="*/ 2 h 9"/>
                  <a:gd name="T26" fmla="*/ 0 w 6"/>
                  <a:gd name="T27" fmla="*/ 0 h 9"/>
                  <a:gd name="T28" fmla="*/ 4 w 6"/>
                  <a:gd name="T29" fmla="*/ 0 h 9"/>
                  <a:gd name="T30" fmla="*/ 4 w 6"/>
                  <a:gd name="T31" fmla="*/ 7 h 9"/>
                  <a:gd name="T32" fmla="*/ 4 w 6"/>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9">
                    <a:moveTo>
                      <a:pt x="4" y="7"/>
                    </a:moveTo>
                    <a:lnTo>
                      <a:pt x="4" y="5"/>
                    </a:lnTo>
                    <a:lnTo>
                      <a:pt x="6" y="5"/>
                    </a:lnTo>
                    <a:lnTo>
                      <a:pt x="6" y="5"/>
                    </a:lnTo>
                    <a:lnTo>
                      <a:pt x="6" y="9"/>
                    </a:lnTo>
                    <a:lnTo>
                      <a:pt x="6" y="9"/>
                    </a:lnTo>
                    <a:lnTo>
                      <a:pt x="0" y="9"/>
                    </a:lnTo>
                    <a:lnTo>
                      <a:pt x="0" y="9"/>
                    </a:lnTo>
                    <a:lnTo>
                      <a:pt x="0" y="7"/>
                    </a:lnTo>
                    <a:lnTo>
                      <a:pt x="2" y="7"/>
                    </a:lnTo>
                    <a:lnTo>
                      <a:pt x="2" y="2"/>
                    </a:lnTo>
                    <a:lnTo>
                      <a:pt x="0" y="2"/>
                    </a:lnTo>
                    <a:lnTo>
                      <a:pt x="0" y="2"/>
                    </a:lnTo>
                    <a:lnTo>
                      <a:pt x="0" y="0"/>
                    </a:lnTo>
                    <a:lnTo>
                      <a:pt x="4" y="0"/>
                    </a:lnTo>
                    <a:lnTo>
                      <a:pt x="4" y="7"/>
                    </a:lnTo>
                    <a:lnTo>
                      <a:pt x="4"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8" name="Freeform 349"/>
              <p:cNvSpPr>
                <a:spLocks/>
              </p:cNvSpPr>
              <p:nvPr/>
            </p:nvSpPr>
            <p:spPr bwMode="auto">
              <a:xfrm>
                <a:off x="11289646" y="2374266"/>
                <a:ext cx="35597" cy="53397"/>
              </a:xfrm>
              <a:custGeom>
                <a:avLst/>
                <a:gdLst>
                  <a:gd name="T0" fmla="*/ 6 w 6"/>
                  <a:gd name="T1" fmla="*/ 7 h 9"/>
                  <a:gd name="T2" fmla="*/ 6 w 6"/>
                  <a:gd name="T3" fmla="*/ 5 h 9"/>
                  <a:gd name="T4" fmla="*/ 6 w 6"/>
                  <a:gd name="T5" fmla="*/ 5 h 9"/>
                  <a:gd name="T6" fmla="*/ 6 w 6"/>
                  <a:gd name="T7" fmla="*/ 5 h 9"/>
                  <a:gd name="T8" fmla="*/ 6 w 6"/>
                  <a:gd name="T9" fmla="*/ 9 h 9"/>
                  <a:gd name="T10" fmla="*/ 6 w 6"/>
                  <a:gd name="T11" fmla="*/ 9 h 9"/>
                  <a:gd name="T12" fmla="*/ 0 w 6"/>
                  <a:gd name="T13" fmla="*/ 9 h 9"/>
                  <a:gd name="T14" fmla="*/ 0 w 6"/>
                  <a:gd name="T15" fmla="*/ 9 h 9"/>
                  <a:gd name="T16" fmla="*/ 0 w 6"/>
                  <a:gd name="T17" fmla="*/ 7 h 9"/>
                  <a:gd name="T18" fmla="*/ 2 w 6"/>
                  <a:gd name="T19" fmla="*/ 7 h 9"/>
                  <a:gd name="T20" fmla="*/ 2 w 6"/>
                  <a:gd name="T21" fmla="*/ 2 h 9"/>
                  <a:gd name="T22" fmla="*/ 0 w 6"/>
                  <a:gd name="T23" fmla="*/ 2 h 9"/>
                  <a:gd name="T24" fmla="*/ 0 w 6"/>
                  <a:gd name="T25" fmla="*/ 2 h 9"/>
                  <a:gd name="T26" fmla="*/ 0 w 6"/>
                  <a:gd name="T27" fmla="*/ 0 h 9"/>
                  <a:gd name="T28" fmla="*/ 4 w 6"/>
                  <a:gd name="T29" fmla="*/ 0 h 9"/>
                  <a:gd name="T30" fmla="*/ 4 w 6"/>
                  <a:gd name="T31" fmla="*/ 7 h 9"/>
                  <a:gd name="T32" fmla="*/ 6 w 6"/>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9">
                    <a:moveTo>
                      <a:pt x="6" y="7"/>
                    </a:moveTo>
                    <a:lnTo>
                      <a:pt x="6" y="5"/>
                    </a:lnTo>
                    <a:lnTo>
                      <a:pt x="6" y="5"/>
                    </a:lnTo>
                    <a:lnTo>
                      <a:pt x="6" y="5"/>
                    </a:lnTo>
                    <a:lnTo>
                      <a:pt x="6" y="9"/>
                    </a:lnTo>
                    <a:lnTo>
                      <a:pt x="6" y="9"/>
                    </a:lnTo>
                    <a:lnTo>
                      <a:pt x="0" y="9"/>
                    </a:lnTo>
                    <a:lnTo>
                      <a:pt x="0" y="9"/>
                    </a:lnTo>
                    <a:lnTo>
                      <a:pt x="0" y="7"/>
                    </a:lnTo>
                    <a:lnTo>
                      <a:pt x="2" y="7"/>
                    </a:lnTo>
                    <a:lnTo>
                      <a:pt x="2" y="2"/>
                    </a:lnTo>
                    <a:lnTo>
                      <a:pt x="0" y="2"/>
                    </a:lnTo>
                    <a:lnTo>
                      <a:pt x="0" y="2"/>
                    </a:lnTo>
                    <a:lnTo>
                      <a:pt x="0" y="0"/>
                    </a:lnTo>
                    <a:lnTo>
                      <a:pt x="4" y="0"/>
                    </a:lnTo>
                    <a:lnTo>
                      <a:pt x="4" y="7"/>
                    </a:lnTo>
                    <a:lnTo>
                      <a:pt x="6"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9" name="Freeform 350"/>
              <p:cNvSpPr>
                <a:spLocks noEditPoints="1"/>
              </p:cNvSpPr>
              <p:nvPr/>
            </p:nvSpPr>
            <p:spPr bwMode="auto">
              <a:xfrm>
                <a:off x="11337108" y="2374266"/>
                <a:ext cx="29666" cy="53397"/>
              </a:xfrm>
              <a:custGeom>
                <a:avLst/>
                <a:gdLst>
                  <a:gd name="T0" fmla="*/ 5 w 5"/>
                  <a:gd name="T1" fmla="*/ 0 h 9"/>
                  <a:gd name="T2" fmla="*/ 5 w 5"/>
                  <a:gd name="T3" fmla="*/ 2 h 9"/>
                  <a:gd name="T4" fmla="*/ 5 w 5"/>
                  <a:gd name="T5" fmla="*/ 7 h 9"/>
                  <a:gd name="T6" fmla="*/ 5 w 5"/>
                  <a:gd name="T7" fmla="*/ 9 h 9"/>
                  <a:gd name="T8" fmla="*/ 2 w 5"/>
                  <a:gd name="T9" fmla="*/ 9 h 9"/>
                  <a:gd name="T10" fmla="*/ 0 w 5"/>
                  <a:gd name="T11" fmla="*/ 7 h 9"/>
                  <a:gd name="T12" fmla="*/ 0 w 5"/>
                  <a:gd name="T13" fmla="*/ 2 h 9"/>
                  <a:gd name="T14" fmla="*/ 2 w 5"/>
                  <a:gd name="T15" fmla="*/ 0 h 9"/>
                  <a:gd name="T16" fmla="*/ 5 w 5"/>
                  <a:gd name="T17" fmla="*/ 0 h 9"/>
                  <a:gd name="T18" fmla="*/ 5 w 5"/>
                  <a:gd name="T19" fmla="*/ 7 h 9"/>
                  <a:gd name="T20" fmla="*/ 5 w 5"/>
                  <a:gd name="T21" fmla="*/ 2 h 9"/>
                  <a:gd name="T22" fmla="*/ 2 w 5"/>
                  <a:gd name="T23" fmla="*/ 2 h 9"/>
                  <a:gd name="T24" fmla="*/ 2 w 5"/>
                  <a:gd name="T25" fmla="*/ 7 h 9"/>
                  <a:gd name="T26" fmla="*/ 5 w 5"/>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9">
                    <a:moveTo>
                      <a:pt x="5" y="0"/>
                    </a:moveTo>
                    <a:lnTo>
                      <a:pt x="5" y="2"/>
                    </a:lnTo>
                    <a:lnTo>
                      <a:pt x="5" y="7"/>
                    </a:lnTo>
                    <a:lnTo>
                      <a:pt x="5" y="9"/>
                    </a:lnTo>
                    <a:lnTo>
                      <a:pt x="2" y="9"/>
                    </a:lnTo>
                    <a:lnTo>
                      <a:pt x="0" y="7"/>
                    </a:lnTo>
                    <a:lnTo>
                      <a:pt x="0" y="2"/>
                    </a:lnTo>
                    <a:lnTo>
                      <a:pt x="2" y="0"/>
                    </a:lnTo>
                    <a:lnTo>
                      <a:pt x="5" y="0"/>
                    </a:lnTo>
                    <a:close/>
                    <a:moveTo>
                      <a:pt x="5" y="7"/>
                    </a:moveTo>
                    <a:lnTo>
                      <a:pt x="5" y="2"/>
                    </a:lnTo>
                    <a:lnTo>
                      <a:pt x="2" y="2"/>
                    </a:lnTo>
                    <a:lnTo>
                      <a:pt x="2" y="7"/>
                    </a:lnTo>
                    <a:lnTo>
                      <a:pt x="5"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0" name="Freeform 351"/>
              <p:cNvSpPr>
                <a:spLocks noEditPoints="1"/>
              </p:cNvSpPr>
              <p:nvPr/>
            </p:nvSpPr>
            <p:spPr bwMode="auto">
              <a:xfrm>
                <a:off x="11390505" y="2374266"/>
                <a:ext cx="35597" cy="53397"/>
              </a:xfrm>
              <a:custGeom>
                <a:avLst/>
                <a:gdLst>
                  <a:gd name="T0" fmla="*/ 4 w 6"/>
                  <a:gd name="T1" fmla="*/ 0 h 9"/>
                  <a:gd name="T2" fmla="*/ 6 w 6"/>
                  <a:gd name="T3" fmla="*/ 2 h 9"/>
                  <a:gd name="T4" fmla="*/ 6 w 6"/>
                  <a:gd name="T5" fmla="*/ 7 h 9"/>
                  <a:gd name="T6" fmla="*/ 4 w 6"/>
                  <a:gd name="T7" fmla="*/ 9 h 9"/>
                  <a:gd name="T8" fmla="*/ 0 w 6"/>
                  <a:gd name="T9" fmla="*/ 9 h 9"/>
                  <a:gd name="T10" fmla="*/ 0 w 6"/>
                  <a:gd name="T11" fmla="*/ 7 h 9"/>
                  <a:gd name="T12" fmla="*/ 0 w 6"/>
                  <a:gd name="T13" fmla="*/ 2 h 9"/>
                  <a:gd name="T14" fmla="*/ 0 w 6"/>
                  <a:gd name="T15" fmla="*/ 0 h 9"/>
                  <a:gd name="T16" fmla="*/ 4 w 6"/>
                  <a:gd name="T17" fmla="*/ 0 h 9"/>
                  <a:gd name="T18" fmla="*/ 4 w 6"/>
                  <a:gd name="T19" fmla="*/ 7 h 9"/>
                  <a:gd name="T20" fmla="*/ 4 w 6"/>
                  <a:gd name="T21" fmla="*/ 2 h 9"/>
                  <a:gd name="T22" fmla="*/ 0 w 6"/>
                  <a:gd name="T23" fmla="*/ 2 h 9"/>
                  <a:gd name="T24" fmla="*/ 0 w 6"/>
                  <a:gd name="T25" fmla="*/ 7 h 9"/>
                  <a:gd name="T26" fmla="*/ 4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4" y="0"/>
                    </a:moveTo>
                    <a:lnTo>
                      <a:pt x="6" y="2"/>
                    </a:lnTo>
                    <a:lnTo>
                      <a:pt x="6" y="7"/>
                    </a:lnTo>
                    <a:lnTo>
                      <a:pt x="4" y="9"/>
                    </a:lnTo>
                    <a:lnTo>
                      <a:pt x="0" y="9"/>
                    </a:lnTo>
                    <a:lnTo>
                      <a:pt x="0" y="7"/>
                    </a:lnTo>
                    <a:lnTo>
                      <a:pt x="0" y="2"/>
                    </a:lnTo>
                    <a:lnTo>
                      <a:pt x="0" y="0"/>
                    </a:lnTo>
                    <a:lnTo>
                      <a:pt x="4" y="0"/>
                    </a:lnTo>
                    <a:close/>
                    <a:moveTo>
                      <a:pt x="4" y="7"/>
                    </a:moveTo>
                    <a:lnTo>
                      <a:pt x="4" y="2"/>
                    </a:lnTo>
                    <a:lnTo>
                      <a:pt x="0" y="2"/>
                    </a:lnTo>
                    <a:lnTo>
                      <a:pt x="0" y="7"/>
                    </a:lnTo>
                    <a:lnTo>
                      <a:pt x="4"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1" name="Freeform 352"/>
              <p:cNvSpPr>
                <a:spLocks noEditPoints="1"/>
              </p:cNvSpPr>
              <p:nvPr/>
            </p:nvSpPr>
            <p:spPr bwMode="auto">
              <a:xfrm>
                <a:off x="11052334" y="2451394"/>
                <a:ext cx="35597" cy="59328"/>
              </a:xfrm>
              <a:custGeom>
                <a:avLst/>
                <a:gdLst>
                  <a:gd name="T0" fmla="*/ 4 w 6"/>
                  <a:gd name="T1" fmla="*/ 0 h 10"/>
                  <a:gd name="T2" fmla="*/ 6 w 6"/>
                  <a:gd name="T3" fmla="*/ 2 h 10"/>
                  <a:gd name="T4" fmla="*/ 6 w 6"/>
                  <a:gd name="T5" fmla="*/ 8 h 10"/>
                  <a:gd name="T6" fmla="*/ 4 w 6"/>
                  <a:gd name="T7" fmla="*/ 10 h 10"/>
                  <a:gd name="T8" fmla="*/ 0 w 6"/>
                  <a:gd name="T9" fmla="*/ 10 h 10"/>
                  <a:gd name="T10" fmla="*/ 0 w 6"/>
                  <a:gd name="T11" fmla="*/ 8 h 10"/>
                  <a:gd name="T12" fmla="*/ 0 w 6"/>
                  <a:gd name="T13" fmla="*/ 2 h 10"/>
                  <a:gd name="T14" fmla="*/ 0 w 6"/>
                  <a:gd name="T15" fmla="*/ 0 h 10"/>
                  <a:gd name="T16" fmla="*/ 4 w 6"/>
                  <a:gd name="T17" fmla="*/ 0 h 10"/>
                  <a:gd name="T18" fmla="*/ 4 w 6"/>
                  <a:gd name="T19" fmla="*/ 8 h 10"/>
                  <a:gd name="T20" fmla="*/ 4 w 6"/>
                  <a:gd name="T21" fmla="*/ 2 h 10"/>
                  <a:gd name="T22" fmla="*/ 0 w 6"/>
                  <a:gd name="T23" fmla="*/ 2 h 10"/>
                  <a:gd name="T24" fmla="*/ 0 w 6"/>
                  <a:gd name="T25" fmla="*/ 8 h 10"/>
                  <a:gd name="T26" fmla="*/ 4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4" y="0"/>
                    </a:moveTo>
                    <a:lnTo>
                      <a:pt x="6" y="2"/>
                    </a:lnTo>
                    <a:lnTo>
                      <a:pt x="6" y="8"/>
                    </a:lnTo>
                    <a:lnTo>
                      <a:pt x="4" y="10"/>
                    </a:lnTo>
                    <a:lnTo>
                      <a:pt x="0" y="10"/>
                    </a:lnTo>
                    <a:lnTo>
                      <a:pt x="0" y="8"/>
                    </a:lnTo>
                    <a:lnTo>
                      <a:pt x="0" y="2"/>
                    </a:lnTo>
                    <a:lnTo>
                      <a:pt x="0" y="0"/>
                    </a:lnTo>
                    <a:lnTo>
                      <a:pt x="4" y="0"/>
                    </a:lnTo>
                    <a:close/>
                    <a:moveTo>
                      <a:pt x="4" y="8"/>
                    </a:moveTo>
                    <a:lnTo>
                      <a:pt x="4" y="2"/>
                    </a:lnTo>
                    <a:lnTo>
                      <a:pt x="0" y="2"/>
                    </a:lnTo>
                    <a:lnTo>
                      <a:pt x="0"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2" name="Freeform 353"/>
              <p:cNvSpPr>
                <a:spLocks noEditPoints="1"/>
              </p:cNvSpPr>
              <p:nvPr/>
            </p:nvSpPr>
            <p:spPr bwMode="auto">
              <a:xfrm>
                <a:off x="11099797" y="2451394"/>
                <a:ext cx="29666" cy="59328"/>
              </a:xfrm>
              <a:custGeom>
                <a:avLst/>
                <a:gdLst>
                  <a:gd name="T0" fmla="*/ 3 w 5"/>
                  <a:gd name="T1" fmla="*/ 0 h 10"/>
                  <a:gd name="T2" fmla="*/ 5 w 5"/>
                  <a:gd name="T3" fmla="*/ 2 h 10"/>
                  <a:gd name="T4" fmla="*/ 5 w 5"/>
                  <a:gd name="T5" fmla="*/ 8 h 10"/>
                  <a:gd name="T6" fmla="*/ 3 w 5"/>
                  <a:gd name="T7" fmla="*/ 10 h 10"/>
                  <a:gd name="T8" fmla="*/ 2 w 5"/>
                  <a:gd name="T9" fmla="*/ 10 h 10"/>
                  <a:gd name="T10" fmla="*/ 0 w 5"/>
                  <a:gd name="T11" fmla="*/ 8 h 10"/>
                  <a:gd name="T12" fmla="*/ 0 w 5"/>
                  <a:gd name="T13" fmla="*/ 2 h 10"/>
                  <a:gd name="T14" fmla="*/ 2 w 5"/>
                  <a:gd name="T15" fmla="*/ 0 h 10"/>
                  <a:gd name="T16" fmla="*/ 3 w 5"/>
                  <a:gd name="T17" fmla="*/ 0 h 10"/>
                  <a:gd name="T18" fmla="*/ 3 w 5"/>
                  <a:gd name="T19" fmla="*/ 8 h 10"/>
                  <a:gd name="T20" fmla="*/ 3 w 5"/>
                  <a:gd name="T21" fmla="*/ 2 h 10"/>
                  <a:gd name="T22" fmla="*/ 2 w 5"/>
                  <a:gd name="T23" fmla="*/ 2 h 10"/>
                  <a:gd name="T24" fmla="*/ 2 w 5"/>
                  <a:gd name="T25" fmla="*/ 8 h 10"/>
                  <a:gd name="T26" fmla="*/ 3 w 5"/>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0">
                    <a:moveTo>
                      <a:pt x="3" y="0"/>
                    </a:moveTo>
                    <a:lnTo>
                      <a:pt x="5" y="2"/>
                    </a:lnTo>
                    <a:lnTo>
                      <a:pt x="5" y="8"/>
                    </a:lnTo>
                    <a:lnTo>
                      <a:pt x="3" y="10"/>
                    </a:lnTo>
                    <a:lnTo>
                      <a:pt x="2" y="10"/>
                    </a:lnTo>
                    <a:lnTo>
                      <a:pt x="0" y="8"/>
                    </a:lnTo>
                    <a:lnTo>
                      <a:pt x="0" y="2"/>
                    </a:lnTo>
                    <a:lnTo>
                      <a:pt x="2" y="0"/>
                    </a:lnTo>
                    <a:lnTo>
                      <a:pt x="3" y="0"/>
                    </a:lnTo>
                    <a:close/>
                    <a:moveTo>
                      <a:pt x="3" y="8"/>
                    </a:moveTo>
                    <a:lnTo>
                      <a:pt x="3" y="2"/>
                    </a:lnTo>
                    <a:lnTo>
                      <a:pt x="2" y="2"/>
                    </a:lnTo>
                    <a:lnTo>
                      <a:pt x="2" y="8"/>
                    </a:lnTo>
                    <a:lnTo>
                      <a:pt x="3"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3" name="Freeform 354"/>
              <p:cNvSpPr>
                <a:spLocks/>
              </p:cNvSpPr>
              <p:nvPr/>
            </p:nvSpPr>
            <p:spPr bwMode="auto">
              <a:xfrm>
                <a:off x="11141328" y="2451394"/>
                <a:ext cx="35597" cy="59328"/>
              </a:xfrm>
              <a:custGeom>
                <a:avLst/>
                <a:gdLst>
                  <a:gd name="T0" fmla="*/ 6 w 6"/>
                  <a:gd name="T1" fmla="*/ 8 h 10"/>
                  <a:gd name="T2" fmla="*/ 6 w 6"/>
                  <a:gd name="T3" fmla="*/ 6 h 10"/>
                  <a:gd name="T4" fmla="*/ 6 w 6"/>
                  <a:gd name="T5" fmla="*/ 6 h 10"/>
                  <a:gd name="T6" fmla="*/ 6 w 6"/>
                  <a:gd name="T7" fmla="*/ 6 h 10"/>
                  <a:gd name="T8" fmla="*/ 6 w 6"/>
                  <a:gd name="T9" fmla="*/ 10 h 10"/>
                  <a:gd name="T10" fmla="*/ 6 w 6"/>
                  <a:gd name="T11" fmla="*/ 10 h 10"/>
                  <a:gd name="T12" fmla="*/ 2 w 6"/>
                  <a:gd name="T13" fmla="*/ 10 h 10"/>
                  <a:gd name="T14" fmla="*/ 0 w 6"/>
                  <a:gd name="T15" fmla="*/ 10 h 10"/>
                  <a:gd name="T16" fmla="*/ 2 w 6"/>
                  <a:gd name="T17" fmla="*/ 8 h 10"/>
                  <a:gd name="T18" fmla="*/ 2 w 6"/>
                  <a:gd name="T19" fmla="*/ 8 h 10"/>
                  <a:gd name="T20" fmla="*/ 2 w 6"/>
                  <a:gd name="T21" fmla="*/ 2 h 10"/>
                  <a:gd name="T22" fmla="*/ 2 w 6"/>
                  <a:gd name="T23" fmla="*/ 2 h 10"/>
                  <a:gd name="T24" fmla="*/ 0 w 6"/>
                  <a:gd name="T25" fmla="*/ 2 h 10"/>
                  <a:gd name="T26" fmla="*/ 2 w 6"/>
                  <a:gd name="T27" fmla="*/ 0 h 10"/>
                  <a:gd name="T28" fmla="*/ 4 w 6"/>
                  <a:gd name="T29" fmla="*/ 0 h 10"/>
                  <a:gd name="T30" fmla="*/ 4 w 6"/>
                  <a:gd name="T31" fmla="*/ 8 h 10"/>
                  <a:gd name="T32" fmla="*/ 6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6" y="8"/>
                    </a:moveTo>
                    <a:lnTo>
                      <a:pt x="6" y="6"/>
                    </a:lnTo>
                    <a:lnTo>
                      <a:pt x="6" y="6"/>
                    </a:lnTo>
                    <a:lnTo>
                      <a:pt x="6" y="6"/>
                    </a:lnTo>
                    <a:lnTo>
                      <a:pt x="6" y="10"/>
                    </a:lnTo>
                    <a:lnTo>
                      <a:pt x="6" y="10"/>
                    </a:lnTo>
                    <a:lnTo>
                      <a:pt x="2" y="10"/>
                    </a:lnTo>
                    <a:lnTo>
                      <a:pt x="0" y="10"/>
                    </a:lnTo>
                    <a:lnTo>
                      <a:pt x="2" y="8"/>
                    </a:lnTo>
                    <a:lnTo>
                      <a:pt x="2" y="8"/>
                    </a:lnTo>
                    <a:lnTo>
                      <a:pt x="2" y="2"/>
                    </a:lnTo>
                    <a:lnTo>
                      <a:pt x="2" y="2"/>
                    </a:lnTo>
                    <a:lnTo>
                      <a:pt x="0" y="2"/>
                    </a:lnTo>
                    <a:lnTo>
                      <a:pt x="2" y="0"/>
                    </a:lnTo>
                    <a:lnTo>
                      <a:pt x="4" y="0"/>
                    </a:lnTo>
                    <a:lnTo>
                      <a:pt x="4" y="8"/>
                    </a:lnTo>
                    <a:lnTo>
                      <a:pt x="6"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4" name="Freeform 355"/>
              <p:cNvSpPr>
                <a:spLocks noEditPoints="1"/>
              </p:cNvSpPr>
              <p:nvPr/>
            </p:nvSpPr>
            <p:spPr bwMode="auto">
              <a:xfrm>
                <a:off x="11200656" y="2451394"/>
                <a:ext cx="35597" cy="59328"/>
              </a:xfrm>
              <a:custGeom>
                <a:avLst/>
                <a:gdLst>
                  <a:gd name="T0" fmla="*/ 4 w 6"/>
                  <a:gd name="T1" fmla="*/ 0 h 10"/>
                  <a:gd name="T2" fmla="*/ 6 w 6"/>
                  <a:gd name="T3" fmla="*/ 2 h 10"/>
                  <a:gd name="T4" fmla="*/ 6 w 6"/>
                  <a:gd name="T5" fmla="*/ 8 h 10"/>
                  <a:gd name="T6" fmla="*/ 4 w 6"/>
                  <a:gd name="T7" fmla="*/ 10 h 10"/>
                  <a:gd name="T8" fmla="*/ 0 w 6"/>
                  <a:gd name="T9" fmla="*/ 10 h 10"/>
                  <a:gd name="T10" fmla="*/ 0 w 6"/>
                  <a:gd name="T11" fmla="*/ 8 h 10"/>
                  <a:gd name="T12" fmla="*/ 0 w 6"/>
                  <a:gd name="T13" fmla="*/ 2 h 10"/>
                  <a:gd name="T14" fmla="*/ 0 w 6"/>
                  <a:gd name="T15" fmla="*/ 0 h 10"/>
                  <a:gd name="T16" fmla="*/ 4 w 6"/>
                  <a:gd name="T17" fmla="*/ 0 h 10"/>
                  <a:gd name="T18" fmla="*/ 4 w 6"/>
                  <a:gd name="T19" fmla="*/ 8 h 10"/>
                  <a:gd name="T20" fmla="*/ 4 w 6"/>
                  <a:gd name="T21" fmla="*/ 2 h 10"/>
                  <a:gd name="T22" fmla="*/ 0 w 6"/>
                  <a:gd name="T23" fmla="*/ 2 h 10"/>
                  <a:gd name="T24" fmla="*/ 0 w 6"/>
                  <a:gd name="T25" fmla="*/ 8 h 10"/>
                  <a:gd name="T26" fmla="*/ 4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4" y="0"/>
                    </a:moveTo>
                    <a:lnTo>
                      <a:pt x="6" y="2"/>
                    </a:lnTo>
                    <a:lnTo>
                      <a:pt x="6" y="8"/>
                    </a:lnTo>
                    <a:lnTo>
                      <a:pt x="4" y="10"/>
                    </a:lnTo>
                    <a:lnTo>
                      <a:pt x="0" y="10"/>
                    </a:lnTo>
                    <a:lnTo>
                      <a:pt x="0" y="8"/>
                    </a:lnTo>
                    <a:lnTo>
                      <a:pt x="0" y="2"/>
                    </a:lnTo>
                    <a:lnTo>
                      <a:pt x="0" y="0"/>
                    </a:lnTo>
                    <a:lnTo>
                      <a:pt x="4" y="0"/>
                    </a:lnTo>
                    <a:close/>
                    <a:moveTo>
                      <a:pt x="4" y="8"/>
                    </a:moveTo>
                    <a:lnTo>
                      <a:pt x="4" y="2"/>
                    </a:lnTo>
                    <a:lnTo>
                      <a:pt x="0" y="2"/>
                    </a:lnTo>
                    <a:lnTo>
                      <a:pt x="0"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5" name="Freeform 356"/>
              <p:cNvSpPr>
                <a:spLocks noEditPoints="1"/>
              </p:cNvSpPr>
              <p:nvPr/>
            </p:nvSpPr>
            <p:spPr bwMode="auto">
              <a:xfrm>
                <a:off x="11242184" y="2451394"/>
                <a:ext cx="35597" cy="59328"/>
              </a:xfrm>
              <a:custGeom>
                <a:avLst/>
                <a:gdLst>
                  <a:gd name="T0" fmla="*/ 4 w 6"/>
                  <a:gd name="T1" fmla="*/ 0 h 10"/>
                  <a:gd name="T2" fmla="*/ 6 w 6"/>
                  <a:gd name="T3" fmla="*/ 2 h 10"/>
                  <a:gd name="T4" fmla="*/ 6 w 6"/>
                  <a:gd name="T5" fmla="*/ 8 h 10"/>
                  <a:gd name="T6" fmla="*/ 4 w 6"/>
                  <a:gd name="T7" fmla="*/ 10 h 10"/>
                  <a:gd name="T8" fmla="*/ 0 w 6"/>
                  <a:gd name="T9" fmla="*/ 10 h 10"/>
                  <a:gd name="T10" fmla="*/ 0 w 6"/>
                  <a:gd name="T11" fmla="*/ 8 h 10"/>
                  <a:gd name="T12" fmla="*/ 0 w 6"/>
                  <a:gd name="T13" fmla="*/ 2 h 10"/>
                  <a:gd name="T14" fmla="*/ 0 w 6"/>
                  <a:gd name="T15" fmla="*/ 0 h 10"/>
                  <a:gd name="T16" fmla="*/ 4 w 6"/>
                  <a:gd name="T17" fmla="*/ 0 h 10"/>
                  <a:gd name="T18" fmla="*/ 4 w 6"/>
                  <a:gd name="T19" fmla="*/ 8 h 10"/>
                  <a:gd name="T20" fmla="*/ 4 w 6"/>
                  <a:gd name="T21" fmla="*/ 2 h 10"/>
                  <a:gd name="T22" fmla="*/ 0 w 6"/>
                  <a:gd name="T23" fmla="*/ 2 h 10"/>
                  <a:gd name="T24" fmla="*/ 0 w 6"/>
                  <a:gd name="T25" fmla="*/ 8 h 10"/>
                  <a:gd name="T26" fmla="*/ 4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4" y="0"/>
                    </a:moveTo>
                    <a:lnTo>
                      <a:pt x="6" y="2"/>
                    </a:lnTo>
                    <a:lnTo>
                      <a:pt x="6" y="8"/>
                    </a:lnTo>
                    <a:lnTo>
                      <a:pt x="4" y="10"/>
                    </a:lnTo>
                    <a:lnTo>
                      <a:pt x="0" y="10"/>
                    </a:lnTo>
                    <a:lnTo>
                      <a:pt x="0" y="8"/>
                    </a:lnTo>
                    <a:lnTo>
                      <a:pt x="0" y="2"/>
                    </a:lnTo>
                    <a:lnTo>
                      <a:pt x="0" y="0"/>
                    </a:lnTo>
                    <a:lnTo>
                      <a:pt x="4" y="0"/>
                    </a:lnTo>
                    <a:close/>
                    <a:moveTo>
                      <a:pt x="4" y="8"/>
                    </a:moveTo>
                    <a:lnTo>
                      <a:pt x="4" y="2"/>
                    </a:lnTo>
                    <a:lnTo>
                      <a:pt x="0" y="2"/>
                    </a:lnTo>
                    <a:lnTo>
                      <a:pt x="0"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6" name="Freeform 357"/>
              <p:cNvSpPr>
                <a:spLocks noEditPoints="1"/>
              </p:cNvSpPr>
              <p:nvPr/>
            </p:nvSpPr>
            <p:spPr bwMode="auto">
              <a:xfrm>
                <a:off x="11289646" y="2451394"/>
                <a:ext cx="35597" cy="59328"/>
              </a:xfrm>
              <a:custGeom>
                <a:avLst/>
                <a:gdLst>
                  <a:gd name="T0" fmla="*/ 6 w 6"/>
                  <a:gd name="T1" fmla="*/ 0 h 10"/>
                  <a:gd name="T2" fmla="*/ 6 w 6"/>
                  <a:gd name="T3" fmla="*/ 2 h 10"/>
                  <a:gd name="T4" fmla="*/ 6 w 6"/>
                  <a:gd name="T5" fmla="*/ 8 h 10"/>
                  <a:gd name="T6" fmla="*/ 6 w 6"/>
                  <a:gd name="T7" fmla="*/ 10 h 10"/>
                  <a:gd name="T8" fmla="*/ 2 w 6"/>
                  <a:gd name="T9" fmla="*/ 10 h 10"/>
                  <a:gd name="T10" fmla="*/ 0 w 6"/>
                  <a:gd name="T11" fmla="*/ 8 h 10"/>
                  <a:gd name="T12" fmla="*/ 0 w 6"/>
                  <a:gd name="T13" fmla="*/ 2 h 10"/>
                  <a:gd name="T14" fmla="*/ 2 w 6"/>
                  <a:gd name="T15" fmla="*/ 0 h 10"/>
                  <a:gd name="T16" fmla="*/ 6 w 6"/>
                  <a:gd name="T17" fmla="*/ 0 h 10"/>
                  <a:gd name="T18" fmla="*/ 6 w 6"/>
                  <a:gd name="T19" fmla="*/ 8 h 10"/>
                  <a:gd name="T20" fmla="*/ 6 w 6"/>
                  <a:gd name="T21" fmla="*/ 2 h 10"/>
                  <a:gd name="T22" fmla="*/ 2 w 6"/>
                  <a:gd name="T23" fmla="*/ 2 h 10"/>
                  <a:gd name="T24" fmla="*/ 2 w 6"/>
                  <a:gd name="T25" fmla="*/ 8 h 10"/>
                  <a:gd name="T26" fmla="*/ 6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6" y="0"/>
                    </a:moveTo>
                    <a:lnTo>
                      <a:pt x="6" y="2"/>
                    </a:lnTo>
                    <a:lnTo>
                      <a:pt x="6" y="8"/>
                    </a:lnTo>
                    <a:lnTo>
                      <a:pt x="6" y="10"/>
                    </a:lnTo>
                    <a:lnTo>
                      <a:pt x="2" y="10"/>
                    </a:lnTo>
                    <a:lnTo>
                      <a:pt x="0" y="8"/>
                    </a:lnTo>
                    <a:lnTo>
                      <a:pt x="0" y="2"/>
                    </a:lnTo>
                    <a:lnTo>
                      <a:pt x="2" y="0"/>
                    </a:lnTo>
                    <a:lnTo>
                      <a:pt x="6" y="0"/>
                    </a:lnTo>
                    <a:close/>
                    <a:moveTo>
                      <a:pt x="6" y="8"/>
                    </a:moveTo>
                    <a:lnTo>
                      <a:pt x="6" y="2"/>
                    </a:lnTo>
                    <a:lnTo>
                      <a:pt x="2" y="2"/>
                    </a:lnTo>
                    <a:lnTo>
                      <a:pt x="2" y="8"/>
                    </a:lnTo>
                    <a:lnTo>
                      <a:pt x="6"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7" name="Freeform 358"/>
              <p:cNvSpPr>
                <a:spLocks/>
              </p:cNvSpPr>
              <p:nvPr/>
            </p:nvSpPr>
            <p:spPr bwMode="auto">
              <a:xfrm>
                <a:off x="11337108" y="2451394"/>
                <a:ext cx="29666" cy="59328"/>
              </a:xfrm>
              <a:custGeom>
                <a:avLst/>
                <a:gdLst>
                  <a:gd name="T0" fmla="*/ 5 w 5"/>
                  <a:gd name="T1" fmla="*/ 8 h 10"/>
                  <a:gd name="T2" fmla="*/ 5 w 5"/>
                  <a:gd name="T3" fmla="*/ 6 h 10"/>
                  <a:gd name="T4" fmla="*/ 5 w 5"/>
                  <a:gd name="T5" fmla="*/ 6 h 10"/>
                  <a:gd name="T6" fmla="*/ 5 w 5"/>
                  <a:gd name="T7" fmla="*/ 6 h 10"/>
                  <a:gd name="T8" fmla="*/ 5 w 5"/>
                  <a:gd name="T9" fmla="*/ 10 h 10"/>
                  <a:gd name="T10" fmla="*/ 5 w 5"/>
                  <a:gd name="T11" fmla="*/ 10 h 10"/>
                  <a:gd name="T12" fmla="*/ 2 w 5"/>
                  <a:gd name="T13" fmla="*/ 10 h 10"/>
                  <a:gd name="T14" fmla="*/ 0 w 5"/>
                  <a:gd name="T15" fmla="*/ 10 h 10"/>
                  <a:gd name="T16" fmla="*/ 2 w 5"/>
                  <a:gd name="T17" fmla="*/ 8 h 10"/>
                  <a:gd name="T18" fmla="*/ 4 w 5"/>
                  <a:gd name="T19" fmla="*/ 8 h 10"/>
                  <a:gd name="T20" fmla="*/ 4 w 5"/>
                  <a:gd name="T21" fmla="*/ 2 h 10"/>
                  <a:gd name="T22" fmla="*/ 2 w 5"/>
                  <a:gd name="T23" fmla="*/ 2 h 10"/>
                  <a:gd name="T24" fmla="*/ 0 w 5"/>
                  <a:gd name="T25" fmla="*/ 2 h 10"/>
                  <a:gd name="T26" fmla="*/ 2 w 5"/>
                  <a:gd name="T27" fmla="*/ 0 h 10"/>
                  <a:gd name="T28" fmla="*/ 4 w 5"/>
                  <a:gd name="T29" fmla="*/ 0 h 10"/>
                  <a:gd name="T30" fmla="*/ 4 w 5"/>
                  <a:gd name="T31" fmla="*/ 8 h 10"/>
                  <a:gd name="T32" fmla="*/ 5 w 5"/>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0">
                    <a:moveTo>
                      <a:pt x="5" y="8"/>
                    </a:moveTo>
                    <a:lnTo>
                      <a:pt x="5" y="6"/>
                    </a:lnTo>
                    <a:lnTo>
                      <a:pt x="5" y="6"/>
                    </a:lnTo>
                    <a:lnTo>
                      <a:pt x="5" y="6"/>
                    </a:lnTo>
                    <a:lnTo>
                      <a:pt x="5" y="10"/>
                    </a:lnTo>
                    <a:lnTo>
                      <a:pt x="5" y="10"/>
                    </a:lnTo>
                    <a:lnTo>
                      <a:pt x="2" y="10"/>
                    </a:lnTo>
                    <a:lnTo>
                      <a:pt x="0" y="10"/>
                    </a:lnTo>
                    <a:lnTo>
                      <a:pt x="2" y="8"/>
                    </a:lnTo>
                    <a:lnTo>
                      <a:pt x="4" y="8"/>
                    </a:lnTo>
                    <a:lnTo>
                      <a:pt x="4" y="2"/>
                    </a:lnTo>
                    <a:lnTo>
                      <a:pt x="2" y="2"/>
                    </a:lnTo>
                    <a:lnTo>
                      <a:pt x="0" y="2"/>
                    </a:lnTo>
                    <a:lnTo>
                      <a:pt x="2" y="0"/>
                    </a:lnTo>
                    <a:lnTo>
                      <a:pt x="4" y="0"/>
                    </a:lnTo>
                    <a:lnTo>
                      <a:pt x="4" y="8"/>
                    </a:lnTo>
                    <a:lnTo>
                      <a:pt x="5"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8" name="Freeform 359"/>
              <p:cNvSpPr>
                <a:spLocks/>
              </p:cNvSpPr>
              <p:nvPr/>
            </p:nvSpPr>
            <p:spPr bwMode="auto">
              <a:xfrm>
                <a:off x="11390505" y="2451394"/>
                <a:ext cx="35597" cy="59328"/>
              </a:xfrm>
              <a:custGeom>
                <a:avLst/>
                <a:gdLst>
                  <a:gd name="T0" fmla="*/ 4 w 6"/>
                  <a:gd name="T1" fmla="*/ 8 h 10"/>
                  <a:gd name="T2" fmla="*/ 4 w 6"/>
                  <a:gd name="T3" fmla="*/ 6 h 10"/>
                  <a:gd name="T4" fmla="*/ 4 w 6"/>
                  <a:gd name="T5" fmla="*/ 6 h 10"/>
                  <a:gd name="T6" fmla="*/ 6 w 6"/>
                  <a:gd name="T7" fmla="*/ 6 h 10"/>
                  <a:gd name="T8" fmla="*/ 6 w 6"/>
                  <a:gd name="T9" fmla="*/ 10 h 10"/>
                  <a:gd name="T10" fmla="*/ 4 w 6"/>
                  <a:gd name="T11" fmla="*/ 10 h 10"/>
                  <a:gd name="T12" fmla="*/ 0 w 6"/>
                  <a:gd name="T13" fmla="*/ 10 h 10"/>
                  <a:gd name="T14" fmla="*/ 0 w 6"/>
                  <a:gd name="T15" fmla="*/ 10 h 10"/>
                  <a:gd name="T16" fmla="*/ 0 w 6"/>
                  <a:gd name="T17" fmla="*/ 8 h 10"/>
                  <a:gd name="T18" fmla="*/ 2 w 6"/>
                  <a:gd name="T19" fmla="*/ 8 h 10"/>
                  <a:gd name="T20" fmla="*/ 2 w 6"/>
                  <a:gd name="T21" fmla="*/ 2 h 10"/>
                  <a:gd name="T22" fmla="*/ 0 w 6"/>
                  <a:gd name="T23" fmla="*/ 2 h 10"/>
                  <a:gd name="T24" fmla="*/ 0 w 6"/>
                  <a:gd name="T25" fmla="*/ 2 h 10"/>
                  <a:gd name="T26" fmla="*/ 0 w 6"/>
                  <a:gd name="T27" fmla="*/ 0 h 10"/>
                  <a:gd name="T28" fmla="*/ 4 w 6"/>
                  <a:gd name="T29" fmla="*/ 0 h 10"/>
                  <a:gd name="T30" fmla="*/ 4 w 6"/>
                  <a:gd name="T31" fmla="*/ 8 h 10"/>
                  <a:gd name="T32" fmla="*/ 4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4" y="8"/>
                    </a:moveTo>
                    <a:lnTo>
                      <a:pt x="4" y="6"/>
                    </a:lnTo>
                    <a:lnTo>
                      <a:pt x="4" y="6"/>
                    </a:lnTo>
                    <a:lnTo>
                      <a:pt x="6" y="6"/>
                    </a:lnTo>
                    <a:lnTo>
                      <a:pt x="6" y="10"/>
                    </a:lnTo>
                    <a:lnTo>
                      <a:pt x="4" y="10"/>
                    </a:lnTo>
                    <a:lnTo>
                      <a:pt x="0" y="10"/>
                    </a:lnTo>
                    <a:lnTo>
                      <a:pt x="0" y="10"/>
                    </a:lnTo>
                    <a:lnTo>
                      <a:pt x="0" y="8"/>
                    </a:lnTo>
                    <a:lnTo>
                      <a:pt x="2" y="8"/>
                    </a:lnTo>
                    <a:lnTo>
                      <a:pt x="2" y="2"/>
                    </a:lnTo>
                    <a:lnTo>
                      <a:pt x="0" y="2"/>
                    </a:lnTo>
                    <a:lnTo>
                      <a:pt x="0" y="2"/>
                    </a:lnTo>
                    <a:lnTo>
                      <a:pt x="0" y="0"/>
                    </a:lnTo>
                    <a:lnTo>
                      <a:pt x="4" y="0"/>
                    </a:lnTo>
                    <a:lnTo>
                      <a:pt x="4"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289" name="Group 288"/>
              <p:cNvGrpSpPr/>
              <p:nvPr/>
            </p:nvGrpSpPr>
            <p:grpSpPr>
              <a:xfrm>
                <a:off x="9818315" y="5022175"/>
                <a:ext cx="575482" cy="367832"/>
                <a:chOff x="7688458" y="-4745241"/>
                <a:chExt cx="575482" cy="367832"/>
              </a:xfrm>
              <a:solidFill>
                <a:schemeClr val="tx2"/>
              </a:solidFill>
            </p:grpSpPr>
            <p:sp>
              <p:nvSpPr>
                <p:cNvPr id="290" name="Freeform 311"/>
                <p:cNvSpPr>
                  <a:spLocks/>
                </p:cNvSpPr>
                <p:nvPr/>
              </p:nvSpPr>
              <p:spPr bwMode="auto">
                <a:xfrm>
                  <a:off x="7688458" y="-4745241"/>
                  <a:ext cx="563616" cy="213580"/>
                </a:xfrm>
                <a:custGeom>
                  <a:avLst/>
                  <a:gdLst>
                    <a:gd name="T0" fmla="*/ 95 w 95"/>
                    <a:gd name="T1" fmla="*/ 0 h 36"/>
                    <a:gd name="T2" fmla="*/ 0 w 95"/>
                    <a:gd name="T3" fmla="*/ 0 h 36"/>
                    <a:gd name="T4" fmla="*/ 47 w 95"/>
                    <a:gd name="T5" fmla="*/ 36 h 36"/>
                    <a:gd name="T6" fmla="*/ 95 w 95"/>
                    <a:gd name="T7" fmla="*/ 0 h 36"/>
                  </a:gdLst>
                  <a:ahLst/>
                  <a:cxnLst>
                    <a:cxn ang="0">
                      <a:pos x="T0" y="T1"/>
                    </a:cxn>
                    <a:cxn ang="0">
                      <a:pos x="T2" y="T3"/>
                    </a:cxn>
                    <a:cxn ang="0">
                      <a:pos x="T4" y="T5"/>
                    </a:cxn>
                    <a:cxn ang="0">
                      <a:pos x="T6" y="T7"/>
                    </a:cxn>
                  </a:cxnLst>
                  <a:rect l="0" t="0" r="r" b="b"/>
                  <a:pathLst>
                    <a:path w="95" h="36">
                      <a:moveTo>
                        <a:pt x="95" y="0"/>
                      </a:moveTo>
                      <a:lnTo>
                        <a:pt x="0" y="0"/>
                      </a:lnTo>
                      <a:lnTo>
                        <a:pt x="47" y="36"/>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91" name="Freeform 312"/>
                <p:cNvSpPr>
                  <a:spLocks/>
                </p:cNvSpPr>
                <p:nvPr/>
              </p:nvSpPr>
              <p:spPr bwMode="auto">
                <a:xfrm>
                  <a:off x="7688458" y="-4745241"/>
                  <a:ext cx="225446" cy="361902"/>
                </a:xfrm>
                <a:custGeom>
                  <a:avLst/>
                  <a:gdLst>
                    <a:gd name="T0" fmla="*/ 38 w 38"/>
                    <a:gd name="T1" fmla="*/ 30 h 61"/>
                    <a:gd name="T2" fmla="*/ 0 w 38"/>
                    <a:gd name="T3" fmla="*/ 0 h 61"/>
                    <a:gd name="T4" fmla="*/ 0 w 38"/>
                    <a:gd name="T5" fmla="*/ 61 h 61"/>
                    <a:gd name="T6" fmla="*/ 38 w 38"/>
                    <a:gd name="T7" fmla="*/ 30 h 61"/>
                  </a:gdLst>
                  <a:ahLst/>
                  <a:cxnLst>
                    <a:cxn ang="0">
                      <a:pos x="T0" y="T1"/>
                    </a:cxn>
                    <a:cxn ang="0">
                      <a:pos x="T2" y="T3"/>
                    </a:cxn>
                    <a:cxn ang="0">
                      <a:pos x="T4" y="T5"/>
                    </a:cxn>
                    <a:cxn ang="0">
                      <a:pos x="T6" y="T7"/>
                    </a:cxn>
                  </a:cxnLst>
                  <a:rect l="0" t="0" r="r" b="b"/>
                  <a:pathLst>
                    <a:path w="38" h="61">
                      <a:moveTo>
                        <a:pt x="38" y="30"/>
                      </a:moveTo>
                      <a:lnTo>
                        <a:pt x="0" y="0"/>
                      </a:lnTo>
                      <a:lnTo>
                        <a:pt x="0" y="61"/>
                      </a:lnTo>
                      <a:lnTo>
                        <a:pt x="3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92" name="Freeform 313"/>
                <p:cNvSpPr>
                  <a:spLocks/>
                </p:cNvSpPr>
                <p:nvPr/>
              </p:nvSpPr>
              <p:spPr bwMode="auto">
                <a:xfrm>
                  <a:off x="7688458" y="-4555392"/>
                  <a:ext cx="563616" cy="177983"/>
                </a:xfrm>
                <a:custGeom>
                  <a:avLst/>
                  <a:gdLst>
                    <a:gd name="T0" fmla="*/ 55 w 95"/>
                    <a:gd name="T1" fmla="*/ 0 h 30"/>
                    <a:gd name="T2" fmla="*/ 47 w 95"/>
                    <a:gd name="T3" fmla="*/ 6 h 30"/>
                    <a:gd name="T4" fmla="*/ 40 w 95"/>
                    <a:gd name="T5" fmla="*/ 0 h 30"/>
                    <a:gd name="T6" fmla="*/ 0 w 95"/>
                    <a:gd name="T7" fmla="*/ 30 h 30"/>
                    <a:gd name="T8" fmla="*/ 95 w 95"/>
                    <a:gd name="T9" fmla="*/ 30 h 30"/>
                    <a:gd name="T10" fmla="*/ 55 w 95"/>
                    <a:gd name="T11" fmla="*/ 0 h 30"/>
                  </a:gdLst>
                  <a:ahLst/>
                  <a:cxnLst>
                    <a:cxn ang="0">
                      <a:pos x="T0" y="T1"/>
                    </a:cxn>
                    <a:cxn ang="0">
                      <a:pos x="T2" y="T3"/>
                    </a:cxn>
                    <a:cxn ang="0">
                      <a:pos x="T4" y="T5"/>
                    </a:cxn>
                    <a:cxn ang="0">
                      <a:pos x="T6" y="T7"/>
                    </a:cxn>
                    <a:cxn ang="0">
                      <a:pos x="T8" y="T9"/>
                    </a:cxn>
                    <a:cxn ang="0">
                      <a:pos x="T10" y="T11"/>
                    </a:cxn>
                  </a:cxnLst>
                  <a:rect l="0" t="0" r="r" b="b"/>
                  <a:pathLst>
                    <a:path w="95" h="30">
                      <a:moveTo>
                        <a:pt x="55" y="0"/>
                      </a:moveTo>
                      <a:lnTo>
                        <a:pt x="47" y="6"/>
                      </a:lnTo>
                      <a:lnTo>
                        <a:pt x="40" y="0"/>
                      </a:lnTo>
                      <a:lnTo>
                        <a:pt x="0" y="30"/>
                      </a:lnTo>
                      <a:lnTo>
                        <a:pt x="95" y="30"/>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93" name="Freeform 314"/>
                <p:cNvSpPr>
                  <a:spLocks/>
                </p:cNvSpPr>
                <p:nvPr/>
              </p:nvSpPr>
              <p:spPr bwMode="auto">
                <a:xfrm>
                  <a:off x="8038494" y="-4745241"/>
                  <a:ext cx="225446" cy="361902"/>
                </a:xfrm>
                <a:custGeom>
                  <a:avLst/>
                  <a:gdLst>
                    <a:gd name="T0" fmla="*/ 0 w 38"/>
                    <a:gd name="T1" fmla="*/ 30 h 61"/>
                    <a:gd name="T2" fmla="*/ 38 w 38"/>
                    <a:gd name="T3" fmla="*/ 61 h 61"/>
                    <a:gd name="T4" fmla="*/ 38 w 38"/>
                    <a:gd name="T5" fmla="*/ 0 h 61"/>
                    <a:gd name="T6" fmla="*/ 0 w 38"/>
                    <a:gd name="T7" fmla="*/ 30 h 61"/>
                  </a:gdLst>
                  <a:ahLst/>
                  <a:cxnLst>
                    <a:cxn ang="0">
                      <a:pos x="T0" y="T1"/>
                    </a:cxn>
                    <a:cxn ang="0">
                      <a:pos x="T2" y="T3"/>
                    </a:cxn>
                    <a:cxn ang="0">
                      <a:pos x="T4" y="T5"/>
                    </a:cxn>
                    <a:cxn ang="0">
                      <a:pos x="T6" y="T7"/>
                    </a:cxn>
                  </a:cxnLst>
                  <a:rect l="0" t="0" r="r" b="b"/>
                  <a:pathLst>
                    <a:path w="38" h="61">
                      <a:moveTo>
                        <a:pt x="0" y="30"/>
                      </a:moveTo>
                      <a:lnTo>
                        <a:pt x="38" y="61"/>
                      </a:lnTo>
                      <a:lnTo>
                        <a:pt x="38"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spTree>
    <p:extLst>
      <p:ext uri="{BB962C8B-B14F-4D97-AF65-F5344CB8AC3E}">
        <p14:creationId xmlns:p14="http://schemas.microsoft.com/office/powerpoint/2010/main" val="357090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4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4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45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45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35" presetClass="path" presetSubtype="0" decel="100000" fill="hold" grpId="1" nodeType="withEffect">
                                  <p:stCondLst>
                                    <p:cond delay="0"/>
                                  </p:stCondLst>
                                  <p:childTnLst>
                                    <p:animMotion origin="layout" path="M -4.19964E-6 4.6936E-6 L -0.02272 4.6936E-6 " pathEditMode="relative" rAng="0" ptsTypes="AA">
                                      <p:cBhvr>
                                        <p:cTn id="27" dur="750" spd="-100000" fill="hold"/>
                                        <p:tgtEl>
                                          <p:spTgt spid="4">
                                            <p:txEl>
                                              <p:pRg st="0" end="0"/>
                                            </p:txEl>
                                          </p:spTgt>
                                        </p:tgtEl>
                                        <p:attrNameLst>
                                          <p:attrName>ppt_x</p:attrName>
                                          <p:attrName>ppt_y</p:attrName>
                                        </p:attrNameLst>
                                      </p:cBhvr>
                                      <p:rCtr x="-1136" y="0"/>
                                    </p:animMotion>
                                  </p:childTnLst>
                                </p:cTn>
                              </p:par>
                              <p:par>
                                <p:cTn id="28" presetID="35" presetClass="path" presetSubtype="0" decel="100000" fill="hold" grpId="1" nodeType="withEffect">
                                  <p:stCondLst>
                                    <p:cond delay="150"/>
                                  </p:stCondLst>
                                  <p:childTnLst>
                                    <p:animMotion origin="layout" path="M -4.19964E-6 4.6936E-6 L -0.02272 4.6936E-6 " pathEditMode="relative" rAng="0" ptsTypes="AA">
                                      <p:cBhvr>
                                        <p:cTn id="29" dur="750" spd="-100000" fill="hold"/>
                                        <p:tgtEl>
                                          <p:spTgt spid="4">
                                            <p:txEl>
                                              <p:pRg st="1" end="1"/>
                                            </p:txEl>
                                          </p:spTgt>
                                        </p:tgtEl>
                                        <p:attrNameLst>
                                          <p:attrName>ppt_x</p:attrName>
                                          <p:attrName>ppt_y</p:attrName>
                                        </p:attrNameLst>
                                      </p:cBhvr>
                                      <p:rCtr x="-1136" y="0"/>
                                    </p:animMotion>
                                  </p:childTnLst>
                                </p:cTn>
                              </p:par>
                              <p:par>
                                <p:cTn id="30" presetID="35" presetClass="path" presetSubtype="0" decel="100000" fill="hold" grpId="1" nodeType="withEffect">
                                  <p:stCondLst>
                                    <p:cond delay="300"/>
                                  </p:stCondLst>
                                  <p:childTnLst>
                                    <p:animMotion origin="layout" path="M -4.19964E-6 4.6936E-6 L -0.02272 4.6936E-6 " pathEditMode="relative" rAng="0" ptsTypes="AA">
                                      <p:cBhvr>
                                        <p:cTn id="31" dur="750" spd="-100000" fill="hold"/>
                                        <p:tgtEl>
                                          <p:spTgt spid="4">
                                            <p:txEl>
                                              <p:pRg st="2" end="2"/>
                                            </p:txEl>
                                          </p:spTgt>
                                        </p:tgtEl>
                                        <p:attrNameLst>
                                          <p:attrName>ppt_x</p:attrName>
                                          <p:attrName>ppt_y</p:attrName>
                                        </p:attrNameLst>
                                      </p:cBhvr>
                                      <p:rCtr x="-1136" y="0"/>
                                    </p:animMotion>
                                  </p:childTnLst>
                                </p:cTn>
                              </p:par>
                              <p:par>
                                <p:cTn id="32" presetID="35" presetClass="path" presetSubtype="0" decel="100000" fill="hold" grpId="1" nodeType="withEffect">
                                  <p:stCondLst>
                                    <p:cond delay="450"/>
                                  </p:stCondLst>
                                  <p:childTnLst>
                                    <p:animMotion origin="layout" path="M -4.19964E-6 4.6936E-6 L -0.02272 4.6936E-6 " pathEditMode="relative" rAng="0" ptsTypes="AA">
                                      <p:cBhvr>
                                        <p:cTn id="33" dur="750" spd="-100000" fill="hold"/>
                                        <p:tgtEl>
                                          <p:spTgt spid="4">
                                            <p:txEl>
                                              <p:pRg st="3" end="3"/>
                                            </p:txEl>
                                          </p:spTgt>
                                        </p:tgtEl>
                                        <p:attrNameLst>
                                          <p:attrName>ppt_x</p:attrName>
                                          <p:attrName>ppt_y</p:attrName>
                                        </p:attrNameLst>
                                      </p:cBhvr>
                                      <p:rCtr x="-1136" y="0"/>
                                    </p:animMotion>
                                  </p:childTnLst>
                                </p:cTn>
                              </p:par>
                              <p:par>
                                <p:cTn id="34" presetID="35" presetClass="path" presetSubtype="0" decel="100000" fill="hold" grpId="1" nodeType="withEffect">
                                  <p:stCondLst>
                                    <p:cond delay="450"/>
                                  </p:stCondLst>
                                  <p:childTnLst>
                                    <p:animMotion origin="layout" path="M -4.19964E-6 4.6936E-6 L -0.02272 4.6936E-6 " pathEditMode="relative" rAng="0" ptsTypes="AA">
                                      <p:cBhvr>
                                        <p:cTn id="35" dur="750" spd="-100000" fill="hold"/>
                                        <p:tgtEl>
                                          <p:spTgt spid="4">
                                            <p:txEl>
                                              <p:pRg st="4" end="4"/>
                                            </p:txEl>
                                          </p:spTgt>
                                        </p:tgtEl>
                                        <p:attrNameLst>
                                          <p:attrName>ppt_x</p:attrName>
                                          <p:attrName>ppt_y</p:attrName>
                                        </p:attrNameLst>
                                      </p:cBhvr>
                                      <p:rCtr x="-1136" y="0"/>
                                    </p:animMotion>
                                  </p:childTnLst>
                                </p:cTn>
                              </p:par>
                              <p:par>
                                <p:cTn id="36" presetID="35" presetClass="path" presetSubtype="0" decel="100000" fill="hold" grpId="1" nodeType="withEffect">
                                  <p:stCondLst>
                                    <p:cond delay="450"/>
                                  </p:stCondLst>
                                  <p:childTnLst>
                                    <p:animMotion origin="layout" path="M -4.19964E-6 4.6936E-6 L -0.02272 4.6936E-6 " pathEditMode="relative" rAng="0" ptsTypes="AA">
                                      <p:cBhvr>
                                        <p:cTn id="37" dur="750" spd="-100000" fill="hold"/>
                                        <p:tgtEl>
                                          <p:spTgt spid="4">
                                            <p:txEl>
                                              <p:pRg st="5" end="5"/>
                                            </p:txEl>
                                          </p:spTgt>
                                        </p:tgtEl>
                                        <p:attrNameLst>
                                          <p:attrName>ppt_x</p:attrName>
                                          <p:attrName>ppt_y</p:attrName>
                                        </p:attrNameLst>
                                      </p:cBhvr>
                                      <p:rCtr x="-1136" y="0"/>
                                    </p:animMotion>
                                  </p:childTnLst>
                                </p:cTn>
                              </p:par>
                              <p:par>
                                <p:cTn id="38" presetID="35" presetClass="path" presetSubtype="0" decel="100000" fill="hold" grpId="1" nodeType="withEffect">
                                  <p:stCondLst>
                                    <p:cond delay="450"/>
                                  </p:stCondLst>
                                  <p:childTnLst>
                                    <p:animMotion origin="layout" path="M -4.19964E-6 4.6936E-6 L -0.02272 4.6936E-6 " pathEditMode="relative" rAng="0" ptsTypes="AA">
                                      <p:cBhvr>
                                        <p:cTn id="39" dur="750" spd="-100000" fill="hold"/>
                                        <p:tgtEl>
                                          <p:spTgt spid="4">
                                            <p:txEl>
                                              <p:pRg st="6" end="6"/>
                                            </p:txEl>
                                          </p:spTgt>
                                        </p:tgtEl>
                                        <p:attrNameLst>
                                          <p:attrName>ppt_x</p:attrName>
                                          <p:attrName>ppt_y</p:attrName>
                                        </p:attrNameLst>
                                      </p:cBhvr>
                                      <p:rCtr x="-1136" y="0"/>
                                    </p:animMotion>
                                  </p:childTnLst>
                                </p:cTn>
                              </p:par>
                              <p:par>
                                <p:cTn id="40" presetID="2" presetClass="entr" presetSubtype="2" decel="10000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750" fill="hold"/>
                                        <p:tgtEl>
                                          <p:spTgt spid="10"/>
                                        </p:tgtEl>
                                        <p:attrNameLst>
                                          <p:attrName>ppt_x</p:attrName>
                                        </p:attrNameLst>
                                      </p:cBhvr>
                                      <p:tavLst>
                                        <p:tav tm="0">
                                          <p:val>
                                            <p:strVal val="1+#ppt_w/2"/>
                                          </p:val>
                                        </p:tav>
                                        <p:tav tm="100000">
                                          <p:val>
                                            <p:strVal val="#ppt_x"/>
                                          </p:val>
                                        </p:tav>
                                      </p:tavLst>
                                    </p:anim>
                                    <p:anim calcmode="lin" valueType="num">
                                      <p:cBhvr additive="base">
                                        <p:cTn id="43"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a queue</a:t>
            </a:r>
          </a:p>
        </p:txBody>
      </p:sp>
      <p:sp>
        <p:nvSpPr>
          <p:cNvPr id="3" name="Text Placeholder 2"/>
          <p:cNvSpPr>
            <a:spLocks noGrp="1"/>
          </p:cNvSpPr>
          <p:nvPr>
            <p:ph type="body" sz="quarter" idx="10"/>
          </p:nvPr>
        </p:nvSpPr>
        <p:spPr>
          <a:xfrm>
            <a:off x="269239" y="1189495"/>
            <a:ext cx="11653523" cy="2715537"/>
          </a:xfrm>
        </p:spPr>
        <p:txBody>
          <a:bodyPr/>
          <a:lstStyle/>
          <a:p>
            <a:r>
              <a:rPr lang="en-US" dirty="0"/>
              <a:t>Sender sends message to queue</a:t>
            </a:r>
          </a:p>
          <a:p>
            <a:r>
              <a:rPr lang="en-US" dirty="0"/>
              <a:t>Queue ACKs receipt</a:t>
            </a:r>
          </a:p>
          <a:p>
            <a:r>
              <a:rPr lang="en-US" dirty="0"/>
              <a:t>Receiver connects to queue &amp; retrieves message</a:t>
            </a:r>
          </a:p>
          <a:p>
            <a:r>
              <a:rPr lang="en-US" dirty="0"/>
              <a:t>Receiver ACKs complete (or other action)</a:t>
            </a:r>
          </a:p>
        </p:txBody>
      </p:sp>
      <p:pic>
        <p:nvPicPr>
          <p:cNvPr id="4" name="Picture 3"/>
          <p:cNvPicPr>
            <a:picLocks noChangeAspect="1"/>
          </p:cNvPicPr>
          <p:nvPr/>
        </p:nvPicPr>
        <p:blipFill>
          <a:blip r:embed="rId2"/>
          <a:stretch>
            <a:fillRect/>
          </a:stretch>
        </p:blipFill>
        <p:spPr>
          <a:xfrm>
            <a:off x="10129912" y="269477"/>
            <a:ext cx="1840033" cy="1840033"/>
          </a:xfrm>
          <a:prstGeom prst="rect">
            <a:avLst/>
          </a:prstGeom>
          <a:noFill/>
        </p:spPr>
      </p:pic>
      <p:pic>
        <p:nvPicPr>
          <p:cNvPr id="5" name="Picture 4"/>
          <p:cNvPicPr>
            <a:picLocks noChangeAspect="1"/>
          </p:cNvPicPr>
          <p:nvPr/>
        </p:nvPicPr>
        <p:blipFill>
          <a:blip r:embed="rId3"/>
          <a:stretch>
            <a:fillRect/>
          </a:stretch>
        </p:blipFill>
        <p:spPr>
          <a:xfrm>
            <a:off x="777093" y="5004676"/>
            <a:ext cx="911486" cy="724384"/>
          </a:xfrm>
          <a:prstGeom prst="rect">
            <a:avLst/>
          </a:prstGeom>
          <a:solidFill>
            <a:schemeClr val="accent3"/>
          </a:solidFill>
        </p:spPr>
      </p:pic>
      <p:pic>
        <p:nvPicPr>
          <p:cNvPr id="6" name="Picture 5"/>
          <p:cNvPicPr>
            <a:picLocks noChangeAspect="1"/>
          </p:cNvPicPr>
          <p:nvPr/>
        </p:nvPicPr>
        <p:blipFill>
          <a:blip r:embed="rId3"/>
          <a:stretch>
            <a:fillRect/>
          </a:stretch>
        </p:blipFill>
        <p:spPr>
          <a:xfrm>
            <a:off x="5782131" y="4979881"/>
            <a:ext cx="911486" cy="724384"/>
          </a:xfrm>
          <a:prstGeom prst="rect">
            <a:avLst/>
          </a:prstGeom>
          <a:solidFill>
            <a:schemeClr val="accent3"/>
          </a:solidFill>
        </p:spPr>
      </p:pic>
      <p:sp>
        <p:nvSpPr>
          <p:cNvPr id="7" name="Isosceles Triangle 6"/>
          <p:cNvSpPr/>
          <p:nvPr/>
        </p:nvSpPr>
        <p:spPr bwMode="auto">
          <a:xfrm>
            <a:off x="5834543" y="5070871"/>
            <a:ext cx="448212" cy="44821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Isosceles Triangle 7"/>
          <p:cNvSpPr/>
          <p:nvPr/>
        </p:nvSpPr>
        <p:spPr bwMode="auto">
          <a:xfrm>
            <a:off x="10692864" y="5070871"/>
            <a:ext cx="448212" cy="44821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Oval 8"/>
          <p:cNvSpPr/>
          <p:nvPr/>
        </p:nvSpPr>
        <p:spPr bwMode="auto">
          <a:xfrm>
            <a:off x="381294" y="4908575"/>
            <a:ext cx="1606093" cy="870392"/>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Sender</a:t>
            </a:r>
          </a:p>
        </p:txBody>
      </p:sp>
      <p:sp>
        <p:nvSpPr>
          <p:cNvPr id="10" name="Oval 9"/>
          <p:cNvSpPr/>
          <p:nvPr/>
        </p:nvSpPr>
        <p:spPr bwMode="auto">
          <a:xfrm>
            <a:off x="10129912" y="4908575"/>
            <a:ext cx="1606093" cy="870392"/>
          </a:xfrm>
          <a:prstGeom prst="ellips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Receiver</a:t>
            </a:r>
          </a:p>
        </p:txBody>
      </p:sp>
      <p:sp>
        <p:nvSpPr>
          <p:cNvPr id="11" name="Can 10"/>
          <p:cNvSpPr/>
          <p:nvPr/>
        </p:nvSpPr>
        <p:spPr bwMode="auto">
          <a:xfrm rot="5400000">
            <a:off x="5722490" y="4474829"/>
            <a:ext cx="1120531" cy="1718148"/>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14706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2109E-6 7.76214E-7 L 0.40503 -0.00477 " pathEditMode="relative" rAng="0" ptsTypes="AA">
                                      <p:cBhvr>
                                        <p:cTn id="6" dur="2000" fill="hold"/>
                                        <p:tgtEl>
                                          <p:spTgt spid="5"/>
                                        </p:tgtEl>
                                        <p:attrNameLst>
                                          <p:attrName>ppt_x</p:attrName>
                                          <p:attrName>ppt_y</p:attrName>
                                        </p:attrNameLst>
                                      </p:cBhvr>
                                      <p:rCtr x="20245" y="-250"/>
                                    </p:animMotion>
                                  </p:childTnLst>
                                </p:cTn>
                              </p:par>
                              <p:par>
                                <p:cTn id="7" presetID="10"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3.56906E-6 1.08488E-6 L -0.39584 0.01044 " pathEditMode="relative" rAng="0" ptsTypes="AA">
                                      <p:cBhvr>
                                        <p:cTn id="13" dur="2000" fill="hold"/>
                                        <p:tgtEl>
                                          <p:spTgt spid="7"/>
                                        </p:tgtEl>
                                        <p:attrNameLst>
                                          <p:attrName>ppt_x</p:attrName>
                                          <p:attrName>ppt_y</p:attrName>
                                        </p:attrNameLst>
                                      </p:cBhvr>
                                      <p:rCtr x="-19798" y="522"/>
                                    </p:animMotion>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3.96732E-6 2.18793E-6 L 0.38664 -0.00114 " pathEditMode="relative" rAng="0" ptsTypes="AA">
                                      <p:cBhvr>
                                        <p:cTn id="20" dur="2000" fill="hold"/>
                                        <p:tgtEl>
                                          <p:spTgt spid="6"/>
                                        </p:tgtEl>
                                        <p:attrNameLst>
                                          <p:attrName>ppt_x</p:attrName>
                                          <p:attrName>ppt_y</p:attrName>
                                        </p:attrNameLst>
                                      </p:cBhvr>
                                      <p:rCtr x="19326" y="-68"/>
                                    </p:animMotion>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4.2941E-6 1.08488E-6 L -0.39852 1.08488E-6 " pathEditMode="relative" rAng="0" ptsTypes="AA">
                                      <p:cBhvr>
                                        <p:cTn id="27" dur="2000" fill="hold"/>
                                        <p:tgtEl>
                                          <p:spTgt spid="8"/>
                                        </p:tgtEl>
                                        <p:attrNameLst>
                                          <p:attrName>ppt_x</p:attrName>
                                          <p:attrName>ppt_y</p:attrName>
                                        </p:attrNameLst>
                                      </p:cBhvr>
                                      <p:rCtr x="-19926" y="0"/>
                                    </p:animMotion>
                                  </p:childTnLst>
                                </p:cTn>
                              </p:par>
                              <p:par>
                                <p:cTn id="28" presetID="10"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&amp; Subscriptions</a:t>
            </a:r>
          </a:p>
        </p:txBody>
      </p:sp>
      <p:sp>
        <p:nvSpPr>
          <p:cNvPr id="3" name="Text Placeholder 2"/>
          <p:cNvSpPr>
            <a:spLocks noGrp="1"/>
          </p:cNvSpPr>
          <p:nvPr>
            <p:ph type="body" sz="quarter" idx="10"/>
          </p:nvPr>
        </p:nvSpPr>
        <p:spPr>
          <a:xfrm>
            <a:off x="269239" y="1189495"/>
            <a:ext cx="11653523" cy="2051739"/>
          </a:xfrm>
        </p:spPr>
        <p:txBody>
          <a:bodyPr/>
          <a:lstStyle/>
          <a:p>
            <a:r>
              <a:rPr lang="en-US" dirty="0"/>
              <a:t>Sender only knows about Topic</a:t>
            </a:r>
          </a:p>
          <a:p>
            <a:r>
              <a:rPr lang="en-US" dirty="0"/>
              <a:t>Receivers only know about Subscriptions</a:t>
            </a:r>
          </a:p>
          <a:p>
            <a:r>
              <a:rPr lang="en-US" dirty="0"/>
              <a:t>Filters and Actions exist on Subscriptions</a:t>
            </a:r>
          </a:p>
        </p:txBody>
      </p:sp>
      <p:pic>
        <p:nvPicPr>
          <p:cNvPr id="4" name="Picture 3"/>
          <p:cNvPicPr>
            <a:picLocks noChangeAspect="1"/>
          </p:cNvPicPr>
          <p:nvPr/>
        </p:nvPicPr>
        <p:blipFill>
          <a:blip r:embed="rId2"/>
          <a:stretch>
            <a:fillRect/>
          </a:stretch>
        </p:blipFill>
        <p:spPr>
          <a:xfrm>
            <a:off x="10129912" y="269477"/>
            <a:ext cx="1840033" cy="1840033"/>
          </a:xfrm>
          <a:prstGeom prst="rect">
            <a:avLst/>
          </a:prstGeom>
        </p:spPr>
      </p:pic>
      <p:sp>
        <p:nvSpPr>
          <p:cNvPr id="5" name="Can 4"/>
          <p:cNvSpPr/>
          <p:nvPr/>
        </p:nvSpPr>
        <p:spPr bwMode="auto">
          <a:xfrm rot="5400000">
            <a:off x="2286195" y="3578404"/>
            <a:ext cx="1120531" cy="1718148"/>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Can 5"/>
          <p:cNvSpPr/>
          <p:nvPr/>
        </p:nvSpPr>
        <p:spPr bwMode="auto">
          <a:xfrm rot="5400000">
            <a:off x="7612183" y="4048761"/>
            <a:ext cx="777440" cy="2166359"/>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Can 6"/>
          <p:cNvSpPr/>
          <p:nvPr/>
        </p:nvSpPr>
        <p:spPr bwMode="auto">
          <a:xfrm rot="5400000">
            <a:off x="7612183" y="2635683"/>
            <a:ext cx="777440" cy="2166359"/>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Arrow Connector 7"/>
          <p:cNvCxnSpPr>
            <a:stCxn id="5" idx="1"/>
            <a:endCxn id="7" idx="3"/>
          </p:cNvCxnSpPr>
          <p:nvPr/>
        </p:nvCxnSpPr>
        <p:spPr>
          <a:xfrm flipV="1">
            <a:off x="3705534" y="3718863"/>
            <a:ext cx="3212189" cy="71861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5071" y="3718861"/>
            <a:ext cx="1969142" cy="534056"/>
          </a:xfrm>
          <a:prstGeom prst="rect">
            <a:avLst/>
          </a:prstGeom>
          <a:solidFill>
            <a:srgbClr val="0078D7"/>
          </a:solidFill>
        </p:spPr>
        <p:txBody>
          <a:bodyPr wrap="none" lIns="179285" tIns="143428" rIns="179285" bIns="143428" rtlCol="0">
            <a:spAutoFit/>
          </a:bodyPr>
          <a:lstStyle/>
          <a:p>
            <a:pPr>
              <a:lnSpc>
                <a:spcPct val="90000"/>
              </a:lnSpc>
              <a:spcAft>
                <a:spcPts val="588"/>
              </a:spcAft>
            </a:pPr>
            <a:r>
              <a:rPr lang="en-US" sz="1765" dirty="0">
                <a:solidFill>
                  <a:schemeClr val="bg1"/>
                </a:solidFill>
              </a:rPr>
              <a:t>“type” = “order”</a:t>
            </a:r>
          </a:p>
        </p:txBody>
      </p:sp>
      <p:cxnSp>
        <p:nvCxnSpPr>
          <p:cNvPr id="10" name="Straight Arrow Connector 9"/>
          <p:cNvCxnSpPr>
            <a:stCxn id="5" idx="1"/>
            <a:endCxn id="6" idx="3"/>
          </p:cNvCxnSpPr>
          <p:nvPr/>
        </p:nvCxnSpPr>
        <p:spPr>
          <a:xfrm>
            <a:off x="3705534" y="4437478"/>
            <a:ext cx="3212189" cy="694463"/>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5070" y="4538390"/>
            <a:ext cx="2004092" cy="534056"/>
          </a:xfrm>
          <a:prstGeom prst="rect">
            <a:avLst/>
          </a:prstGeom>
          <a:solidFill>
            <a:srgbClr val="0078D7"/>
          </a:solidFill>
        </p:spPr>
        <p:txBody>
          <a:bodyPr wrap="none" lIns="179285" tIns="143428" rIns="179285" bIns="143428" rtlCol="0">
            <a:spAutoFit/>
          </a:bodyPr>
          <a:lstStyle/>
          <a:p>
            <a:pPr>
              <a:lnSpc>
                <a:spcPct val="90000"/>
              </a:lnSpc>
              <a:spcAft>
                <a:spcPts val="588"/>
              </a:spcAft>
            </a:pPr>
            <a:r>
              <a:rPr lang="en-US" sz="1765" dirty="0">
                <a:solidFill>
                  <a:schemeClr val="bg1"/>
                </a:solidFill>
              </a:rPr>
              <a:t>“type” = “quote”</a:t>
            </a:r>
          </a:p>
        </p:txBody>
      </p:sp>
      <p:sp>
        <p:nvSpPr>
          <p:cNvPr id="12" name="TextBox 11"/>
          <p:cNvSpPr txBox="1"/>
          <p:nvPr/>
        </p:nvSpPr>
        <p:spPr>
          <a:xfrm>
            <a:off x="2212208" y="4169186"/>
            <a:ext cx="1058557"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Topic</a:t>
            </a:r>
          </a:p>
        </p:txBody>
      </p:sp>
      <p:sp>
        <p:nvSpPr>
          <p:cNvPr id="13" name="TextBox 12"/>
          <p:cNvSpPr txBox="1"/>
          <p:nvPr/>
        </p:nvSpPr>
        <p:spPr>
          <a:xfrm>
            <a:off x="6817364" y="3411869"/>
            <a:ext cx="226671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Subscription 1</a:t>
            </a:r>
          </a:p>
        </p:txBody>
      </p:sp>
      <p:sp>
        <p:nvSpPr>
          <p:cNvPr id="14" name="TextBox 13"/>
          <p:cNvSpPr txBox="1"/>
          <p:nvPr/>
        </p:nvSpPr>
        <p:spPr>
          <a:xfrm>
            <a:off x="6817363" y="4848339"/>
            <a:ext cx="226671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Subscription 2</a:t>
            </a:r>
          </a:p>
        </p:txBody>
      </p:sp>
    </p:spTree>
    <p:extLst>
      <p:ext uri="{BB962C8B-B14F-4D97-AF65-F5344CB8AC3E}">
        <p14:creationId xmlns:p14="http://schemas.microsoft.com/office/powerpoint/2010/main" val="3974616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136719" y="289819"/>
            <a:ext cx="1842248" cy="1842248"/>
          </a:xfrm>
          <a:prstGeom prst="rect">
            <a:avLst/>
          </a:prstGeom>
        </p:spPr>
      </p:pic>
      <p:sp>
        <p:nvSpPr>
          <p:cNvPr id="2" name="Title 1"/>
          <p:cNvSpPr>
            <a:spLocks noGrp="1"/>
          </p:cNvSpPr>
          <p:nvPr>
            <p:ph type="title"/>
          </p:nvPr>
        </p:nvSpPr>
        <p:spPr/>
        <p:txBody>
          <a:bodyPr/>
          <a:lstStyle/>
          <a:p>
            <a:r>
              <a:rPr lang="en-US" dirty="0"/>
              <a:t>Relay: Real-time communication proxy</a:t>
            </a:r>
            <a:endParaRPr lang="en-US" i="1" dirty="0"/>
          </a:p>
        </p:txBody>
      </p:sp>
      <p:sp>
        <p:nvSpPr>
          <p:cNvPr id="3" name="Text Placeholder 2"/>
          <p:cNvSpPr>
            <a:spLocks noGrp="1"/>
          </p:cNvSpPr>
          <p:nvPr>
            <p:ph type="body" sz="quarter" idx="10"/>
          </p:nvPr>
        </p:nvSpPr>
        <p:spPr>
          <a:xfrm>
            <a:off x="269239" y="1189495"/>
            <a:ext cx="11653523" cy="3047436"/>
          </a:xfrm>
        </p:spPr>
        <p:txBody>
          <a:bodyPr/>
          <a:lstStyle/>
          <a:p>
            <a:r>
              <a:rPr lang="en-US" i="1" dirty="0"/>
              <a:t>The basis of Hybrid Cloud</a:t>
            </a:r>
            <a:endParaRPr lang="en-US" dirty="0"/>
          </a:p>
          <a:p>
            <a:r>
              <a:rPr lang="en-US" dirty="0"/>
              <a:t>Used to decouple</a:t>
            </a:r>
          </a:p>
          <a:p>
            <a:r>
              <a:rPr lang="en-US" sz="1961" dirty="0">
                <a:gradFill>
                  <a:gsLst>
                    <a:gs pos="1250">
                      <a:schemeClr val="tx1"/>
                    </a:gs>
                    <a:gs pos="100000">
                      <a:schemeClr val="tx1"/>
                    </a:gs>
                  </a:gsLst>
                  <a:lin ang="5400000" scaled="0"/>
                </a:gradFill>
                <a:latin typeface="+mn-lt"/>
              </a:rPr>
              <a:t>	Location</a:t>
            </a:r>
          </a:p>
          <a:p>
            <a:r>
              <a:rPr lang="en-US" sz="1961" dirty="0">
                <a:gradFill>
                  <a:gsLst>
                    <a:gs pos="1250">
                      <a:schemeClr val="tx1"/>
                    </a:gs>
                    <a:gs pos="100000">
                      <a:schemeClr val="tx1"/>
                    </a:gs>
                  </a:gsLst>
                  <a:lin ang="5400000" scaled="0"/>
                </a:gradFill>
                <a:latin typeface="+mn-lt"/>
              </a:rPr>
              <a:t>	Security</a:t>
            </a:r>
          </a:p>
          <a:p>
            <a:r>
              <a:rPr lang="en-US" sz="1961" dirty="0">
                <a:gradFill>
                  <a:gsLst>
                    <a:gs pos="1250">
                      <a:schemeClr val="tx1"/>
                    </a:gs>
                    <a:gs pos="100000">
                      <a:schemeClr val="tx1"/>
                    </a:gs>
                  </a:gsLst>
                  <a:lin ang="5400000" scaled="0"/>
                </a:gradFill>
                <a:latin typeface="+mn-lt"/>
              </a:rPr>
              <a:t>	VPN and Firewall constraints</a:t>
            </a:r>
          </a:p>
          <a:p>
            <a:endParaRPr lang="en-US" dirty="0"/>
          </a:p>
        </p:txBody>
      </p:sp>
      <p:pic>
        <p:nvPicPr>
          <p:cNvPr id="7" name="Picture 6"/>
          <p:cNvPicPr>
            <a:picLocks noChangeAspect="1"/>
          </p:cNvPicPr>
          <p:nvPr/>
        </p:nvPicPr>
        <p:blipFill>
          <a:blip r:embed="rId3"/>
          <a:stretch>
            <a:fillRect/>
          </a:stretch>
        </p:blipFill>
        <p:spPr>
          <a:xfrm>
            <a:off x="4751363" y="3055490"/>
            <a:ext cx="2282563" cy="1892869"/>
          </a:xfrm>
          <a:prstGeom prst="rect">
            <a:avLst/>
          </a:prstGeom>
        </p:spPr>
      </p:pic>
      <p:pic>
        <p:nvPicPr>
          <p:cNvPr id="8" name="Picture 7"/>
          <p:cNvPicPr>
            <a:picLocks noChangeAspect="1"/>
          </p:cNvPicPr>
          <p:nvPr/>
        </p:nvPicPr>
        <p:blipFill>
          <a:blip r:embed="rId4"/>
          <a:stretch>
            <a:fillRect/>
          </a:stretch>
        </p:blipFill>
        <p:spPr>
          <a:xfrm>
            <a:off x="2809109" y="4590383"/>
            <a:ext cx="826616" cy="1026206"/>
          </a:xfrm>
          <a:prstGeom prst="rect">
            <a:avLst/>
          </a:prstGeom>
        </p:spPr>
      </p:pic>
      <p:pic>
        <p:nvPicPr>
          <p:cNvPr id="9" name="Picture 8"/>
          <p:cNvPicPr>
            <a:picLocks noChangeAspect="1"/>
          </p:cNvPicPr>
          <p:nvPr/>
        </p:nvPicPr>
        <p:blipFill>
          <a:blip r:embed="rId4"/>
          <a:stretch>
            <a:fillRect/>
          </a:stretch>
        </p:blipFill>
        <p:spPr>
          <a:xfrm>
            <a:off x="8630978" y="4590383"/>
            <a:ext cx="826616" cy="1026206"/>
          </a:xfrm>
          <a:prstGeom prst="rect">
            <a:avLst/>
          </a:prstGeom>
        </p:spPr>
      </p:pic>
      <p:sp>
        <p:nvSpPr>
          <p:cNvPr id="10" name="Oval 9"/>
          <p:cNvSpPr/>
          <p:nvPr/>
        </p:nvSpPr>
        <p:spPr bwMode="auto">
          <a:xfrm>
            <a:off x="381294" y="4908575"/>
            <a:ext cx="1606093" cy="870392"/>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Client</a:t>
            </a:r>
          </a:p>
        </p:txBody>
      </p:sp>
      <p:sp>
        <p:nvSpPr>
          <p:cNvPr id="11" name="Oval 10"/>
          <p:cNvSpPr/>
          <p:nvPr/>
        </p:nvSpPr>
        <p:spPr bwMode="auto">
          <a:xfrm>
            <a:off x="10129912" y="4908575"/>
            <a:ext cx="1606093" cy="870392"/>
          </a:xfrm>
          <a:prstGeom prst="ellips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a:t>
            </a:r>
          </a:p>
        </p:txBody>
      </p:sp>
      <p:sp>
        <p:nvSpPr>
          <p:cNvPr id="12" name="Right Arrow 11"/>
          <p:cNvSpPr/>
          <p:nvPr/>
        </p:nvSpPr>
        <p:spPr bwMode="auto">
          <a:xfrm>
            <a:off x="3929640" y="5221850"/>
            <a:ext cx="4482124" cy="298808"/>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3" name="Multiply 12"/>
          <p:cNvSpPr/>
          <p:nvPr/>
        </p:nvSpPr>
        <p:spPr bwMode="auto">
          <a:xfrm>
            <a:off x="7350076" y="4617000"/>
            <a:ext cx="1535542" cy="1508508"/>
          </a:xfrm>
          <a:prstGeom prst="mathMultiply">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58922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0-#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a:xfrm>
            <a:off x="269239" y="1189495"/>
            <a:ext cx="11653523" cy="5474832"/>
          </a:xfrm>
        </p:spPr>
        <p:txBody>
          <a:bodyPr/>
          <a:lstStyle/>
          <a:p>
            <a:r>
              <a:rPr lang="en-US" sz="3527" dirty="0" smtClean="0"/>
              <a:t>BizTalk </a:t>
            </a:r>
            <a:r>
              <a:rPr lang="en-US" sz="3527" dirty="0"/>
              <a:t>Dev Center </a:t>
            </a:r>
            <a:r>
              <a:rPr lang="en-US" sz="3527" dirty="0">
                <a:hlinkClick r:id="rId3"/>
              </a:rPr>
              <a:t>https://</a:t>
            </a:r>
            <a:r>
              <a:rPr lang="en-US" sz="3527" dirty="0" smtClean="0">
                <a:hlinkClick r:id="rId3"/>
              </a:rPr>
              <a:t>msdn.microsoft.com/biztalk</a:t>
            </a:r>
            <a:endParaRPr lang="en-US" sz="3527" dirty="0" smtClean="0"/>
          </a:p>
          <a:p>
            <a:r>
              <a:rPr lang="en-US" sz="3527" dirty="0" smtClean="0"/>
              <a:t>Try </a:t>
            </a:r>
            <a:r>
              <a:rPr lang="en-US" sz="3527" dirty="0"/>
              <a:t>Logic Apps on </a:t>
            </a:r>
            <a:r>
              <a:rPr lang="en-US" sz="3527" dirty="0">
                <a:hlinkClick r:id="rId4"/>
              </a:rPr>
              <a:t>http://aka.ms/logicapps-try</a:t>
            </a:r>
            <a:r>
              <a:rPr lang="en-US" sz="3527" dirty="0"/>
              <a:t> </a:t>
            </a:r>
          </a:p>
          <a:p>
            <a:r>
              <a:rPr lang="en-US" sz="3527" dirty="0"/>
              <a:t>Send us your ideas on </a:t>
            </a:r>
            <a:r>
              <a:rPr lang="en-US" sz="3527" dirty="0">
                <a:hlinkClick r:id="rId5"/>
              </a:rPr>
              <a:t>http://aka.ms/logicapps-wish</a:t>
            </a:r>
            <a:endParaRPr lang="en-US" sz="3527" dirty="0"/>
          </a:p>
          <a:p>
            <a:r>
              <a:rPr lang="en-US" sz="3527" dirty="0"/>
              <a:t>Keep up with capabilities on </a:t>
            </a:r>
            <a:r>
              <a:rPr lang="en-US" sz="3527" dirty="0">
                <a:hlinkClick r:id="rId6"/>
              </a:rPr>
              <a:t>http://aka.ms/logicapps-docs</a:t>
            </a:r>
            <a:endParaRPr lang="en-US" sz="3527" dirty="0"/>
          </a:p>
          <a:p>
            <a:r>
              <a:rPr lang="en-US" sz="3527" dirty="0"/>
              <a:t>Get answers </a:t>
            </a:r>
          </a:p>
          <a:p>
            <a:r>
              <a:rPr lang="en-US" sz="3600" dirty="0">
                <a:hlinkClick r:id="rId7"/>
              </a:rPr>
              <a:t>http://aka.ms/logicappsblog</a:t>
            </a:r>
            <a:r>
              <a:rPr lang="en-US" sz="3600" dirty="0"/>
              <a:t>, </a:t>
            </a:r>
            <a:r>
              <a:rPr lang="en-US" sz="3600" dirty="0">
                <a:hlinkClick r:id="rId8"/>
              </a:rPr>
              <a:t>http://aka.ms/biztalkblog</a:t>
            </a:r>
            <a:endParaRPr lang="en-US" sz="3600" dirty="0"/>
          </a:p>
          <a:p>
            <a:r>
              <a:rPr lang="en-US" sz="3527" dirty="0"/>
              <a:t>Watch us on </a:t>
            </a:r>
            <a:r>
              <a:rPr lang="en-US" sz="3600" dirty="0">
                <a:hlinkClick r:id="rId9"/>
              </a:rPr>
              <a:t>http://aka.ms/logicappslive</a:t>
            </a:r>
            <a:endParaRPr lang="en-US" sz="3527" dirty="0"/>
          </a:p>
          <a:p>
            <a:r>
              <a:rPr lang="en-US" sz="3529" dirty="0"/>
              <a:t>Sign-up for news, mail to: </a:t>
            </a:r>
            <a:r>
              <a:rPr lang="en-US" sz="3529" dirty="0">
                <a:hlinkClick r:id="rId10"/>
              </a:rPr>
              <a:t>biztalkintegration@microsoft.com</a:t>
            </a:r>
            <a:endParaRPr lang="en-US" sz="3527" dirty="0"/>
          </a:p>
          <a:p>
            <a:r>
              <a:rPr lang="en-US" sz="3527" dirty="0"/>
              <a:t>Follow us on </a:t>
            </a:r>
            <a:r>
              <a:rPr lang="en-US" sz="3527" dirty="0">
                <a:hlinkClick r:id="rId11"/>
              </a:rPr>
              <a:t>@</a:t>
            </a:r>
            <a:r>
              <a:rPr lang="en-US" sz="3527" dirty="0" err="1">
                <a:hlinkClick r:id="rId11"/>
              </a:rPr>
              <a:t>logicappsio</a:t>
            </a:r>
            <a:r>
              <a:rPr lang="en-US" sz="3527" dirty="0">
                <a:hlinkClick r:id="rId11"/>
              </a:rPr>
              <a:t>, @</a:t>
            </a:r>
            <a:r>
              <a:rPr lang="en-US" sz="3527" dirty="0" err="1">
                <a:hlinkClick r:id="rId11"/>
              </a:rPr>
              <a:t>biztalk_server</a:t>
            </a:r>
            <a:endParaRPr lang="en-US" sz="3527" dirty="0">
              <a:hlinkClick r:id="rId11"/>
            </a:endParaRPr>
          </a:p>
        </p:txBody>
      </p:sp>
    </p:spTree>
    <p:extLst>
      <p:ext uri="{BB962C8B-B14F-4D97-AF65-F5344CB8AC3E}">
        <p14:creationId xmlns:p14="http://schemas.microsoft.com/office/powerpoint/2010/main" val="480607268"/>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92592" y="2096085"/>
            <a:ext cx="3958542" cy="42906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Mission Linen Supply</a:t>
            </a:r>
          </a:p>
          <a:p>
            <a:pPr algn="ctr" defTabSz="932472" fontAlgn="base">
              <a:lnSpc>
                <a:spcPct val="90000"/>
              </a:lnSpc>
              <a:spcBef>
                <a:spcPct val="0"/>
              </a:spcBef>
              <a:spcAft>
                <a:spcPct val="0"/>
              </a:spcAft>
            </a:pPr>
            <a:endParaRPr lang="en-US" i="1" dirty="0">
              <a:solidFill>
                <a:schemeClr val="tx1"/>
              </a:solidFill>
            </a:endParaRPr>
          </a:p>
          <a:p>
            <a:pPr algn="ctr" defTabSz="932472" fontAlgn="base">
              <a:lnSpc>
                <a:spcPct val="90000"/>
              </a:lnSpc>
              <a:spcBef>
                <a:spcPct val="0"/>
              </a:spcBef>
              <a:spcAft>
                <a:spcPct val="0"/>
              </a:spcAft>
            </a:pPr>
            <a:endParaRPr lang="en-US" i="1" dirty="0">
              <a:solidFill>
                <a:schemeClr val="tx1"/>
              </a:solidFill>
            </a:endParaRPr>
          </a:p>
          <a:p>
            <a:pPr algn="ctr" defTabSz="932472" fontAlgn="base">
              <a:lnSpc>
                <a:spcPct val="90000"/>
              </a:lnSpc>
              <a:spcBef>
                <a:spcPct val="0"/>
              </a:spcBef>
              <a:spcAft>
                <a:spcPct val="0"/>
              </a:spcAft>
            </a:pPr>
            <a:endParaRPr lang="en-US" i="1" dirty="0">
              <a:solidFill>
                <a:schemeClr val="tx1"/>
              </a:solidFill>
            </a:endParaRPr>
          </a:p>
          <a:p>
            <a:pPr algn="ctr" defTabSz="932472" fontAlgn="base">
              <a:lnSpc>
                <a:spcPct val="90000"/>
              </a:lnSpc>
              <a:spcBef>
                <a:spcPct val="0"/>
              </a:spcBef>
              <a:spcAft>
                <a:spcPct val="0"/>
              </a:spcAft>
            </a:pPr>
            <a:r>
              <a:rPr lang="en-US" i="1" dirty="0">
                <a:solidFill>
                  <a:schemeClr val="tx1"/>
                </a:solidFill>
              </a:rPr>
              <a:t>Today, with our Azure Logic Apps solution, we can get suppliers onboarded within two weeks versus the two months or longer that the EDI [Electronic Data Interchange] provider required. </a:t>
            </a:r>
            <a:endParaRPr lang="en-US" sz="2400" dirty="0">
              <a:solidFill>
                <a:schemeClr val="tx1"/>
              </a:solidFill>
              <a:ea typeface="Segoe UI" pitchFamily="34" charset="0"/>
              <a:cs typeface="Segoe UI" pitchFamily="34" charset="0"/>
            </a:endParaRPr>
          </a:p>
        </p:txBody>
      </p:sp>
      <p:sp>
        <p:nvSpPr>
          <p:cNvPr id="7" name="Rectangle 6"/>
          <p:cNvSpPr/>
          <p:nvPr/>
        </p:nvSpPr>
        <p:spPr bwMode="auto">
          <a:xfrm>
            <a:off x="4134086" y="2096085"/>
            <a:ext cx="3958542" cy="42906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Fantasy Data</a:t>
            </a:r>
          </a:p>
          <a:p>
            <a:pPr algn="ctr" defTabSz="932472" fontAlgn="base">
              <a:lnSpc>
                <a:spcPct val="90000"/>
              </a:lnSpc>
              <a:spcBef>
                <a:spcPct val="0"/>
              </a:spcBef>
              <a:spcAft>
                <a:spcPct val="0"/>
              </a:spcAft>
            </a:pPr>
            <a:endParaRPr lang="en-US" i="1" dirty="0">
              <a:solidFill>
                <a:schemeClr val="tx1"/>
              </a:solidFill>
            </a:endParaRPr>
          </a:p>
          <a:p>
            <a:pPr algn="ctr" defTabSz="932472" fontAlgn="base">
              <a:lnSpc>
                <a:spcPct val="90000"/>
              </a:lnSpc>
              <a:spcBef>
                <a:spcPct val="0"/>
              </a:spcBef>
              <a:spcAft>
                <a:spcPct val="0"/>
              </a:spcAft>
            </a:pPr>
            <a:endParaRPr lang="en-US" i="1" dirty="0">
              <a:solidFill>
                <a:schemeClr val="tx1"/>
              </a:solidFill>
            </a:endParaRPr>
          </a:p>
          <a:p>
            <a:pPr algn="ctr" defTabSz="932472" fontAlgn="base">
              <a:lnSpc>
                <a:spcPct val="90000"/>
              </a:lnSpc>
              <a:spcBef>
                <a:spcPct val="0"/>
              </a:spcBef>
              <a:spcAft>
                <a:spcPct val="0"/>
              </a:spcAft>
            </a:pPr>
            <a:endParaRPr lang="en-US" i="1" dirty="0">
              <a:solidFill>
                <a:schemeClr val="tx1"/>
              </a:solidFill>
            </a:endParaRPr>
          </a:p>
          <a:p>
            <a:pPr algn="ctr" defTabSz="932472" fontAlgn="base">
              <a:lnSpc>
                <a:spcPct val="90000"/>
              </a:lnSpc>
              <a:spcBef>
                <a:spcPct val="0"/>
              </a:spcBef>
              <a:spcAft>
                <a:spcPct val="0"/>
              </a:spcAft>
            </a:pPr>
            <a:r>
              <a:rPr lang="en-US" i="1" dirty="0">
                <a:solidFill>
                  <a:schemeClr val="tx1"/>
                </a:solidFill>
              </a:rPr>
              <a:t>This platform definitely opens the door for a lot of people to build their own sports applications for websites and mobile devices. We’ve succeeded in creating an open API that empowers people to be as creative as they want. </a:t>
            </a:r>
          </a:p>
        </p:txBody>
      </p:sp>
      <p:sp>
        <p:nvSpPr>
          <p:cNvPr id="8" name="Rectangle 7"/>
          <p:cNvSpPr/>
          <p:nvPr/>
        </p:nvSpPr>
        <p:spPr bwMode="auto">
          <a:xfrm>
            <a:off x="8175580" y="2096085"/>
            <a:ext cx="3958542" cy="42906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Macaw Business Solution</a:t>
            </a:r>
          </a:p>
          <a:p>
            <a:endParaRPr lang="en-US" i="1" dirty="0">
              <a:solidFill>
                <a:schemeClr val="tx1"/>
              </a:solidFill>
            </a:endParaRPr>
          </a:p>
          <a:p>
            <a:endParaRPr lang="en-US" i="1" dirty="0">
              <a:solidFill>
                <a:schemeClr val="tx1"/>
              </a:solidFill>
            </a:endParaRPr>
          </a:p>
          <a:p>
            <a:r>
              <a:rPr lang="en-US" i="1" dirty="0">
                <a:solidFill>
                  <a:schemeClr val="tx1"/>
                </a:solidFill>
              </a:rPr>
              <a:t>“BizTalk Server 2016 makes your enterprise communicate with any application, data and business process anywhere. It offers bigger, better, more capabilities, features and connectivity options.”</a:t>
            </a:r>
          </a:p>
        </p:txBody>
      </p:sp>
      <p:sp>
        <p:nvSpPr>
          <p:cNvPr id="2" name="TextBox 1"/>
          <p:cNvSpPr txBox="1"/>
          <p:nvPr/>
        </p:nvSpPr>
        <p:spPr>
          <a:xfrm>
            <a:off x="168812" y="309489"/>
            <a:ext cx="11802794"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rPr>
              <a:t>Customers using Microsoft Integration</a:t>
            </a:r>
          </a:p>
        </p:txBody>
      </p:sp>
      <p:pic>
        <p:nvPicPr>
          <p:cNvPr id="9" name="Picture 8" descr="http://www.missionlinen.com/wp-content/themes/missionlinen/include/images/logo.png"/>
          <p:cNvPicPr/>
          <p:nvPr/>
        </p:nvPicPr>
        <p:blipFill>
          <a:blip r:embed="rId2">
            <a:extLst>
              <a:ext uri="{28A0092B-C50C-407E-A947-70E740481C1C}">
                <a14:useLocalDpi xmlns:a14="http://schemas.microsoft.com/office/drawing/2010/main" val="0"/>
              </a:ext>
            </a:extLst>
          </a:blip>
          <a:srcRect/>
          <a:stretch>
            <a:fillRect/>
          </a:stretch>
        </p:blipFill>
        <p:spPr bwMode="auto">
          <a:xfrm>
            <a:off x="1086025" y="5170657"/>
            <a:ext cx="1971675" cy="1046480"/>
          </a:xfrm>
          <a:prstGeom prst="rect">
            <a:avLst/>
          </a:prstGeom>
          <a:noFill/>
          <a:ln>
            <a:noFill/>
          </a:ln>
        </p:spPr>
      </p:pic>
      <p:pic>
        <p:nvPicPr>
          <p:cNvPr id="3" name="Picture 2"/>
          <p:cNvPicPr>
            <a:picLocks noChangeAspect="1"/>
          </p:cNvPicPr>
          <p:nvPr/>
        </p:nvPicPr>
        <p:blipFill>
          <a:blip r:embed="rId3"/>
          <a:stretch>
            <a:fillRect/>
          </a:stretch>
        </p:blipFill>
        <p:spPr>
          <a:xfrm>
            <a:off x="4427146" y="5170657"/>
            <a:ext cx="3286125" cy="1171575"/>
          </a:xfrm>
          <a:prstGeom prst="rect">
            <a:avLst/>
          </a:prstGeom>
          <a:solidFill>
            <a:schemeClr val="accent1"/>
          </a:solidFill>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0683" y="5170657"/>
            <a:ext cx="1398050" cy="1079626"/>
          </a:xfrm>
          <a:prstGeom prst="rect">
            <a:avLst/>
          </a:prstGeom>
          <a:blipFill>
            <a:blip r:embed="rId5"/>
            <a:tile tx="0" ty="0" sx="100000" sy="100000" flip="none" algn="tl"/>
          </a:blipFill>
        </p:spPr>
      </p:pic>
    </p:spTree>
    <p:extLst>
      <p:ext uri="{BB962C8B-B14F-4D97-AF65-F5344CB8AC3E}">
        <p14:creationId xmlns:p14="http://schemas.microsoft.com/office/powerpoint/2010/main" val="184121761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70828" y="3364347"/>
            <a:ext cx="8964185"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Thankyou</a:t>
            </a:r>
            <a:endParaRPr lang="en-US" dirty="0"/>
          </a:p>
        </p:txBody>
      </p:sp>
    </p:spTree>
    <p:extLst>
      <p:ext uri="{BB962C8B-B14F-4D97-AF65-F5344CB8AC3E}">
        <p14:creationId xmlns:p14="http://schemas.microsoft.com/office/powerpoint/2010/main" val="184770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bwMode="auto">
          <a:xfrm>
            <a:off x="0" y="1991473"/>
            <a:ext cx="12242262" cy="4114446"/>
          </a:xfrm>
          <a:prstGeom prst="rect">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pic>
        <p:nvPicPr>
          <p:cNvPr id="27" name="Picture 26"/>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371487" y="1991474"/>
            <a:ext cx="1371487" cy="1371487"/>
          </a:xfrm>
          <a:prstGeom prst="rect">
            <a:avLst/>
          </a:prstGeom>
        </p:spPr>
      </p:pic>
      <p:pic>
        <p:nvPicPr>
          <p:cNvPr id="29" name="Picture 28"/>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742974" y="1991472"/>
            <a:ext cx="1371487" cy="1371487"/>
          </a:xfrm>
          <a:prstGeom prst="rect">
            <a:avLst/>
          </a:prstGeom>
        </p:spPr>
      </p:pic>
      <p:pic>
        <p:nvPicPr>
          <p:cNvPr id="30" name="Picture 29"/>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4114461" y="1991472"/>
            <a:ext cx="1371487" cy="1371487"/>
          </a:xfrm>
          <a:prstGeom prst="rect">
            <a:avLst/>
          </a:prstGeom>
        </p:spPr>
      </p:pic>
      <p:pic>
        <p:nvPicPr>
          <p:cNvPr id="33" name="Picture 32"/>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1371487" y="3362958"/>
            <a:ext cx="1371487" cy="1371487"/>
          </a:xfrm>
          <a:prstGeom prst="rect">
            <a:avLst/>
          </a:prstGeom>
        </p:spPr>
      </p:pic>
      <p:pic>
        <p:nvPicPr>
          <p:cNvPr id="34" name="Picture 33"/>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2742973" y="3362957"/>
            <a:ext cx="1371487" cy="1371487"/>
          </a:xfrm>
          <a:prstGeom prst="rect">
            <a:avLst/>
          </a:prstGeom>
        </p:spPr>
      </p:pic>
      <p:pic>
        <p:nvPicPr>
          <p:cNvPr id="35" name="Picture 34"/>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114460" y="3362953"/>
            <a:ext cx="1371487" cy="1371487"/>
          </a:xfrm>
          <a:prstGeom prst="rect">
            <a:avLst/>
          </a:prstGeom>
        </p:spPr>
      </p:pic>
      <p:pic>
        <p:nvPicPr>
          <p:cNvPr id="36" name="Picture 35"/>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1371485" y="4734439"/>
            <a:ext cx="1371487" cy="1371487"/>
          </a:xfrm>
          <a:prstGeom prst="rect">
            <a:avLst/>
          </a:prstGeom>
        </p:spPr>
      </p:pic>
      <p:pic>
        <p:nvPicPr>
          <p:cNvPr id="37" name="Picture 36"/>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2742965" y="4734438"/>
            <a:ext cx="1371487" cy="1371487"/>
          </a:xfrm>
          <a:prstGeom prst="rect">
            <a:avLst/>
          </a:prstGeom>
        </p:spPr>
      </p:pic>
      <p:pic>
        <p:nvPicPr>
          <p:cNvPr id="38" name="Picture 37"/>
          <p:cNvPicPr>
            <a:picLocks noChangeAspect="1"/>
          </p:cNvPicPr>
          <p:nvPr/>
        </p:nvPicPr>
        <p:blipFill>
          <a:blip r:embed="rId11">
            <a:grayscl/>
            <a:extLst>
              <a:ext uri="{28A0092B-C50C-407E-A947-70E740481C1C}">
                <a14:useLocalDpi xmlns:a14="http://schemas.microsoft.com/office/drawing/2010/main" val="0"/>
              </a:ext>
            </a:extLst>
          </a:blip>
          <a:stretch>
            <a:fillRect/>
          </a:stretch>
        </p:blipFill>
        <p:spPr>
          <a:xfrm>
            <a:off x="4114450" y="4734437"/>
            <a:ext cx="1371487" cy="1371487"/>
          </a:xfrm>
          <a:prstGeom prst="rect">
            <a:avLst/>
          </a:prstGeom>
        </p:spPr>
      </p:pic>
      <p:pic>
        <p:nvPicPr>
          <p:cNvPr id="39" name="Picture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7435" y="1991475"/>
            <a:ext cx="1371487" cy="1371487"/>
          </a:xfrm>
          <a:prstGeom prst="rect">
            <a:avLst/>
          </a:prstGeom>
        </p:spPr>
      </p:pic>
      <p:pic>
        <p:nvPicPr>
          <p:cNvPr id="40" name="Picture 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8922" y="1991475"/>
            <a:ext cx="1371487" cy="1371487"/>
          </a:xfrm>
          <a:prstGeom prst="rect">
            <a:avLst/>
          </a:prstGeom>
        </p:spPr>
      </p:pic>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00409" y="1991475"/>
            <a:ext cx="1371487" cy="1371487"/>
          </a:xfrm>
          <a:prstGeom prst="rect">
            <a:avLst/>
          </a:prstGeom>
        </p:spPr>
      </p:pic>
      <p:pic>
        <p:nvPicPr>
          <p:cNvPr id="42" name="Pictur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57355" y="3363245"/>
            <a:ext cx="1371487" cy="1371487"/>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28895" y="3363245"/>
            <a:ext cx="1371487" cy="1371487"/>
          </a:xfrm>
          <a:prstGeom prst="rect">
            <a:avLst/>
          </a:prstGeom>
        </p:spPr>
      </p:pic>
      <p:pic>
        <p:nvPicPr>
          <p:cNvPr id="44" name="Picture 4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600408" y="3363245"/>
            <a:ext cx="1371487" cy="1371487"/>
          </a:xfrm>
          <a:prstGeom prst="rect">
            <a:avLst/>
          </a:prstGeom>
        </p:spPr>
      </p:pic>
      <p:pic>
        <p:nvPicPr>
          <p:cNvPr id="45" name="Picture 4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55978" y="4734448"/>
            <a:ext cx="1371487" cy="1371487"/>
          </a:xfrm>
          <a:prstGeom prst="rect">
            <a:avLst/>
          </a:prstGeom>
        </p:spPr>
      </p:pic>
      <p:pic>
        <p:nvPicPr>
          <p:cNvPr id="46" name="Picture 4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28152" y="4734447"/>
            <a:ext cx="1371487" cy="1371487"/>
          </a:xfrm>
          <a:prstGeom prst="rect">
            <a:avLst/>
          </a:prstGeom>
        </p:spPr>
      </p:pic>
      <p:pic>
        <p:nvPicPr>
          <p:cNvPr id="47" name="Picture 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00407" y="4734446"/>
            <a:ext cx="1371487" cy="1371487"/>
          </a:xfrm>
          <a:prstGeom prst="rect">
            <a:avLst/>
          </a:prstGeom>
        </p:spPr>
      </p:pic>
      <p:sp>
        <p:nvSpPr>
          <p:cNvPr id="48" name="Rectangle 47"/>
          <p:cNvSpPr/>
          <p:nvPr/>
        </p:nvSpPr>
        <p:spPr bwMode="auto">
          <a:xfrm>
            <a:off x="2438108" y="3077059"/>
            <a:ext cx="1981200" cy="1981200"/>
          </a:xfrm>
          <a:prstGeom prst="rect">
            <a:avLst/>
          </a:prstGeom>
          <a:solidFill>
            <a:schemeClr val="accent2">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49" name="Rectangle 48"/>
          <p:cNvSpPr/>
          <p:nvPr/>
        </p:nvSpPr>
        <p:spPr bwMode="auto">
          <a:xfrm>
            <a:off x="7923295" y="3077059"/>
            <a:ext cx="1981200" cy="1981200"/>
          </a:xfrm>
          <a:prstGeom prst="rect">
            <a:avLst/>
          </a:prstGeom>
          <a:solidFill>
            <a:schemeClr val="accent4">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53" name="Rectangle 52"/>
          <p:cNvSpPr/>
          <p:nvPr/>
        </p:nvSpPr>
        <p:spPr bwMode="auto">
          <a:xfrm>
            <a:off x="2438108" y="1991472"/>
            <a:ext cx="1981200" cy="1085583"/>
          </a:xfrm>
          <a:prstGeom prst="rect">
            <a:avLst/>
          </a:prstGeom>
          <a:solidFill>
            <a:schemeClr val="accent2">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54" name="Rectangle 53"/>
          <p:cNvSpPr/>
          <p:nvPr/>
        </p:nvSpPr>
        <p:spPr bwMode="auto">
          <a:xfrm>
            <a:off x="4419308" y="1991472"/>
            <a:ext cx="1065860" cy="1085583"/>
          </a:xfrm>
          <a:prstGeom prst="rect">
            <a:avLst/>
          </a:prstGeom>
          <a:solidFill>
            <a:schemeClr val="accent2">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55" name="Rectangle 54"/>
          <p:cNvSpPr/>
          <p:nvPr/>
        </p:nvSpPr>
        <p:spPr bwMode="auto">
          <a:xfrm>
            <a:off x="1370707" y="1991472"/>
            <a:ext cx="1066621" cy="1085583"/>
          </a:xfrm>
          <a:prstGeom prst="rect">
            <a:avLst/>
          </a:prstGeom>
          <a:solidFill>
            <a:schemeClr val="accent2">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56" name="Rectangle 55"/>
          <p:cNvSpPr/>
          <p:nvPr/>
        </p:nvSpPr>
        <p:spPr bwMode="auto">
          <a:xfrm>
            <a:off x="1370707" y="3077057"/>
            <a:ext cx="1066621" cy="1981202"/>
          </a:xfrm>
          <a:prstGeom prst="rect">
            <a:avLst/>
          </a:prstGeom>
          <a:solidFill>
            <a:schemeClr val="accent2">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57" name="Rectangle 56"/>
          <p:cNvSpPr/>
          <p:nvPr/>
        </p:nvSpPr>
        <p:spPr bwMode="auto">
          <a:xfrm>
            <a:off x="4419309" y="3077057"/>
            <a:ext cx="1067091" cy="1981202"/>
          </a:xfrm>
          <a:prstGeom prst="rect">
            <a:avLst/>
          </a:prstGeom>
          <a:solidFill>
            <a:schemeClr val="accent2">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58" name="Rectangle 57"/>
          <p:cNvSpPr/>
          <p:nvPr/>
        </p:nvSpPr>
        <p:spPr bwMode="auto">
          <a:xfrm>
            <a:off x="2438108" y="5058259"/>
            <a:ext cx="1981200" cy="1047659"/>
          </a:xfrm>
          <a:prstGeom prst="rect">
            <a:avLst/>
          </a:prstGeom>
          <a:solidFill>
            <a:schemeClr val="accent2">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59" name="Rectangle 58"/>
          <p:cNvSpPr/>
          <p:nvPr/>
        </p:nvSpPr>
        <p:spPr bwMode="auto">
          <a:xfrm>
            <a:off x="4419307" y="5058259"/>
            <a:ext cx="1065907" cy="1047659"/>
          </a:xfrm>
          <a:prstGeom prst="rect">
            <a:avLst/>
          </a:prstGeom>
          <a:solidFill>
            <a:schemeClr val="accent2">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60" name="Rectangle 59"/>
          <p:cNvSpPr/>
          <p:nvPr/>
        </p:nvSpPr>
        <p:spPr bwMode="auto">
          <a:xfrm>
            <a:off x="1368573" y="5058259"/>
            <a:ext cx="1066623" cy="1047659"/>
          </a:xfrm>
          <a:prstGeom prst="rect">
            <a:avLst/>
          </a:prstGeom>
          <a:solidFill>
            <a:schemeClr val="accent2">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62" name="Rectangle 61"/>
          <p:cNvSpPr/>
          <p:nvPr/>
        </p:nvSpPr>
        <p:spPr bwMode="auto">
          <a:xfrm>
            <a:off x="7924148" y="1991472"/>
            <a:ext cx="1981200" cy="1085583"/>
          </a:xfrm>
          <a:prstGeom prst="rect">
            <a:avLst/>
          </a:prstGeom>
          <a:solidFill>
            <a:schemeClr val="accent4">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63" name="Rectangle 62"/>
          <p:cNvSpPr/>
          <p:nvPr/>
        </p:nvSpPr>
        <p:spPr bwMode="auto">
          <a:xfrm>
            <a:off x="9905348" y="1991472"/>
            <a:ext cx="1065860" cy="1085583"/>
          </a:xfrm>
          <a:prstGeom prst="rect">
            <a:avLst/>
          </a:prstGeom>
          <a:solidFill>
            <a:schemeClr val="accent4">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64" name="Rectangle 63"/>
          <p:cNvSpPr/>
          <p:nvPr/>
        </p:nvSpPr>
        <p:spPr bwMode="auto">
          <a:xfrm>
            <a:off x="6856747" y="1991472"/>
            <a:ext cx="1066621" cy="1085583"/>
          </a:xfrm>
          <a:prstGeom prst="rect">
            <a:avLst/>
          </a:prstGeom>
          <a:solidFill>
            <a:schemeClr val="accent4">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65" name="Rectangle 64"/>
          <p:cNvSpPr/>
          <p:nvPr/>
        </p:nvSpPr>
        <p:spPr bwMode="auto">
          <a:xfrm>
            <a:off x="6856747" y="3077057"/>
            <a:ext cx="1066621" cy="1981202"/>
          </a:xfrm>
          <a:prstGeom prst="rect">
            <a:avLst/>
          </a:prstGeom>
          <a:solidFill>
            <a:schemeClr val="accent4">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66" name="Rectangle 65"/>
          <p:cNvSpPr/>
          <p:nvPr/>
        </p:nvSpPr>
        <p:spPr bwMode="auto">
          <a:xfrm>
            <a:off x="9905349" y="3077057"/>
            <a:ext cx="1067091" cy="1981202"/>
          </a:xfrm>
          <a:prstGeom prst="rect">
            <a:avLst/>
          </a:prstGeom>
          <a:solidFill>
            <a:schemeClr val="accent4">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69" name="Rectangle 68"/>
          <p:cNvSpPr/>
          <p:nvPr/>
        </p:nvSpPr>
        <p:spPr bwMode="auto">
          <a:xfrm>
            <a:off x="7924148" y="5058259"/>
            <a:ext cx="1981200" cy="1047659"/>
          </a:xfrm>
          <a:prstGeom prst="rect">
            <a:avLst/>
          </a:prstGeom>
          <a:solidFill>
            <a:schemeClr val="accent4">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70" name="Rectangle 69"/>
          <p:cNvSpPr/>
          <p:nvPr/>
        </p:nvSpPr>
        <p:spPr bwMode="auto">
          <a:xfrm>
            <a:off x="9905347" y="5058259"/>
            <a:ext cx="1065907" cy="1047659"/>
          </a:xfrm>
          <a:prstGeom prst="rect">
            <a:avLst/>
          </a:prstGeom>
          <a:solidFill>
            <a:schemeClr val="accent4">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71" name="Rectangle 70"/>
          <p:cNvSpPr/>
          <p:nvPr/>
        </p:nvSpPr>
        <p:spPr bwMode="auto">
          <a:xfrm>
            <a:off x="6856745" y="5058259"/>
            <a:ext cx="1066623" cy="1047659"/>
          </a:xfrm>
          <a:prstGeom prst="rect">
            <a:avLst/>
          </a:prstGeom>
          <a:solidFill>
            <a:schemeClr val="accent4">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67" name="Title 66"/>
          <p:cNvSpPr>
            <a:spLocks noGrp="1"/>
          </p:cNvSpPr>
          <p:nvPr>
            <p:ph type="title"/>
          </p:nvPr>
        </p:nvSpPr>
        <p:spPr/>
        <p:txBody>
          <a:bodyPr/>
          <a:lstStyle/>
          <a:p>
            <a:r>
              <a:rPr lang="en-US" dirty="0"/>
              <a:t>Straddling two worlds</a:t>
            </a:r>
          </a:p>
        </p:txBody>
      </p:sp>
      <p:sp>
        <p:nvSpPr>
          <p:cNvPr id="68" name="Title 17"/>
          <p:cNvSpPr txBox="1">
            <a:spLocks/>
          </p:cNvSpPr>
          <p:nvPr/>
        </p:nvSpPr>
        <p:spPr bwMode="auto">
          <a:xfrm>
            <a:off x="641625" y="984795"/>
            <a:ext cx="10972482" cy="86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marL="0" marR="0" lvl="0" indent="0" algn="l" defTabSz="457200" rtl="0" eaLnBrk="1" fontAlgn="base" latinLnBrk="0" hangingPunct="1">
              <a:lnSpc>
                <a:spcPct val="80000"/>
              </a:lnSpc>
              <a:spcBef>
                <a:spcPts val="1200"/>
              </a:spcBef>
              <a:spcAft>
                <a:spcPct val="0"/>
              </a:spcAft>
              <a:buClr>
                <a:srgbClr val="000000"/>
              </a:buClr>
              <a:buSzPct val="90000"/>
              <a:buFontTx/>
              <a:buNone/>
              <a:tabLst/>
              <a:defRPr/>
            </a:pPr>
            <a:r>
              <a:rPr kumimoji="0" lang="en-US" sz="2157" b="0" i="0" u="none" strike="noStrike" kern="1200" cap="none" spc="0" normalizeH="0" baseline="0" noProof="0" dirty="0">
                <a:ln>
                  <a:noFill/>
                </a:ln>
                <a:solidFill>
                  <a:srgbClr val="000000">
                    <a:lumMod val="50000"/>
                    <a:lumOff val="50000"/>
                  </a:srgbClr>
                </a:solidFill>
                <a:effectLst/>
                <a:uLnTx/>
                <a:uFillTx/>
                <a:latin typeface="Segoe UI" charset="0"/>
                <a:ea typeface="Segoe UI" charset="0"/>
                <a:cs typeface="Segoe UI" charset="0"/>
              </a:rPr>
              <a:t>Challenges for hybrid integration</a:t>
            </a:r>
          </a:p>
        </p:txBody>
      </p:sp>
      <p:sp>
        <p:nvSpPr>
          <p:cNvPr id="72" name="Rectangle 71"/>
          <p:cNvSpPr/>
          <p:nvPr/>
        </p:nvSpPr>
        <p:spPr>
          <a:xfrm>
            <a:off x="2837774" y="2329973"/>
            <a:ext cx="110767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IT needs</a:t>
            </a:r>
          </a:p>
        </p:txBody>
      </p:sp>
      <p:sp>
        <p:nvSpPr>
          <p:cNvPr id="73" name="Rectangle 72"/>
          <p:cNvSpPr/>
          <p:nvPr/>
        </p:nvSpPr>
        <p:spPr>
          <a:xfrm>
            <a:off x="7637600" y="2329973"/>
            <a:ext cx="261449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Business</a:t>
            </a:r>
            <a:r>
              <a:rPr kumimoji="0" lang="en-US" sz="2400" b="0" i="0" u="none" strike="noStrike" kern="1200" cap="none" spc="0" normalizeH="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Units need</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8" name="Content Placeholder 2"/>
          <p:cNvSpPr txBox="1">
            <a:spLocks/>
          </p:cNvSpPr>
          <p:nvPr/>
        </p:nvSpPr>
        <p:spPr>
          <a:xfrm>
            <a:off x="1421749" y="2752612"/>
            <a:ext cx="4120441" cy="2503005"/>
          </a:xfrm>
          <a:prstGeom prst="rect">
            <a:avLst/>
          </a:prstGeom>
          <a:noFill/>
        </p:spPr>
        <p:txBody>
          <a:bodyPr vert="horz" wrap="square" lIns="179234" tIns="143387" rIns="179234"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91767" marR="0" lvl="2" indent="-280121" algn="l" defTabSz="932742" rtl="0" eaLnBrk="1" fontAlgn="auto" latinLnBrk="0" hangingPunct="1">
              <a:lnSpc>
                <a:spcPct val="114000"/>
              </a:lnSpc>
              <a:spcBef>
                <a:spcPts val="0"/>
              </a:spcBef>
              <a:spcAft>
                <a:spcPts val="400"/>
              </a:spcAft>
              <a:buClrTx/>
              <a:buSzPct val="90000"/>
              <a:buFont typeface="Arial" pitchFamily="34" charset="0"/>
              <a:buChar char="•"/>
              <a:tabLst/>
              <a:defRPr/>
            </a:pPr>
            <a:r>
              <a:rPr kumimoji="0" lang="en-US" sz="1567" b="0" i="0" u="none" strike="noStrike" kern="1200" cap="none" spc="0" normalizeH="0" baseline="0" noProof="0" dirty="0">
                <a:ln>
                  <a:noFill/>
                </a:ln>
                <a:solidFill>
                  <a:srgbClr val="FFFFFF"/>
                </a:solidFill>
                <a:effectLst/>
                <a:uLnTx/>
                <a:uFillTx/>
                <a:latin typeface="Segoe UI" charset="0"/>
                <a:ea typeface="Segoe UI" charset="0"/>
                <a:cs typeface="Segoe UI" charset="0"/>
              </a:rPr>
              <a:t>Quickly respond</a:t>
            </a:r>
            <a:r>
              <a:rPr kumimoji="0" lang="en-US" sz="1567" b="0" i="0" u="none" strike="noStrike" kern="1200" cap="none" spc="0" normalizeH="0" noProof="0" dirty="0">
                <a:ln>
                  <a:noFill/>
                </a:ln>
                <a:solidFill>
                  <a:srgbClr val="FFFFFF"/>
                </a:solidFill>
                <a:effectLst/>
                <a:uLnTx/>
                <a:uFillTx/>
                <a:latin typeface="Segoe UI" charset="0"/>
                <a:ea typeface="Segoe UI" charset="0"/>
                <a:cs typeface="Segoe UI" charset="0"/>
              </a:rPr>
              <a:t> to new requests</a:t>
            </a:r>
            <a:endParaRPr kumimoji="0" lang="en-US" sz="1567" b="0" i="0" u="none" strike="noStrike" kern="1200" cap="none" spc="0" normalizeH="0" baseline="0" noProof="0" dirty="0">
              <a:ln>
                <a:noFill/>
              </a:ln>
              <a:solidFill>
                <a:srgbClr val="FFFFFF"/>
              </a:solidFill>
              <a:effectLst/>
              <a:uLnTx/>
              <a:uFillTx/>
              <a:latin typeface="Segoe UI" charset="0"/>
              <a:ea typeface="Segoe UI" charset="0"/>
              <a:cs typeface="Segoe UI" charset="0"/>
            </a:endParaRPr>
          </a:p>
          <a:p>
            <a:pPr marL="491767" marR="0" lvl="2" indent="-280121" algn="l" defTabSz="932742" rtl="0" eaLnBrk="1" fontAlgn="auto" latinLnBrk="0" hangingPunct="1">
              <a:lnSpc>
                <a:spcPct val="114000"/>
              </a:lnSpc>
              <a:spcBef>
                <a:spcPts val="0"/>
              </a:spcBef>
              <a:spcAft>
                <a:spcPts val="400"/>
              </a:spcAft>
              <a:buClrTx/>
              <a:buSzPct val="90000"/>
              <a:buFont typeface="Arial" pitchFamily="34" charset="0"/>
              <a:buChar char="•"/>
              <a:tabLst/>
              <a:defRPr/>
            </a:pPr>
            <a:r>
              <a:rPr kumimoji="0" lang="en-US" sz="1567" b="0" i="0" u="none" strike="noStrike" kern="1200" cap="none" spc="0" normalizeH="0" baseline="0" noProof="0" dirty="0">
                <a:ln>
                  <a:noFill/>
                </a:ln>
                <a:solidFill>
                  <a:srgbClr val="FFFFFF"/>
                </a:solidFill>
                <a:effectLst/>
                <a:uLnTx/>
                <a:uFillTx/>
                <a:latin typeface="Segoe UI" charset="0"/>
                <a:ea typeface="Segoe UI" charset="0"/>
                <a:cs typeface="Segoe UI" charset="0"/>
              </a:rPr>
              <a:t>Control</a:t>
            </a:r>
            <a:r>
              <a:rPr kumimoji="0" lang="en-US" sz="1567" b="0" i="0" u="none" strike="noStrike" kern="1200" cap="none" spc="0" normalizeH="0" noProof="0" dirty="0">
                <a:ln>
                  <a:noFill/>
                </a:ln>
                <a:solidFill>
                  <a:srgbClr val="FFFFFF"/>
                </a:solidFill>
                <a:effectLst/>
                <a:uLnTx/>
                <a:uFillTx/>
                <a:latin typeface="Segoe UI" charset="0"/>
                <a:ea typeface="Segoe UI" charset="0"/>
                <a:cs typeface="Segoe UI" charset="0"/>
              </a:rPr>
              <a:t> and stability</a:t>
            </a:r>
            <a:endParaRPr kumimoji="0" lang="en-US" sz="1567" b="0" i="0" u="none" strike="noStrike" kern="1200" cap="none" spc="0" normalizeH="0" baseline="0" noProof="0" dirty="0">
              <a:ln>
                <a:noFill/>
              </a:ln>
              <a:solidFill>
                <a:srgbClr val="FFFFFF"/>
              </a:solidFill>
              <a:effectLst/>
              <a:uLnTx/>
              <a:uFillTx/>
              <a:latin typeface="Segoe UI" charset="0"/>
              <a:ea typeface="Segoe UI" charset="0"/>
              <a:cs typeface="Segoe UI" charset="0"/>
            </a:endParaRPr>
          </a:p>
          <a:p>
            <a:pPr marL="491767" marR="0" lvl="2" indent="-280121" algn="l" defTabSz="932742" rtl="0" eaLnBrk="1" fontAlgn="auto" latinLnBrk="0" hangingPunct="1">
              <a:lnSpc>
                <a:spcPct val="114000"/>
              </a:lnSpc>
              <a:spcBef>
                <a:spcPts val="0"/>
              </a:spcBef>
              <a:spcAft>
                <a:spcPts val="400"/>
              </a:spcAft>
              <a:buClrTx/>
              <a:buSzPct val="90000"/>
              <a:buFont typeface="Arial" pitchFamily="34" charset="0"/>
              <a:buChar char="•"/>
              <a:tabLst/>
              <a:defRPr/>
            </a:pPr>
            <a:r>
              <a:rPr kumimoji="0" lang="en-US" sz="1567" b="0" i="0" u="none" strike="noStrike" kern="1200" cap="none" spc="0" normalizeH="0" baseline="0" noProof="0" dirty="0">
                <a:ln>
                  <a:noFill/>
                </a:ln>
                <a:solidFill>
                  <a:srgbClr val="FFFFFF"/>
                </a:solidFill>
                <a:effectLst/>
                <a:uLnTx/>
                <a:uFillTx/>
                <a:latin typeface="Segoe UI" charset="0"/>
                <a:ea typeface="Segoe UI" charset="0"/>
                <a:cs typeface="Segoe UI" charset="0"/>
              </a:rPr>
              <a:t>Leverage existing systems and tools</a:t>
            </a:r>
          </a:p>
          <a:p>
            <a:pPr marL="491767" marR="0" lvl="2" indent="-280121" algn="l" defTabSz="932742" rtl="0" eaLnBrk="1" fontAlgn="auto" latinLnBrk="0" hangingPunct="1">
              <a:lnSpc>
                <a:spcPct val="114000"/>
              </a:lnSpc>
              <a:spcBef>
                <a:spcPts val="0"/>
              </a:spcBef>
              <a:spcAft>
                <a:spcPts val="400"/>
              </a:spcAft>
              <a:buClrTx/>
              <a:buSzPct val="90000"/>
              <a:buFont typeface="Arial" pitchFamily="34" charset="0"/>
              <a:buChar char="•"/>
              <a:tabLst/>
              <a:defRPr/>
            </a:pPr>
            <a:r>
              <a:rPr kumimoji="0" lang="en-US" sz="1567" b="0" i="0" u="none" strike="noStrike" kern="1200" cap="none" spc="0" normalizeH="0" baseline="0" noProof="0" dirty="0">
                <a:ln>
                  <a:noFill/>
                </a:ln>
                <a:solidFill>
                  <a:srgbClr val="FFFFFF"/>
                </a:solidFill>
                <a:effectLst/>
                <a:uLnTx/>
                <a:uFillTx/>
                <a:latin typeface="Segoe UI" charset="0"/>
                <a:ea typeface="Segoe UI" charset="0"/>
                <a:cs typeface="Segoe UI" charset="0"/>
              </a:rPr>
              <a:t>Reduce applications, data, business</a:t>
            </a:r>
            <a:r>
              <a:rPr kumimoji="0" lang="en-US" sz="1567" b="0" i="0" u="none" strike="noStrike" kern="1200" cap="none" spc="0" normalizeH="0" noProof="0" dirty="0">
                <a:ln>
                  <a:noFill/>
                </a:ln>
                <a:solidFill>
                  <a:srgbClr val="FFFFFF"/>
                </a:solidFill>
                <a:effectLst/>
                <a:uLnTx/>
                <a:uFillTx/>
                <a:latin typeface="Segoe UI" charset="0"/>
                <a:ea typeface="Segoe UI" charset="0"/>
                <a:cs typeface="Segoe UI" charset="0"/>
              </a:rPr>
              <a:t> process management nightmare</a:t>
            </a:r>
            <a:endParaRPr kumimoji="0" lang="en-US" sz="1567" b="0"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sp>
        <p:nvSpPr>
          <p:cNvPr id="99" name="Content Placeholder 2"/>
          <p:cNvSpPr txBox="1">
            <a:spLocks/>
          </p:cNvSpPr>
          <p:nvPr/>
        </p:nvSpPr>
        <p:spPr>
          <a:xfrm>
            <a:off x="7037181" y="2779048"/>
            <a:ext cx="3615564" cy="2583418"/>
          </a:xfrm>
          <a:prstGeom prst="rect">
            <a:avLst/>
          </a:prstGeom>
          <a:noFill/>
        </p:spPr>
        <p:txBody>
          <a:bodyPr vert="horz" wrap="square" lIns="179234" tIns="143387" rIns="179234"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32742" rtl="0" eaLnBrk="1" fontAlgn="auto" latinLnBrk="0" hangingPunct="1">
              <a:lnSpc>
                <a:spcPct val="90000"/>
              </a:lnSpc>
              <a:spcBef>
                <a:spcPct val="20000"/>
              </a:spcBef>
              <a:spcAft>
                <a:spcPts val="400"/>
              </a:spcAft>
              <a:buClrTx/>
              <a:buSzPct val="90000"/>
              <a:buFont typeface="Arial" charset="0"/>
              <a:buChar char="•"/>
              <a:tabLst/>
              <a:defRPr/>
            </a:pPr>
            <a:r>
              <a:rPr lang="en-US" sz="1570" dirty="0">
                <a:solidFill>
                  <a:srgbClr val="FFFFFF"/>
                </a:solidFill>
                <a:latin typeface="Segoe UI" charset="0"/>
                <a:ea typeface="Segoe UI" charset="0"/>
                <a:cs typeface="Segoe UI" charset="0"/>
              </a:rPr>
              <a:t>Adopt newer applications and technologies </a:t>
            </a:r>
          </a:p>
          <a:p>
            <a:pPr marL="285750" marR="0" lvl="0" indent="-285750" algn="l" defTabSz="932742" rtl="0" eaLnBrk="1" fontAlgn="auto" latinLnBrk="0" hangingPunct="1">
              <a:lnSpc>
                <a:spcPct val="90000"/>
              </a:lnSpc>
              <a:spcBef>
                <a:spcPct val="20000"/>
              </a:spcBef>
              <a:spcAft>
                <a:spcPts val="400"/>
              </a:spcAft>
              <a:buClrTx/>
              <a:buSzPct val="90000"/>
              <a:buFont typeface="Arial" charset="0"/>
              <a:buChar char="•"/>
              <a:tabLst/>
              <a:defRPr/>
            </a:pPr>
            <a:r>
              <a:rPr lang="en-US" sz="1570" dirty="0">
                <a:solidFill>
                  <a:srgbClr val="FFFFFF"/>
                </a:solidFill>
                <a:latin typeface="Segoe UI" charset="0"/>
                <a:ea typeface="Segoe UI" charset="0"/>
                <a:cs typeface="Segoe UI" charset="0"/>
              </a:rPr>
              <a:t>Flexibility and agility</a:t>
            </a:r>
          </a:p>
          <a:p>
            <a:pPr marL="285750" marR="0" lvl="0" indent="-285750" algn="l" defTabSz="932742" rtl="0" eaLnBrk="1" fontAlgn="auto" latinLnBrk="0" hangingPunct="1">
              <a:lnSpc>
                <a:spcPct val="90000"/>
              </a:lnSpc>
              <a:spcBef>
                <a:spcPct val="20000"/>
              </a:spcBef>
              <a:spcAft>
                <a:spcPts val="400"/>
              </a:spcAft>
              <a:buClrTx/>
              <a:buSzPct val="90000"/>
              <a:buFont typeface="Arial" charset="0"/>
              <a:buChar char="•"/>
              <a:tabLst/>
              <a:defRPr/>
            </a:pPr>
            <a:r>
              <a:rPr lang="en-US" sz="1570" dirty="0">
                <a:solidFill>
                  <a:srgbClr val="FFFFFF"/>
                </a:solidFill>
                <a:latin typeface="Segoe UI" charset="0"/>
                <a:ea typeface="Segoe UI" charset="0"/>
                <a:cs typeface="Segoe UI" charset="0"/>
              </a:rPr>
              <a:t>Faster time to market</a:t>
            </a:r>
          </a:p>
          <a:p>
            <a:pPr marL="285750" marR="0" lvl="0" indent="-285750" algn="l" defTabSz="932742" rtl="0" eaLnBrk="1" fontAlgn="auto" latinLnBrk="0" hangingPunct="1">
              <a:lnSpc>
                <a:spcPct val="90000"/>
              </a:lnSpc>
              <a:spcBef>
                <a:spcPct val="20000"/>
              </a:spcBef>
              <a:spcAft>
                <a:spcPts val="400"/>
              </a:spcAft>
              <a:buClrTx/>
              <a:buSzPct val="90000"/>
              <a:buFont typeface="Arial" charset="0"/>
              <a:buChar char="•"/>
              <a:tabLst/>
              <a:defRPr/>
            </a:pPr>
            <a:r>
              <a:rPr lang="en-US" sz="1570" dirty="0">
                <a:solidFill>
                  <a:srgbClr val="FFFFFF"/>
                </a:solidFill>
                <a:latin typeface="Segoe UI" charset="0"/>
                <a:ea typeface="Segoe UI" charset="0"/>
                <a:cs typeface="Segoe UI" charset="0"/>
              </a:rPr>
              <a:t>Unlock value from data across both on-premises and cloud</a:t>
            </a:r>
          </a:p>
        </p:txBody>
      </p:sp>
      <p:sp>
        <p:nvSpPr>
          <p:cNvPr id="2" name="Right Arrow 1"/>
          <p:cNvSpPr/>
          <p:nvPr/>
        </p:nvSpPr>
        <p:spPr>
          <a:xfrm rot="10800000">
            <a:off x="5768137" y="4067658"/>
            <a:ext cx="680720" cy="60960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ight Arrow 60"/>
          <p:cNvSpPr/>
          <p:nvPr/>
        </p:nvSpPr>
        <p:spPr>
          <a:xfrm>
            <a:off x="5872459" y="3498953"/>
            <a:ext cx="680720" cy="60960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32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750"/>
                                        <p:tgtEl>
                                          <p:spTgt spid="5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750"/>
                                        <p:tgtEl>
                                          <p:spTgt spid="5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750"/>
                                        <p:tgtEl>
                                          <p:spTgt spid="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750"/>
                                        <p:tgtEl>
                                          <p:spTgt spid="6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750"/>
                                        <p:tgtEl>
                                          <p:spTgt spid="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750"/>
                                        <p:tgtEl>
                                          <p:spTgt spid="54"/>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750"/>
                                        <p:tgtEl>
                                          <p:spTgt spid="53"/>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75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750"/>
                                        <p:tgtEl>
                                          <p:spTgt spid="64"/>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750"/>
                                        <p:tgtEl>
                                          <p:spTgt spid="62"/>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750"/>
                                        <p:tgtEl>
                                          <p:spTgt spid="6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750"/>
                                        <p:tgtEl>
                                          <p:spTgt spid="70"/>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750"/>
                                        <p:tgtEl>
                                          <p:spTgt spid="71"/>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750"/>
                                        <p:tgtEl>
                                          <p:spTgt spid="6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750"/>
                                        <p:tgtEl>
                                          <p:spTgt spid="6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750"/>
                                        <p:tgtEl>
                                          <p:spTgt spid="66"/>
                                        </p:tgtEl>
                                      </p:cBhvr>
                                    </p:animEffect>
                                  </p:childTnLst>
                                </p:cTn>
                              </p:par>
                            </p:childTnLst>
                          </p:cTn>
                        </p:par>
                        <p:par>
                          <p:cTn id="59" fill="hold">
                            <p:stCondLst>
                              <p:cond delay="1250"/>
                            </p:stCondLst>
                            <p:childTnLst>
                              <p:par>
                                <p:cTn id="60" presetID="10" presetClass="entr" presetSubtype="0" fill="hold" grpId="0" nodeType="after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500"/>
                                        <p:tgtEl>
                                          <p:spTgt spid="72"/>
                                        </p:tgtEl>
                                      </p:cBhvr>
                                    </p:animEffect>
                                  </p:childTnLst>
                                </p:cTn>
                              </p:par>
                            </p:childTnLst>
                          </p:cTn>
                        </p:par>
                        <p:par>
                          <p:cTn id="63" fill="hold">
                            <p:stCondLst>
                              <p:cond delay="1750"/>
                            </p:stCondLst>
                            <p:childTnLst>
                              <p:par>
                                <p:cTn id="64" presetID="10" presetClass="entr" presetSubtype="0" fill="hold" grpId="0" nodeType="after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childTnLst>
                          </p:cTn>
                        </p:par>
                        <p:par>
                          <p:cTn id="67" fill="hold">
                            <p:stCondLst>
                              <p:cond delay="2250"/>
                            </p:stCondLst>
                            <p:childTnLst>
                              <p:par>
                                <p:cTn id="68" presetID="10" presetClass="entr" presetSubtype="0" fill="hold" grpId="0" nodeType="after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childTnLst>
                          </p:cTn>
                        </p:par>
                        <p:par>
                          <p:cTn id="71" fill="hold">
                            <p:stCondLst>
                              <p:cond delay="2750"/>
                            </p:stCondLst>
                            <p:childTnLst>
                              <p:par>
                                <p:cTn id="72" presetID="10" presetClass="entr" presetSubtype="0" fill="hold" grpId="0" nodeType="after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3" grpId="0" animBg="1"/>
      <p:bldP spid="54" grpId="0" animBg="1"/>
      <p:bldP spid="55" grpId="0" animBg="1"/>
      <p:bldP spid="56" grpId="0" animBg="1"/>
      <p:bldP spid="57" grpId="0" animBg="1"/>
      <p:bldP spid="58" grpId="0" animBg="1"/>
      <p:bldP spid="59" grpId="0" animBg="1"/>
      <p:bldP spid="60" grpId="0" animBg="1"/>
      <p:bldP spid="62" grpId="0" animBg="1"/>
      <p:bldP spid="63" grpId="0" animBg="1"/>
      <p:bldP spid="64" grpId="0" animBg="1"/>
      <p:bldP spid="65" grpId="0" animBg="1"/>
      <p:bldP spid="66" grpId="0" animBg="1"/>
      <p:bldP spid="69" grpId="0" animBg="1"/>
      <p:bldP spid="70" grpId="0" animBg="1"/>
      <p:bldP spid="71" grpId="0" animBg="1"/>
      <p:bldP spid="72" grpId="0"/>
      <p:bldP spid="73" grpId="0"/>
      <p:bldP spid="98" grpId="0"/>
      <p:bldP spid="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The rise of APIs</a:t>
            </a:r>
          </a:p>
        </p:txBody>
      </p:sp>
      <p:sp>
        <p:nvSpPr>
          <p:cNvPr id="3" name="Text Placeholder 2"/>
          <p:cNvSpPr>
            <a:spLocks noGrp="1"/>
          </p:cNvSpPr>
          <p:nvPr>
            <p:ph type="body" sz="quarter" idx="10"/>
          </p:nvPr>
        </p:nvSpPr>
        <p:spPr>
          <a:xfrm>
            <a:off x="6880834" y="1189177"/>
            <a:ext cx="5041928" cy="4675126"/>
          </a:xfrm>
        </p:spPr>
        <p:txBody>
          <a:bodyPr/>
          <a:lstStyle/>
          <a:p>
            <a:r>
              <a:rPr lang="en-US" sz="1800" dirty="0">
                <a:solidFill>
                  <a:schemeClr val="tx1"/>
                </a:solidFill>
              </a:rPr>
              <a:t>“Application programming interfaces (APIs) have been elevated from a development technique to a business model driver and boardroom consideration.</a:t>
            </a:r>
          </a:p>
          <a:p>
            <a:r>
              <a:rPr lang="en-US" sz="1800" dirty="0">
                <a:solidFill>
                  <a:schemeClr val="tx1"/>
                </a:solidFill>
              </a:rPr>
              <a:t>An organization’s core assets can be reused, shared, and monetized through APIs that can extend the reach of existing services or provide new revenue streams.</a:t>
            </a:r>
          </a:p>
          <a:p>
            <a:r>
              <a:rPr lang="en-US" sz="1800" dirty="0">
                <a:solidFill>
                  <a:schemeClr val="tx1"/>
                </a:solidFill>
              </a:rPr>
              <a:t>APIs should be managed like a product - one built on top of a potentially complex technical footprint that includes legacy and third-party systems and data.”</a:t>
            </a:r>
          </a:p>
          <a:p>
            <a:endParaRPr lang="en-US" sz="2000" dirty="0"/>
          </a:p>
          <a:p>
            <a:r>
              <a:rPr lang="en-US" sz="2000" dirty="0"/>
              <a:t>		</a:t>
            </a:r>
            <a:r>
              <a:rPr lang="en-US" sz="1400" dirty="0"/>
              <a:t>From the </a:t>
            </a:r>
            <a:r>
              <a:rPr lang="en-US" sz="1400" dirty="0">
                <a:hlinkClick r:id="rId3"/>
              </a:rPr>
              <a:t>“API Economy”</a:t>
            </a:r>
            <a:endParaRPr lang="en-US" sz="1400" dirty="0"/>
          </a:p>
          <a:p>
            <a:r>
              <a:rPr lang="en-US" sz="1400" dirty="0"/>
              <a:t>		by George Collins and David Sisk </a:t>
            </a:r>
          </a:p>
          <a:p>
            <a:r>
              <a:rPr lang="en-US" sz="1400" dirty="0"/>
              <a:t>		Deloitte Consulting LLP, 2015</a:t>
            </a:r>
          </a:p>
          <a:p>
            <a:endParaRPr lang="en-US" sz="14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62" y="244267"/>
            <a:ext cx="7030185" cy="9097884"/>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452490" y="393972"/>
            <a:ext cx="350253" cy="802968"/>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538259" y="2004567"/>
            <a:ext cx="1116865" cy="3547525"/>
          </a:xfrm>
          <a:prstGeom prst="rect">
            <a:avLst/>
          </a:prstGeom>
        </p:spPr>
      </p:pic>
      <p:pic>
        <p:nvPicPr>
          <p:cNvPr id="21" name="Picture 20"/>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004914" y="670051"/>
            <a:ext cx="1364513" cy="3694857"/>
          </a:xfrm>
          <a:prstGeom prst="rect">
            <a:avLst/>
          </a:prstGeom>
        </p:spPr>
      </p:pic>
      <p:grpSp>
        <p:nvGrpSpPr>
          <p:cNvPr id="22" name="Group 21"/>
          <p:cNvGrpSpPr/>
          <p:nvPr/>
        </p:nvGrpSpPr>
        <p:grpSpPr>
          <a:xfrm>
            <a:off x="2483739" y="563900"/>
            <a:ext cx="675302" cy="3687218"/>
            <a:chOff x="2483226" y="169953"/>
            <a:chExt cx="675398" cy="3687741"/>
          </a:xfrm>
        </p:grpSpPr>
        <p:pic>
          <p:nvPicPr>
            <p:cNvPr id="23" name="Picture 22"/>
            <p:cNvPicPr>
              <a:picLocks noChangeAspect="1"/>
            </p:cNvPicPr>
            <p:nvPr/>
          </p:nvPicPr>
          <p:blipFill rotWithShape="1">
            <a:blip r:embed="rId8"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24" name="Picture 23"/>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487240" y="2049150"/>
              <a:ext cx="671380" cy="585771"/>
            </a:xfrm>
            <a:prstGeom prst="rect">
              <a:avLst/>
            </a:prstGeom>
          </p:spPr>
        </p:pic>
        <p:pic>
          <p:nvPicPr>
            <p:cNvPr id="25" name="Picture 24"/>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2483226" y="2694844"/>
              <a:ext cx="671380" cy="1162850"/>
            </a:xfrm>
            <a:prstGeom prst="rect">
              <a:avLst/>
            </a:prstGeom>
          </p:spPr>
        </p:pic>
      </p:grpSp>
      <p:pic>
        <p:nvPicPr>
          <p:cNvPr id="26" name="Picture 25"/>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604343" y="1275044"/>
            <a:ext cx="1352526" cy="4482983"/>
          </a:xfrm>
          <a:prstGeom prst="rect">
            <a:avLst/>
          </a:prstGeom>
        </p:spPr>
      </p:pic>
      <p:sp>
        <p:nvSpPr>
          <p:cNvPr id="27" name="TextBox 26"/>
          <p:cNvSpPr txBox="1"/>
          <p:nvPr/>
        </p:nvSpPr>
        <p:spPr>
          <a:xfrm flipH="1">
            <a:off x="5502755" y="1405274"/>
            <a:ext cx="1378079" cy="6832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00B0F0"/>
                </a:solidFill>
                <a:effectLst/>
                <a:uLnTx/>
                <a:uFillTx/>
              </a:rPr>
              <a:t>Cloud</a:t>
            </a:r>
          </a:p>
        </p:txBody>
      </p:sp>
      <p:sp>
        <p:nvSpPr>
          <p:cNvPr id="28" name="TextBox 27"/>
          <p:cNvSpPr txBox="1"/>
          <p:nvPr/>
        </p:nvSpPr>
        <p:spPr>
          <a:xfrm flipH="1">
            <a:off x="192974" y="1409755"/>
            <a:ext cx="2161454"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a:ln>
                  <a:noFill/>
                </a:ln>
                <a:solidFill>
                  <a:srgbClr val="FFC000"/>
                </a:solidFill>
                <a:effectLst/>
                <a:uLnTx/>
                <a:uFillTx/>
              </a:rPr>
              <a:t>Hybrid IT</a:t>
            </a:r>
            <a:endParaRPr kumimoji="0" lang="en-US" sz="2000" b="1" i="0" u="none" strike="noStrike" kern="0" cap="none" spc="0" normalizeH="0" baseline="0" noProof="0" dirty="0">
              <a:ln>
                <a:noFill/>
              </a:ln>
              <a:solidFill>
                <a:srgbClr val="FFC000"/>
              </a:solidFill>
              <a:effectLst/>
              <a:uLnTx/>
              <a:uFillTx/>
            </a:endParaRPr>
          </a:p>
        </p:txBody>
      </p:sp>
      <p:sp>
        <p:nvSpPr>
          <p:cNvPr id="29" name="TextBox 28"/>
          <p:cNvSpPr txBox="1"/>
          <p:nvPr/>
        </p:nvSpPr>
        <p:spPr>
          <a:xfrm flipH="1">
            <a:off x="485569" y="244267"/>
            <a:ext cx="1792218" cy="7386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1" i="0" u="none" strike="noStrike" kern="0" cap="none" spc="0" normalizeH="0" baseline="0" noProof="0">
                <a:ln>
                  <a:noFill/>
                </a:ln>
                <a:solidFill>
                  <a:srgbClr val="7030A0"/>
                </a:solidFill>
                <a:effectLst/>
                <a:uLnTx/>
                <a:uFillTx/>
              </a:rPr>
              <a:t>Mobile</a:t>
            </a:r>
            <a:endParaRPr kumimoji="0" lang="en-US" sz="3200" b="1" i="0" u="none" strike="noStrike" kern="0" cap="none" spc="0" normalizeH="0" baseline="0" noProof="0" dirty="0">
              <a:ln>
                <a:noFill/>
              </a:ln>
              <a:solidFill>
                <a:srgbClr val="7030A0"/>
              </a:solidFill>
              <a:effectLst/>
              <a:uLnTx/>
              <a:uFillTx/>
            </a:endParaRPr>
          </a:p>
        </p:txBody>
      </p:sp>
      <p:sp>
        <p:nvSpPr>
          <p:cNvPr id="30" name="TextBox 29"/>
          <p:cNvSpPr txBox="1"/>
          <p:nvPr/>
        </p:nvSpPr>
        <p:spPr>
          <a:xfrm flipH="1">
            <a:off x="4230650" y="2559715"/>
            <a:ext cx="175879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solidFill>
                  <a:srgbClr val="0070C0"/>
                </a:solidFill>
                <a:effectLst/>
                <a:uLnTx/>
                <a:uFillTx/>
              </a:rPr>
              <a:t>Analytics</a:t>
            </a:r>
            <a:endParaRPr kumimoji="0" lang="en-US" sz="2400" b="1" i="0" u="none" strike="noStrike" kern="0" cap="none" spc="0" normalizeH="0" baseline="0" noProof="0" dirty="0">
              <a:ln>
                <a:noFill/>
              </a:ln>
              <a:solidFill>
                <a:srgbClr val="0070C0"/>
              </a:solidFill>
              <a:effectLst/>
              <a:uLnTx/>
              <a:uFillTx/>
            </a:endParaRPr>
          </a:p>
        </p:txBody>
      </p:sp>
      <p:sp>
        <p:nvSpPr>
          <p:cNvPr id="31" name="TextBox 30"/>
          <p:cNvSpPr txBox="1"/>
          <p:nvPr/>
        </p:nvSpPr>
        <p:spPr>
          <a:xfrm flipH="1">
            <a:off x="3952116" y="42187"/>
            <a:ext cx="1264378"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err="1">
                <a:ln>
                  <a:noFill/>
                </a:ln>
                <a:solidFill>
                  <a:srgbClr val="00B050"/>
                </a:solidFill>
                <a:effectLst/>
                <a:uLnTx/>
                <a:uFillTx/>
              </a:rPr>
              <a:t>IoT</a:t>
            </a:r>
            <a:endParaRPr kumimoji="0" lang="en-US" sz="2400" b="1" i="0" u="none" strike="noStrike" kern="0" cap="none" spc="0" normalizeH="0" baseline="0" noProof="0" dirty="0">
              <a:ln>
                <a:noFill/>
              </a:ln>
              <a:solidFill>
                <a:srgbClr val="00B050"/>
              </a:solidFill>
              <a:effectLst/>
              <a:uLnTx/>
              <a:uFillTx/>
            </a:endParaRPr>
          </a:p>
        </p:txBody>
      </p:sp>
      <p:sp>
        <p:nvSpPr>
          <p:cNvPr id="32" name="TextBox 31"/>
          <p:cNvSpPr txBox="1"/>
          <p:nvPr/>
        </p:nvSpPr>
        <p:spPr>
          <a:xfrm flipH="1">
            <a:off x="4959268" y="3296889"/>
            <a:ext cx="1956538"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a:ln>
                  <a:noFill/>
                </a:ln>
                <a:solidFill>
                  <a:srgbClr val="002060"/>
                </a:solidFill>
                <a:effectLst/>
                <a:uLnTx/>
                <a:uFillTx/>
              </a:rPr>
              <a:t>Microservices</a:t>
            </a:r>
            <a:endParaRPr kumimoji="0" lang="en-US" sz="1800" b="1" i="0" u="none" strike="noStrike" kern="0" cap="none" spc="0" normalizeH="0" baseline="0" noProof="0" dirty="0">
              <a:ln>
                <a:noFill/>
              </a:ln>
              <a:solidFill>
                <a:srgbClr val="002060"/>
              </a:solidFill>
              <a:effectLst/>
              <a:uLnTx/>
              <a:uFillTx/>
            </a:endParaRPr>
          </a:p>
        </p:txBody>
      </p:sp>
    </p:spTree>
    <p:extLst>
      <p:ext uri="{BB962C8B-B14F-4D97-AF65-F5344CB8AC3E}">
        <p14:creationId xmlns:p14="http://schemas.microsoft.com/office/powerpoint/2010/main" val="83713591"/>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1484494"/>
          </a:xfrm>
        </p:spPr>
        <p:txBody>
          <a:bodyPr/>
          <a:lstStyle/>
          <a:p>
            <a:r>
              <a:rPr lang="en-US" sz="4705" dirty="0">
                <a:solidFill>
                  <a:schemeClr val="bg1"/>
                </a:solidFill>
              </a:rPr>
              <a:t>Nearly 40% Of US Enterprises Will Adopt API Management Solutions By 2020</a:t>
            </a:r>
          </a:p>
        </p:txBody>
      </p:sp>
      <p:sp>
        <p:nvSpPr>
          <p:cNvPr id="4" name="Rectangle 3"/>
          <p:cNvSpPr/>
          <p:nvPr/>
        </p:nvSpPr>
        <p:spPr>
          <a:xfrm>
            <a:off x="269240" y="3774473"/>
            <a:ext cx="11563816" cy="1104318"/>
          </a:xfrm>
          <a:prstGeom prst="rect">
            <a:avLst/>
          </a:prstGeom>
        </p:spPr>
        <p:txBody>
          <a:bodyPr wrap="square" lIns="179285" tIns="143428" rIns="179285" bIns="143428">
            <a:spAutoFit/>
          </a:bodyPr>
          <a:lstStyle/>
          <a:p>
            <a:pPr marL="0" marR="0" lvl="0" indent="0" defTabSz="896386" eaLnBrk="1" fontAlgn="auto" latinLnBrk="0" hangingPunct="1">
              <a:lnSpc>
                <a:spcPct val="90000"/>
              </a:lnSpc>
              <a:spcBef>
                <a:spcPts val="0"/>
              </a:spcBef>
              <a:spcAft>
                <a:spcPts val="1176"/>
              </a:spcAft>
              <a:buClrTx/>
              <a:buSzTx/>
              <a:buFontTx/>
              <a:buNone/>
              <a:tabLst/>
              <a:defRPr/>
            </a:pPr>
            <a:r>
              <a:rPr kumimoji="0" lang="en-US" sz="2941" b="0" i="0" u="none" strike="noStrike" kern="0" cap="none" spc="0" normalizeH="0" baseline="0" noProof="0" dirty="0">
                <a:ln w="3175">
                  <a:noFill/>
                </a:ln>
                <a:solidFill>
                  <a:schemeClr val="bg1"/>
                </a:solidFill>
                <a:effectLst/>
                <a:uLnTx/>
                <a:uFillTx/>
                <a:latin typeface="Segoe UI Light"/>
                <a:cs typeface="Segoe UI" pitchFamily="34" charset="0"/>
              </a:rPr>
              <a:t>The US API management market will grow more than fourfold from $140 million in 2014 to $660 million by 2020.</a:t>
            </a:r>
          </a:p>
        </p:txBody>
      </p:sp>
      <p:sp>
        <p:nvSpPr>
          <p:cNvPr id="2" name="TextBox 1"/>
          <p:cNvSpPr txBox="1"/>
          <p:nvPr/>
        </p:nvSpPr>
        <p:spPr>
          <a:xfrm>
            <a:off x="6170702" y="5221850"/>
            <a:ext cx="5527953" cy="881041"/>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bg1"/>
                </a:solidFill>
                <a:effectLst/>
                <a:uLnTx/>
                <a:uFillTx/>
              </a:rPr>
              <a:t>Forrester: Sizing The Market For API Management Solutions 2015</a:t>
            </a:r>
          </a:p>
          <a:p>
            <a:pPr marL="0" marR="0" lvl="0" indent="0" defTabSz="914400" eaLnBrk="1" fontAlgn="auto" latinLnBrk="0" hangingPunct="1">
              <a:lnSpc>
                <a:spcPct val="90000"/>
              </a:lnSpc>
              <a:spcBef>
                <a:spcPts val="0"/>
              </a:spcBef>
              <a:spcAft>
                <a:spcPts val="588"/>
              </a:spcAft>
              <a:buClrTx/>
              <a:buSzTx/>
              <a:buFontTx/>
              <a:buNone/>
              <a:tabLst/>
              <a:defRPr/>
            </a:pPr>
            <a:endParaRPr kumimoji="0" lang="en-US" sz="2353" b="0" i="0" u="none" strike="noStrike" kern="0" cap="none" spc="0" normalizeH="0" baseline="0" noProof="0" dirty="0" err="1">
              <a:ln>
                <a:noFill/>
              </a:ln>
              <a:solidFill>
                <a:schemeClr val="bg1"/>
              </a:solidFill>
              <a:effectLst/>
              <a:uLnTx/>
              <a:uFillTx/>
            </a:endParaRPr>
          </a:p>
        </p:txBody>
      </p:sp>
    </p:spTree>
    <p:extLst>
      <p:ext uri="{BB962C8B-B14F-4D97-AF65-F5344CB8AC3E}">
        <p14:creationId xmlns:p14="http://schemas.microsoft.com/office/powerpoint/2010/main" val="81153555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8"/>
            <a:ext cx="11655840" cy="899537"/>
          </a:xfrm>
        </p:spPr>
        <p:txBody>
          <a:bodyPr/>
          <a:lstStyle/>
          <a:p>
            <a:r>
              <a:rPr lang="en-US" dirty="0"/>
              <a:t>Enable digital transformation using </a:t>
            </a:r>
            <a:br>
              <a:rPr lang="en-US" dirty="0"/>
            </a:br>
            <a:r>
              <a:rPr lang="en-US" dirty="0"/>
              <a:t>an API led economy</a:t>
            </a:r>
          </a:p>
        </p:txBody>
      </p:sp>
      <p:grpSp>
        <p:nvGrpSpPr>
          <p:cNvPr id="8" name="Group 7"/>
          <p:cNvGrpSpPr/>
          <p:nvPr/>
        </p:nvGrpSpPr>
        <p:grpSpPr>
          <a:xfrm>
            <a:off x="2066015" y="3175399"/>
            <a:ext cx="9856746" cy="612869"/>
            <a:chOff x="2107443" y="2491182"/>
            <a:chExt cx="10054394" cy="625158"/>
          </a:xfrm>
        </p:grpSpPr>
        <p:sp>
          <p:nvSpPr>
            <p:cNvPr id="4" name="Rectangle 3"/>
            <p:cNvSpPr/>
            <p:nvPr/>
          </p:nvSpPr>
          <p:spPr bwMode="auto">
            <a:xfrm rot="5400000">
              <a:off x="7007799" y="-2037698"/>
              <a:ext cx="253682" cy="100543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12"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Microsoft Integration</a:t>
              </a:r>
            </a:p>
          </p:txBody>
        </p:sp>
        <p:sp>
          <p:nvSpPr>
            <p:cNvPr id="53" name="Rectangle 52"/>
            <p:cNvSpPr/>
            <p:nvPr/>
          </p:nvSpPr>
          <p:spPr bwMode="auto">
            <a:xfrm rot="5400000">
              <a:off x="6945570" y="-2346944"/>
              <a:ext cx="378141" cy="10054393"/>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12" fontAlgn="base">
                <a:lnSpc>
                  <a:spcPct val="90000"/>
                </a:lnSpc>
                <a:spcBef>
                  <a:spcPct val="0"/>
                </a:spcBef>
                <a:spcAft>
                  <a:spcPct val="0"/>
                </a:spcAft>
                <a:defRPr/>
              </a:pPr>
              <a:r>
                <a:rPr lang="en-US" sz="1568"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Experience APIs</a:t>
              </a:r>
            </a:p>
          </p:txBody>
        </p:sp>
      </p:grpSp>
      <p:grpSp>
        <p:nvGrpSpPr>
          <p:cNvPr id="7" name="Group 6"/>
          <p:cNvGrpSpPr/>
          <p:nvPr/>
        </p:nvGrpSpPr>
        <p:grpSpPr>
          <a:xfrm>
            <a:off x="2062090" y="3898343"/>
            <a:ext cx="9860670" cy="614737"/>
            <a:chOff x="2103438" y="3516822"/>
            <a:chExt cx="10058397" cy="627064"/>
          </a:xfrm>
        </p:grpSpPr>
        <p:sp>
          <p:nvSpPr>
            <p:cNvPr id="16" name="Rectangle 15"/>
            <p:cNvSpPr/>
            <p:nvPr/>
          </p:nvSpPr>
          <p:spPr bwMode="auto">
            <a:xfrm rot="5400000">
              <a:off x="7005795" y="-1012155"/>
              <a:ext cx="253684" cy="10058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12"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Microsoft Integration</a:t>
              </a:r>
            </a:p>
          </p:txBody>
        </p:sp>
        <p:sp>
          <p:nvSpPr>
            <p:cNvPr id="54" name="Rectangle 53"/>
            <p:cNvSpPr/>
            <p:nvPr/>
          </p:nvSpPr>
          <p:spPr bwMode="auto">
            <a:xfrm rot="5400000">
              <a:off x="6943566" y="-1323306"/>
              <a:ext cx="378142" cy="1005839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12" fontAlgn="base">
                <a:lnSpc>
                  <a:spcPct val="90000"/>
                </a:lnSpc>
                <a:spcBef>
                  <a:spcPct val="0"/>
                </a:spcBef>
                <a:spcAft>
                  <a:spcPct val="0"/>
                </a:spcAft>
                <a:defRPr/>
              </a:pPr>
              <a:r>
                <a:rPr lang="en-US" sz="1568"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Process APIs</a:t>
              </a:r>
            </a:p>
          </p:txBody>
        </p:sp>
      </p:grpSp>
      <p:grpSp>
        <p:nvGrpSpPr>
          <p:cNvPr id="6" name="Group 5"/>
          <p:cNvGrpSpPr/>
          <p:nvPr/>
        </p:nvGrpSpPr>
        <p:grpSpPr>
          <a:xfrm>
            <a:off x="2066015" y="4623155"/>
            <a:ext cx="9859068" cy="614734"/>
            <a:chOff x="2107442" y="4485959"/>
            <a:chExt cx="10056763" cy="627061"/>
          </a:xfrm>
        </p:grpSpPr>
        <p:sp>
          <p:nvSpPr>
            <p:cNvPr id="17" name="Rectangle 16"/>
            <p:cNvSpPr/>
            <p:nvPr/>
          </p:nvSpPr>
          <p:spPr bwMode="auto">
            <a:xfrm rot="5400000">
              <a:off x="7008983" y="-42202"/>
              <a:ext cx="253681" cy="10056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12"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Microsoft Integration</a:t>
              </a:r>
            </a:p>
          </p:txBody>
        </p:sp>
        <p:sp>
          <p:nvSpPr>
            <p:cNvPr id="55" name="Rectangle 54"/>
            <p:cNvSpPr/>
            <p:nvPr/>
          </p:nvSpPr>
          <p:spPr bwMode="auto">
            <a:xfrm rot="5400000">
              <a:off x="6946754" y="-353353"/>
              <a:ext cx="378140" cy="10056763"/>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12" fontAlgn="base">
                <a:lnSpc>
                  <a:spcPct val="90000"/>
                </a:lnSpc>
                <a:spcBef>
                  <a:spcPct val="0"/>
                </a:spcBef>
                <a:spcAft>
                  <a:spcPct val="0"/>
                </a:spcAft>
                <a:defRPr/>
              </a:pPr>
              <a:r>
                <a:rPr lang="en-US" sz="1568"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Service APIs</a:t>
              </a:r>
            </a:p>
          </p:txBody>
        </p:sp>
      </p:grpSp>
      <p:grpSp>
        <p:nvGrpSpPr>
          <p:cNvPr id="308" name="Group 307"/>
          <p:cNvGrpSpPr/>
          <p:nvPr/>
        </p:nvGrpSpPr>
        <p:grpSpPr>
          <a:xfrm>
            <a:off x="269241" y="5347963"/>
            <a:ext cx="11653522" cy="1066061"/>
            <a:chOff x="274639" y="5454704"/>
            <a:chExt cx="11887199" cy="1087438"/>
          </a:xfrm>
        </p:grpSpPr>
        <p:sp>
          <p:nvSpPr>
            <p:cNvPr id="70" name="Rectangle 69"/>
            <p:cNvSpPr/>
            <p:nvPr/>
          </p:nvSpPr>
          <p:spPr bwMode="auto">
            <a:xfrm>
              <a:off x="2103437" y="5454704"/>
              <a:ext cx="10058401" cy="1087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244">
                <a:lnSpc>
                  <a:spcPct val="90000"/>
                </a:lnSpc>
                <a:defRPr/>
              </a:pPr>
              <a:endParaRPr lang="en-US" sz="2353" kern="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56" name="Rectangle 55"/>
            <p:cNvSpPr/>
            <p:nvPr/>
          </p:nvSpPr>
          <p:spPr bwMode="auto">
            <a:xfrm>
              <a:off x="274639" y="5454704"/>
              <a:ext cx="1828798" cy="10874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244">
                <a:lnSpc>
                  <a:spcPct val="90000"/>
                </a:lnSpc>
                <a:defRPr/>
              </a:pPr>
              <a:r>
                <a:rPr lang="en-US" sz="1765"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IT admin</a:t>
              </a:r>
            </a:p>
          </p:txBody>
        </p:sp>
        <p:sp>
          <p:nvSpPr>
            <p:cNvPr id="24" name="Freeform 5"/>
            <p:cNvSpPr>
              <a:spLocks noChangeAspect="1" noEditPoints="1"/>
            </p:cNvSpPr>
            <p:nvPr/>
          </p:nvSpPr>
          <p:spPr bwMode="black">
            <a:xfrm>
              <a:off x="2561280" y="5579943"/>
              <a:ext cx="1195332" cy="836960"/>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rgbClr val="139CD8"/>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5" name="Freeform 5"/>
            <p:cNvSpPr>
              <a:spLocks noChangeAspect="1" noEditPoints="1"/>
            </p:cNvSpPr>
            <p:nvPr/>
          </p:nvSpPr>
          <p:spPr bwMode="black">
            <a:xfrm>
              <a:off x="8582337" y="5792452"/>
              <a:ext cx="830221" cy="411942"/>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rgbClr val="00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6" name="Freeform 5"/>
            <p:cNvSpPr>
              <a:spLocks noChangeAspect="1" noEditPoints="1"/>
            </p:cNvSpPr>
            <p:nvPr/>
          </p:nvSpPr>
          <p:spPr bwMode="black">
            <a:xfrm>
              <a:off x="10013143" y="5829276"/>
              <a:ext cx="1687664" cy="338295"/>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81" name="Group 80"/>
            <p:cNvGrpSpPr/>
            <p:nvPr/>
          </p:nvGrpSpPr>
          <p:grpSpPr>
            <a:xfrm>
              <a:off x="4357199" y="5676294"/>
              <a:ext cx="1336006" cy="644258"/>
              <a:chOff x="2090448" y="3985169"/>
              <a:chExt cx="1447482" cy="698015"/>
            </a:xfrm>
          </p:grpSpPr>
          <p:grpSp>
            <p:nvGrpSpPr>
              <p:cNvPr id="35" name="Group 34"/>
              <p:cNvGrpSpPr/>
              <p:nvPr/>
            </p:nvGrpSpPr>
            <p:grpSpPr>
              <a:xfrm>
                <a:off x="2090448" y="3985169"/>
                <a:ext cx="516848" cy="698015"/>
                <a:chOff x="4960465" y="5763533"/>
                <a:chExt cx="422692" cy="668212"/>
              </a:xfrm>
            </p:grpSpPr>
            <p:sp>
              <p:nvSpPr>
                <p:cNvPr id="36" name="Freeform 98"/>
                <p:cNvSpPr>
                  <a:spLocks/>
                </p:cNvSpPr>
                <p:nvPr/>
              </p:nvSpPr>
              <p:spPr bwMode="auto">
                <a:xfrm>
                  <a:off x="4960465" y="5853967"/>
                  <a:ext cx="211346" cy="577778"/>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Calibri" panose="020F0502020204030204"/>
                  </a:endParaRPr>
                </a:p>
              </p:txBody>
            </p:sp>
            <p:sp>
              <p:nvSpPr>
                <p:cNvPr id="37" name="Freeform 99"/>
                <p:cNvSpPr>
                  <a:spLocks/>
                </p:cNvSpPr>
                <p:nvPr/>
              </p:nvSpPr>
              <p:spPr bwMode="auto">
                <a:xfrm>
                  <a:off x="5170127" y="5853967"/>
                  <a:ext cx="213030" cy="577778"/>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Calibri" panose="020F0502020204030204"/>
                  </a:endParaRPr>
                </a:p>
              </p:txBody>
            </p:sp>
            <p:sp>
              <p:nvSpPr>
                <p:cNvPr id="38" name="Freeform 100"/>
                <p:cNvSpPr>
                  <a:spLocks/>
                </p:cNvSpPr>
                <p:nvPr/>
              </p:nvSpPr>
              <p:spPr bwMode="auto">
                <a:xfrm>
                  <a:off x="5170127" y="5853967"/>
                  <a:ext cx="213030" cy="577778"/>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0078D7">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Calibri" panose="020F0502020204030204"/>
                  </a:endParaRPr>
                </a:p>
              </p:txBody>
            </p:sp>
            <p:sp>
              <p:nvSpPr>
                <p:cNvPr id="39" name="Oval 101"/>
                <p:cNvSpPr>
                  <a:spLocks noChangeArrowheads="1"/>
                </p:cNvSpPr>
                <p:nvPr/>
              </p:nvSpPr>
              <p:spPr bwMode="auto">
                <a:xfrm>
                  <a:off x="4960465" y="5763533"/>
                  <a:ext cx="422692" cy="1808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Calibri" panose="020F0502020204030204"/>
                  </a:endParaRPr>
                </a:p>
              </p:txBody>
            </p:sp>
            <p:sp>
              <p:nvSpPr>
                <p:cNvPr id="40" name="Oval 102"/>
                <p:cNvSpPr>
                  <a:spLocks noChangeArrowheads="1"/>
                </p:cNvSpPr>
                <p:nvPr/>
              </p:nvSpPr>
              <p:spPr bwMode="auto">
                <a:xfrm>
                  <a:off x="5004250" y="5789658"/>
                  <a:ext cx="335122" cy="1195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Calibri" panose="020F0502020204030204"/>
                  </a:endParaRPr>
                </a:p>
              </p:txBody>
            </p:sp>
            <p:sp>
              <p:nvSpPr>
                <p:cNvPr id="41" name="Freeform 103"/>
                <p:cNvSpPr>
                  <a:spLocks/>
                </p:cNvSpPr>
                <p:nvPr/>
              </p:nvSpPr>
              <p:spPr bwMode="auto">
                <a:xfrm>
                  <a:off x="5004250" y="5789658"/>
                  <a:ext cx="335122" cy="95459"/>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Calibri" panose="020F0502020204030204"/>
                  </a:endParaRPr>
                </a:p>
              </p:txBody>
            </p:sp>
            <p:sp>
              <p:nvSpPr>
                <p:cNvPr id="42" name="Freeform 104"/>
                <p:cNvSpPr>
                  <a:spLocks/>
                </p:cNvSpPr>
                <p:nvPr/>
              </p:nvSpPr>
              <p:spPr bwMode="auto">
                <a:xfrm>
                  <a:off x="5018564" y="6074026"/>
                  <a:ext cx="85886" cy="163788"/>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Calibri" panose="020F0502020204030204"/>
                  </a:endParaRPr>
                </a:p>
              </p:txBody>
            </p:sp>
            <p:sp>
              <p:nvSpPr>
                <p:cNvPr id="43" name="Freeform 105"/>
                <p:cNvSpPr>
                  <a:spLocks noEditPoints="1"/>
                </p:cNvSpPr>
                <p:nvPr/>
              </p:nvSpPr>
              <p:spPr bwMode="auto">
                <a:xfrm>
                  <a:off x="5117922" y="6074026"/>
                  <a:ext cx="129670" cy="201971"/>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Calibri" panose="020F0502020204030204"/>
                  </a:endParaRPr>
                </a:p>
              </p:txBody>
            </p:sp>
            <p:sp>
              <p:nvSpPr>
                <p:cNvPr id="44" name="Freeform 106"/>
                <p:cNvSpPr>
                  <a:spLocks/>
                </p:cNvSpPr>
                <p:nvPr/>
              </p:nvSpPr>
              <p:spPr bwMode="auto">
                <a:xfrm>
                  <a:off x="5269485" y="6078045"/>
                  <a:ext cx="79992" cy="157759"/>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Calibri" panose="020F0502020204030204"/>
                  </a:endParaRPr>
                </a:p>
              </p:txBody>
            </p:sp>
          </p:grpSp>
          <p:sp>
            <p:nvSpPr>
              <p:cNvPr id="48" name="Freeform 5"/>
              <p:cNvSpPr>
                <a:spLocks noChangeAspect="1" noEditPoints="1"/>
              </p:cNvSpPr>
              <p:nvPr/>
            </p:nvSpPr>
            <p:spPr bwMode="black">
              <a:xfrm>
                <a:off x="2722088" y="4234076"/>
                <a:ext cx="815842" cy="359672"/>
              </a:xfrm>
              <a:custGeom>
                <a:avLst/>
                <a:gdLst>
                  <a:gd name="T0" fmla="*/ 187 w 1257"/>
                  <a:gd name="T1" fmla="*/ 61 h 553"/>
                  <a:gd name="T2" fmla="*/ 32 w 1257"/>
                  <a:gd name="T3" fmla="*/ 81 h 553"/>
                  <a:gd name="T4" fmla="*/ 112 w 1257"/>
                  <a:gd name="T5" fmla="*/ 179 h 553"/>
                  <a:gd name="T6" fmla="*/ 284 w 1257"/>
                  <a:gd name="T7" fmla="*/ 20 h 553"/>
                  <a:gd name="T8" fmla="*/ 269 w 1257"/>
                  <a:gd name="T9" fmla="*/ 5 h 553"/>
                  <a:gd name="T10" fmla="*/ 280 w 1257"/>
                  <a:gd name="T11" fmla="*/ 72 h 553"/>
                  <a:gd name="T12" fmla="*/ 308 w 1257"/>
                  <a:gd name="T13" fmla="*/ 147 h 553"/>
                  <a:gd name="T14" fmla="*/ 346 w 1257"/>
                  <a:gd name="T15" fmla="*/ 104 h 553"/>
                  <a:gd name="T16" fmla="*/ 518 w 1257"/>
                  <a:gd name="T17" fmla="*/ 95 h 553"/>
                  <a:gd name="T18" fmla="*/ 443 w 1257"/>
                  <a:gd name="T19" fmla="*/ 72 h 553"/>
                  <a:gd name="T20" fmla="*/ 518 w 1257"/>
                  <a:gd name="T21" fmla="*/ 71 h 553"/>
                  <a:gd name="T22" fmla="*/ 521 w 1257"/>
                  <a:gd name="T23" fmla="*/ 146 h 553"/>
                  <a:gd name="T24" fmla="*/ 627 w 1257"/>
                  <a:gd name="T25" fmla="*/ 103 h 553"/>
                  <a:gd name="T26" fmla="*/ 627 w 1257"/>
                  <a:gd name="T27" fmla="*/ 185 h 553"/>
                  <a:gd name="T28" fmla="*/ 681 w 1257"/>
                  <a:gd name="T29" fmla="*/ 186 h 553"/>
                  <a:gd name="T30" fmla="*/ 681 w 1257"/>
                  <a:gd name="T31" fmla="*/ 110 h 553"/>
                  <a:gd name="T32" fmla="*/ 712 w 1257"/>
                  <a:gd name="T33" fmla="*/ 94 h 553"/>
                  <a:gd name="T34" fmla="*/ 926 w 1257"/>
                  <a:gd name="T35" fmla="*/ 143 h 553"/>
                  <a:gd name="T36" fmla="*/ 858 w 1257"/>
                  <a:gd name="T37" fmla="*/ 68 h 553"/>
                  <a:gd name="T38" fmla="*/ 821 w 1257"/>
                  <a:gd name="T39" fmla="*/ 103 h 553"/>
                  <a:gd name="T40" fmla="*/ 1020 w 1257"/>
                  <a:gd name="T41" fmla="*/ 23 h 553"/>
                  <a:gd name="T42" fmla="*/ 981 w 1257"/>
                  <a:gd name="T43" fmla="*/ 91 h 553"/>
                  <a:gd name="T44" fmla="*/ 957 w 1257"/>
                  <a:gd name="T45" fmla="*/ 72 h 553"/>
                  <a:gd name="T46" fmla="*/ 1098 w 1257"/>
                  <a:gd name="T47" fmla="*/ 214 h 553"/>
                  <a:gd name="T48" fmla="*/ 1039 w 1257"/>
                  <a:gd name="T49" fmla="*/ 72 h 553"/>
                  <a:gd name="T50" fmla="*/ 1062 w 1257"/>
                  <a:gd name="T51" fmla="*/ 91 h 553"/>
                  <a:gd name="T52" fmla="*/ 112 w 1257"/>
                  <a:gd name="T53" fmla="*/ 453 h 553"/>
                  <a:gd name="T54" fmla="*/ 23 w 1257"/>
                  <a:gd name="T55" fmla="*/ 481 h 553"/>
                  <a:gd name="T56" fmla="*/ 0 w 1257"/>
                  <a:gd name="T57" fmla="*/ 353 h 553"/>
                  <a:gd name="T58" fmla="*/ 36 w 1257"/>
                  <a:gd name="T59" fmla="*/ 328 h 553"/>
                  <a:gd name="T60" fmla="*/ 112 w 1257"/>
                  <a:gd name="T61" fmla="*/ 453 h 553"/>
                  <a:gd name="T62" fmla="*/ 225 w 1257"/>
                  <a:gd name="T63" fmla="*/ 507 h 553"/>
                  <a:gd name="T64" fmla="*/ 230 w 1257"/>
                  <a:gd name="T65" fmla="*/ 299 h 553"/>
                  <a:gd name="T66" fmla="*/ 228 w 1257"/>
                  <a:gd name="T67" fmla="*/ 320 h 553"/>
                  <a:gd name="T68" fmla="*/ 226 w 1257"/>
                  <a:gd name="T69" fmla="*/ 486 h 553"/>
                  <a:gd name="T70" fmla="*/ 378 w 1257"/>
                  <a:gd name="T71" fmla="*/ 302 h 553"/>
                  <a:gd name="T72" fmla="*/ 570 w 1257"/>
                  <a:gd name="T73" fmla="*/ 507 h 553"/>
                  <a:gd name="T74" fmla="*/ 612 w 1257"/>
                  <a:gd name="T75" fmla="*/ 456 h 553"/>
                  <a:gd name="T76" fmla="*/ 589 w 1257"/>
                  <a:gd name="T77" fmla="*/ 299 h 553"/>
                  <a:gd name="T78" fmla="*/ 553 w 1257"/>
                  <a:gd name="T79" fmla="*/ 367 h 553"/>
                  <a:gd name="T80" fmla="*/ 679 w 1257"/>
                  <a:gd name="T81" fmla="*/ 438 h 553"/>
                  <a:gd name="T82" fmla="*/ 673 w 1257"/>
                  <a:gd name="T83" fmla="*/ 487 h 553"/>
                  <a:gd name="T84" fmla="*/ 781 w 1257"/>
                  <a:gd name="T85" fmla="*/ 426 h 553"/>
                  <a:gd name="T86" fmla="*/ 680 w 1257"/>
                  <a:gd name="T87" fmla="*/ 418 h 553"/>
                  <a:gd name="T88" fmla="*/ 830 w 1257"/>
                  <a:gd name="T89" fmla="*/ 504 h 553"/>
                  <a:gd name="T90" fmla="*/ 846 w 1257"/>
                  <a:gd name="T91" fmla="*/ 366 h 553"/>
                  <a:gd name="T92" fmla="*/ 944 w 1257"/>
                  <a:gd name="T93" fmla="*/ 504 h 553"/>
                  <a:gd name="T94" fmla="*/ 962 w 1257"/>
                  <a:gd name="T95" fmla="*/ 465 h 553"/>
                  <a:gd name="T96" fmla="*/ 1101 w 1257"/>
                  <a:gd name="T97" fmla="*/ 488 h 553"/>
                  <a:gd name="T98" fmla="*/ 1039 w 1257"/>
                  <a:gd name="T99" fmla="*/ 393 h 553"/>
                  <a:gd name="T100" fmla="*/ 1132 w 1257"/>
                  <a:gd name="T101" fmla="*/ 418 h 553"/>
                  <a:gd name="T102" fmla="*/ 1257 w 1257"/>
                  <a:gd name="T103" fmla="*/ 383 h 553"/>
                  <a:gd name="T104" fmla="*/ 1182 w 1257"/>
                  <a:gd name="T105" fmla="*/ 360 h 553"/>
                  <a:gd name="T106" fmla="*/ 1257 w 1257"/>
                  <a:gd name="T107" fmla="*/ 35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7" h="553">
                    <a:moveTo>
                      <a:pt x="215" y="216"/>
                    </a:moveTo>
                    <a:cubicBezTo>
                      <a:pt x="192" y="216"/>
                      <a:pt x="192" y="216"/>
                      <a:pt x="192" y="216"/>
                    </a:cubicBezTo>
                    <a:cubicBezTo>
                      <a:pt x="192" y="80"/>
                      <a:pt x="192" y="80"/>
                      <a:pt x="192" y="80"/>
                    </a:cubicBezTo>
                    <a:cubicBezTo>
                      <a:pt x="192" y="70"/>
                      <a:pt x="192" y="57"/>
                      <a:pt x="194" y="41"/>
                    </a:cubicBezTo>
                    <a:cubicBezTo>
                      <a:pt x="193" y="41"/>
                      <a:pt x="193" y="41"/>
                      <a:pt x="193" y="41"/>
                    </a:cubicBezTo>
                    <a:cubicBezTo>
                      <a:pt x="191" y="50"/>
                      <a:pt x="189" y="57"/>
                      <a:pt x="187" y="61"/>
                    </a:cubicBezTo>
                    <a:cubicBezTo>
                      <a:pt x="118" y="216"/>
                      <a:pt x="118" y="216"/>
                      <a:pt x="118" y="216"/>
                    </a:cubicBezTo>
                    <a:cubicBezTo>
                      <a:pt x="107" y="216"/>
                      <a:pt x="107" y="216"/>
                      <a:pt x="107" y="216"/>
                    </a:cubicBezTo>
                    <a:cubicBezTo>
                      <a:pt x="38" y="62"/>
                      <a:pt x="38" y="62"/>
                      <a:pt x="38" y="62"/>
                    </a:cubicBezTo>
                    <a:cubicBezTo>
                      <a:pt x="36" y="58"/>
                      <a:pt x="34" y="51"/>
                      <a:pt x="32" y="41"/>
                    </a:cubicBezTo>
                    <a:cubicBezTo>
                      <a:pt x="31" y="41"/>
                      <a:pt x="31" y="41"/>
                      <a:pt x="31" y="41"/>
                    </a:cubicBezTo>
                    <a:cubicBezTo>
                      <a:pt x="32" y="49"/>
                      <a:pt x="32" y="63"/>
                      <a:pt x="32" y="81"/>
                    </a:cubicBezTo>
                    <a:cubicBezTo>
                      <a:pt x="32" y="216"/>
                      <a:pt x="32" y="216"/>
                      <a:pt x="32" y="216"/>
                    </a:cubicBezTo>
                    <a:cubicBezTo>
                      <a:pt x="10" y="216"/>
                      <a:pt x="10" y="216"/>
                      <a:pt x="10" y="216"/>
                    </a:cubicBezTo>
                    <a:cubicBezTo>
                      <a:pt x="10" y="14"/>
                      <a:pt x="10" y="14"/>
                      <a:pt x="10" y="14"/>
                    </a:cubicBezTo>
                    <a:cubicBezTo>
                      <a:pt x="41" y="14"/>
                      <a:pt x="41" y="14"/>
                      <a:pt x="41" y="14"/>
                    </a:cubicBezTo>
                    <a:cubicBezTo>
                      <a:pt x="103" y="155"/>
                      <a:pt x="103" y="155"/>
                      <a:pt x="103" y="155"/>
                    </a:cubicBezTo>
                    <a:cubicBezTo>
                      <a:pt x="107" y="166"/>
                      <a:pt x="110" y="174"/>
                      <a:pt x="112" y="179"/>
                    </a:cubicBezTo>
                    <a:cubicBezTo>
                      <a:pt x="113" y="179"/>
                      <a:pt x="113" y="179"/>
                      <a:pt x="113" y="179"/>
                    </a:cubicBezTo>
                    <a:cubicBezTo>
                      <a:pt x="117" y="166"/>
                      <a:pt x="121" y="158"/>
                      <a:pt x="122" y="154"/>
                    </a:cubicBezTo>
                    <a:cubicBezTo>
                      <a:pt x="186" y="14"/>
                      <a:pt x="186" y="14"/>
                      <a:pt x="186" y="14"/>
                    </a:cubicBezTo>
                    <a:cubicBezTo>
                      <a:pt x="215" y="14"/>
                      <a:pt x="215" y="14"/>
                      <a:pt x="215" y="14"/>
                    </a:cubicBezTo>
                    <a:lnTo>
                      <a:pt x="215" y="216"/>
                    </a:lnTo>
                    <a:close/>
                    <a:moveTo>
                      <a:pt x="284" y="20"/>
                    </a:moveTo>
                    <a:cubicBezTo>
                      <a:pt x="284" y="25"/>
                      <a:pt x="283" y="28"/>
                      <a:pt x="280" y="31"/>
                    </a:cubicBezTo>
                    <a:cubicBezTo>
                      <a:pt x="277" y="34"/>
                      <a:pt x="273" y="35"/>
                      <a:pt x="269" y="35"/>
                    </a:cubicBezTo>
                    <a:cubicBezTo>
                      <a:pt x="265" y="35"/>
                      <a:pt x="261" y="34"/>
                      <a:pt x="258" y="31"/>
                    </a:cubicBezTo>
                    <a:cubicBezTo>
                      <a:pt x="255" y="28"/>
                      <a:pt x="254" y="25"/>
                      <a:pt x="254" y="20"/>
                    </a:cubicBezTo>
                    <a:cubicBezTo>
                      <a:pt x="254" y="16"/>
                      <a:pt x="255" y="13"/>
                      <a:pt x="258" y="10"/>
                    </a:cubicBezTo>
                    <a:cubicBezTo>
                      <a:pt x="261" y="7"/>
                      <a:pt x="265" y="5"/>
                      <a:pt x="269" y="5"/>
                    </a:cubicBezTo>
                    <a:cubicBezTo>
                      <a:pt x="273" y="5"/>
                      <a:pt x="277" y="7"/>
                      <a:pt x="280" y="10"/>
                    </a:cubicBezTo>
                    <a:cubicBezTo>
                      <a:pt x="283" y="13"/>
                      <a:pt x="284" y="16"/>
                      <a:pt x="284" y="20"/>
                    </a:cubicBezTo>
                    <a:close/>
                    <a:moveTo>
                      <a:pt x="280" y="216"/>
                    </a:moveTo>
                    <a:cubicBezTo>
                      <a:pt x="257" y="216"/>
                      <a:pt x="257" y="216"/>
                      <a:pt x="257" y="216"/>
                    </a:cubicBezTo>
                    <a:cubicBezTo>
                      <a:pt x="257" y="72"/>
                      <a:pt x="257" y="72"/>
                      <a:pt x="257" y="72"/>
                    </a:cubicBezTo>
                    <a:cubicBezTo>
                      <a:pt x="280" y="72"/>
                      <a:pt x="280" y="72"/>
                      <a:pt x="280" y="72"/>
                    </a:cubicBezTo>
                    <a:lnTo>
                      <a:pt x="280" y="216"/>
                    </a:lnTo>
                    <a:close/>
                    <a:moveTo>
                      <a:pt x="416" y="209"/>
                    </a:moveTo>
                    <a:cubicBezTo>
                      <a:pt x="405" y="216"/>
                      <a:pt x="392" y="219"/>
                      <a:pt x="377" y="219"/>
                    </a:cubicBezTo>
                    <a:cubicBezTo>
                      <a:pt x="364" y="219"/>
                      <a:pt x="352" y="216"/>
                      <a:pt x="341" y="210"/>
                    </a:cubicBezTo>
                    <a:cubicBezTo>
                      <a:pt x="331" y="204"/>
                      <a:pt x="323" y="196"/>
                      <a:pt x="317" y="185"/>
                    </a:cubicBezTo>
                    <a:cubicBezTo>
                      <a:pt x="311" y="174"/>
                      <a:pt x="308" y="161"/>
                      <a:pt x="308" y="147"/>
                    </a:cubicBezTo>
                    <a:cubicBezTo>
                      <a:pt x="308" y="124"/>
                      <a:pt x="315" y="104"/>
                      <a:pt x="329" y="90"/>
                    </a:cubicBezTo>
                    <a:cubicBezTo>
                      <a:pt x="342" y="76"/>
                      <a:pt x="361" y="68"/>
                      <a:pt x="383" y="68"/>
                    </a:cubicBezTo>
                    <a:cubicBezTo>
                      <a:pt x="396" y="68"/>
                      <a:pt x="407" y="71"/>
                      <a:pt x="417" y="76"/>
                    </a:cubicBezTo>
                    <a:cubicBezTo>
                      <a:pt x="417" y="99"/>
                      <a:pt x="417" y="99"/>
                      <a:pt x="417" y="99"/>
                    </a:cubicBezTo>
                    <a:cubicBezTo>
                      <a:pt x="406" y="92"/>
                      <a:pt x="394" y="88"/>
                      <a:pt x="382" y="88"/>
                    </a:cubicBezTo>
                    <a:cubicBezTo>
                      <a:pt x="367" y="88"/>
                      <a:pt x="355" y="93"/>
                      <a:pt x="346" y="104"/>
                    </a:cubicBezTo>
                    <a:cubicBezTo>
                      <a:pt x="337" y="115"/>
                      <a:pt x="332" y="128"/>
                      <a:pt x="332" y="145"/>
                    </a:cubicBezTo>
                    <a:cubicBezTo>
                      <a:pt x="332" y="162"/>
                      <a:pt x="336" y="175"/>
                      <a:pt x="345" y="185"/>
                    </a:cubicBezTo>
                    <a:cubicBezTo>
                      <a:pt x="354" y="195"/>
                      <a:pt x="366" y="200"/>
                      <a:pt x="381" y="200"/>
                    </a:cubicBezTo>
                    <a:cubicBezTo>
                      <a:pt x="393" y="200"/>
                      <a:pt x="405" y="196"/>
                      <a:pt x="416" y="187"/>
                    </a:cubicBezTo>
                    <a:lnTo>
                      <a:pt x="416" y="209"/>
                    </a:lnTo>
                    <a:close/>
                    <a:moveTo>
                      <a:pt x="518" y="95"/>
                    </a:moveTo>
                    <a:cubicBezTo>
                      <a:pt x="514" y="92"/>
                      <a:pt x="508" y="91"/>
                      <a:pt x="501" y="91"/>
                    </a:cubicBezTo>
                    <a:cubicBezTo>
                      <a:pt x="491" y="91"/>
                      <a:pt x="482" y="95"/>
                      <a:pt x="476" y="105"/>
                    </a:cubicBezTo>
                    <a:cubicBezTo>
                      <a:pt x="470" y="115"/>
                      <a:pt x="466" y="127"/>
                      <a:pt x="466" y="142"/>
                    </a:cubicBezTo>
                    <a:cubicBezTo>
                      <a:pt x="466" y="216"/>
                      <a:pt x="466" y="216"/>
                      <a:pt x="466" y="216"/>
                    </a:cubicBezTo>
                    <a:cubicBezTo>
                      <a:pt x="443" y="216"/>
                      <a:pt x="443" y="216"/>
                      <a:pt x="443" y="216"/>
                    </a:cubicBezTo>
                    <a:cubicBezTo>
                      <a:pt x="443" y="72"/>
                      <a:pt x="443" y="72"/>
                      <a:pt x="443" y="72"/>
                    </a:cubicBezTo>
                    <a:cubicBezTo>
                      <a:pt x="466" y="72"/>
                      <a:pt x="466" y="72"/>
                      <a:pt x="466" y="72"/>
                    </a:cubicBezTo>
                    <a:cubicBezTo>
                      <a:pt x="466" y="102"/>
                      <a:pt x="466" y="102"/>
                      <a:pt x="466" y="102"/>
                    </a:cubicBezTo>
                    <a:cubicBezTo>
                      <a:pt x="467" y="102"/>
                      <a:pt x="467" y="102"/>
                      <a:pt x="467" y="102"/>
                    </a:cubicBezTo>
                    <a:cubicBezTo>
                      <a:pt x="470" y="92"/>
                      <a:pt x="475" y="84"/>
                      <a:pt x="482" y="78"/>
                    </a:cubicBezTo>
                    <a:cubicBezTo>
                      <a:pt x="488" y="72"/>
                      <a:pt x="496" y="69"/>
                      <a:pt x="505" y="69"/>
                    </a:cubicBezTo>
                    <a:cubicBezTo>
                      <a:pt x="511" y="69"/>
                      <a:pt x="515" y="70"/>
                      <a:pt x="518" y="71"/>
                    </a:cubicBezTo>
                    <a:lnTo>
                      <a:pt x="518" y="95"/>
                    </a:lnTo>
                    <a:close/>
                    <a:moveTo>
                      <a:pt x="663" y="143"/>
                    </a:moveTo>
                    <a:cubicBezTo>
                      <a:pt x="663" y="166"/>
                      <a:pt x="656" y="185"/>
                      <a:pt x="643" y="199"/>
                    </a:cubicBezTo>
                    <a:cubicBezTo>
                      <a:pt x="630" y="212"/>
                      <a:pt x="613" y="219"/>
                      <a:pt x="591" y="219"/>
                    </a:cubicBezTo>
                    <a:cubicBezTo>
                      <a:pt x="570" y="219"/>
                      <a:pt x="553" y="213"/>
                      <a:pt x="540" y="199"/>
                    </a:cubicBezTo>
                    <a:cubicBezTo>
                      <a:pt x="527" y="186"/>
                      <a:pt x="521" y="168"/>
                      <a:pt x="521" y="146"/>
                    </a:cubicBezTo>
                    <a:cubicBezTo>
                      <a:pt x="521" y="122"/>
                      <a:pt x="528" y="103"/>
                      <a:pt x="541" y="89"/>
                    </a:cubicBezTo>
                    <a:cubicBezTo>
                      <a:pt x="554" y="75"/>
                      <a:pt x="572" y="68"/>
                      <a:pt x="594" y="68"/>
                    </a:cubicBezTo>
                    <a:cubicBezTo>
                      <a:pt x="616" y="68"/>
                      <a:pt x="633" y="75"/>
                      <a:pt x="645" y="88"/>
                    </a:cubicBezTo>
                    <a:cubicBezTo>
                      <a:pt x="657" y="102"/>
                      <a:pt x="663" y="120"/>
                      <a:pt x="663" y="143"/>
                    </a:cubicBezTo>
                    <a:close/>
                    <a:moveTo>
                      <a:pt x="639" y="144"/>
                    </a:moveTo>
                    <a:cubicBezTo>
                      <a:pt x="639" y="126"/>
                      <a:pt x="635" y="112"/>
                      <a:pt x="627" y="103"/>
                    </a:cubicBezTo>
                    <a:cubicBezTo>
                      <a:pt x="619" y="93"/>
                      <a:pt x="608" y="88"/>
                      <a:pt x="593" y="88"/>
                    </a:cubicBezTo>
                    <a:cubicBezTo>
                      <a:pt x="578" y="88"/>
                      <a:pt x="566" y="93"/>
                      <a:pt x="558" y="103"/>
                    </a:cubicBezTo>
                    <a:cubicBezTo>
                      <a:pt x="549" y="113"/>
                      <a:pt x="545" y="127"/>
                      <a:pt x="545" y="145"/>
                    </a:cubicBezTo>
                    <a:cubicBezTo>
                      <a:pt x="545" y="162"/>
                      <a:pt x="549" y="175"/>
                      <a:pt x="558" y="185"/>
                    </a:cubicBezTo>
                    <a:cubicBezTo>
                      <a:pt x="566" y="195"/>
                      <a:pt x="578" y="200"/>
                      <a:pt x="593" y="200"/>
                    </a:cubicBezTo>
                    <a:cubicBezTo>
                      <a:pt x="608" y="200"/>
                      <a:pt x="619" y="195"/>
                      <a:pt x="627" y="185"/>
                    </a:cubicBezTo>
                    <a:cubicBezTo>
                      <a:pt x="635" y="176"/>
                      <a:pt x="639" y="162"/>
                      <a:pt x="639" y="144"/>
                    </a:cubicBezTo>
                    <a:close/>
                    <a:moveTo>
                      <a:pt x="769" y="177"/>
                    </a:moveTo>
                    <a:cubicBezTo>
                      <a:pt x="769" y="190"/>
                      <a:pt x="765" y="200"/>
                      <a:pt x="755" y="208"/>
                    </a:cubicBezTo>
                    <a:cubicBezTo>
                      <a:pt x="745" y="216"/>
                      <a:pt x="733" y="219"/>
                      <a:pt x="717" y="219"/>
                    </a:cubicBezTo>
                    <a:cubicBezTo>
                      <a:pt x="703" y="219"/>
                      <a:pt x="691" y="216"/>
                      <a:pt x="681" y="211"/>
                    </a:cubicBezTo>
                    <a:cubicBezTo>
                      <a:pt x="681" y="186"/>
                      <a:pt x="681" y="186"/>
                      <a:pt x="681" y="186"/>
                    </a:cubicBezTo>
                    <a:cubicBezTo>
                      <a:pt x="692" y="195"/>
                      <a:pt x="705" y="200"/>
                      <a:pt x="718" y="200"/>
                    </a:cubicBezTo>
                    <a:cubicBezTo>
                      <a:pt x="737" y="200"/>
                      <a:pt x="746" y="193"/>
                      <a:pt x="746" y="180"/>
                    </a:cubicBezTo>
                    <a:cubicBezTo>
                      <a:pt x="746" y="174"/>
                      <a:pt x="744" y="170"/>
                      <a:pt x="740" y="166"/>
                    </a:cubicBezTo>
                    <a:cubicBezTo>
                      <a:pt x="737" y="163"/>
                      <a:pt x="729" y="158"/>
                      <a:pt x="716" y="152"/>
                    </a:cubicBezTo>
                    <a:cubicBezTo>
                      <a:pt x="703" y="147"/>
                      <a:pt x="694" y="141"/>
                      <a:pt x="689" y="135"/>
                    </a:cubicBezTo>
                    <a:cubicBezTo>
                      <a:pt x="684" y="129"/>
                      <a:pt x="681" y="120"/>
                      <a:pt x="681" y="110"/>
                    </a:cubicBezTo>
                    <a:cubicBezTo>
                      <a:pt x="681" y="98"/>
                      <a:pt x="686" y="88"/>
                      <a:pt x="696" y="80"/>
                    </a:cubicBezTo>
                    <a:cubicBezTo>
                      <a:pt x="705" y="72"/>
                      <a:pt x="717" y="68"/>
                      <a:pt x="732" y="68"/>
                    </a:cubicBezTo>
                    <a:cubicBezTo>
                      <a:pt x="743" y="68"/>
                      <a:pt x="754" y="71"/>
                      <a:pt x="763" y="75"/>
                    </a:cubicBezTo>
                    <a:cubicBezTo>
                      <a:pt x="763" y="98"/>
                      <a:pt x="763" y="98"/>
                      <a:pt x="763" y="98"/>
                    </a:cubicBezTo>
                    <a:cubicBezTo>
                      <a:pt x="753" y="91"/>
                      <a:pt x="743" y="88"/>
                      <a:pt x="730" y="88"/>
                    </a:cubicBezTo>
                    <a:cubicBezTo>
                      <a:pt x="723" y="88"/>
                      <a:pt x="716" y="90"/>
                      <a:pt x="712" y="94"/>
                    </a:cubicBezTo>
                    <a:cubicBezTo>
                      <a:pt x="707" y="97"/>
                      <a:pt x="705" y="102"/>
                      <a:pt x="705" y="108"/>
                    </a:cubicBezTo>
                    <a:cubicBezTo>
                      <a:pt x="705" y="115"/>
                      <a:pt x="707" y="119"/>
                      <a:pt x="710" y="123"/>
                    </a:cubicBezTo>
                    <a:cubicBezTo>
                      <a:pt x="714" y="126"/>
                      <a:pt x="721" y="130"/>
                      <a:pt x="732" y="135"/>
                    </a:cubicBezTo>
                    <a:cubicBezTo>
                      <a:pt x="746" y="141"/>
                      <a:pt x="756" y="147"/>
                      <a:pt x="761" y="153"/>
                    </a:cubicBezTo>
                    <a:cubicBezTo>
                      <a:pt x="767" y="160"/>
                      <a:pt x="769" y="168"/>
                      <a:pt x="769" y="177"/>
                    </a:cubicBezTo>
                    <a:close/>
                    <a:moveTo>
                      <a:pt x="926" y="143"/>
                    </a:moveTo>
                    <a:cubicBezTo>
                      <a:pt x="926" y="166"/>
                      <a:pt x="920" y="185"/>
                      <a:pt x="907" y="199"/>
                    </a:cubicBezTo>
                    <a:cubicBezTo>
                      <a:pt x="894" y="212"/>
                      <a:pt x="876" y="219"/>
                      <a:pt x="854" y="219"/>
                    </a:cubicBezTo>
                    <a:cubicBezTo>
                      <a:pt x="833" y="219"/>
                      <a:pt x="816" y="213"/>
                      <a:pt x="803" y="199"/>
                    </a:cubicBezTo>
                    <a:cubicBezTo>
                      <a:pt x="791" y="186"/>
                      <a:pt x="784" y="168"/>
                      <a:pt x="784" y="146"/>
                    </a:cubicBezTo>
                    <a:cubicBezTo>
                      <a:pt x="784" y="122"/>
                      <a:pt x="791" y="103"/>
                      <a:pt x="804" y="89"/>
                    </a:cubicBezTo>
                    <a:cubicBezTo>
                      <a:pt x="817" y="75"/>
                      <a:pt x="835" y="68"/>
                      <a:pt x="858" y="68"/>
                    </a:cubicBezTo>
                    <a:cubicBezTo>
                      <a:pt x="879" y="68"/>
                      <a:pt x="896" y="75"/>
                      <a:pt x="908" y="88"/>
                    </a:cubicBezTo>
                    <a:cubicBezTo>
                      <a:pt x="920" y="102"/>
                      <a:pt x="926" y="120"/>
                      <a:pt x="926" y="143"/>
                    </a:cubicBezTo>
                    <a:close/>
                    <a:moveTo>
                      <a:pt x="903" y="144"/>
                    </a:moveTo>
                    <a:cubicBezTo>
                      <a:pt x="903" y="126"/>
                      <a:pt x="898" y="112"/>
                      <a:pt x="890" y="103"/>
                    </a:cubicBezTo>
                    <a:cubicBezTo>
                      <a:pt x="882" y="93"/>
                      <a:pt x="871" y="88"/>
                      <a:pt x="856" y="88"/>
                    </a:cubicBezTo>
                    <a:cubicBezTo>
                      <a:pt x="841" y="88"/>
                      <a:pt x="830" y="93"/>
                      <a:pt x="821" y="103"/>
                    </a:cubicBezTo>
                    <a:cubicBezTo>
                      <a:pt x="812" y="113"/>
                      <a:pt x="808" y="127"/>
                      <a:pt x="808" y="145"/>
                    </a:cubicBezTo>
                    <a:cubicBezTo>
                      <a:pt x="808" y="162"/>
                      <a:pt x="812" y="175"/>
                      <a:pt x="821" y="185"/>
                    </a:cubicBezTo>
                    <a:cubicBezTo>
                      <a:pt x="830" y="195"/>
                      <a:pt x="841" y="200"/>
                      <a:pt x="856" y="200"/>
                    </a:cubicBezTo>
                    <a:cubicBezTo>
                      <a:pt x="871" y="200"/>
                      <a:pt x="883" y="195"/>
                      <a:pt x="891" y="185"/>
                    </a:cubicBezTo>
                    <a:cubicBezTo>
                      <a:pt x="899" y="176"/>
                      <a:pt x="903" y="162"/>
                      <a:pt x="903" y="144"/>
                    </a:cubicBezTo>
                    <a:close/>
                    <a:moveTo>
                      <a:pt x="1020" y="23"/>
                    </a:moveTo>
                    <a:cubicBezTo>
                      <a:pt x="1016" y="20"/>
                      <a:pt x="1010" y="19"/>
                      <a:pt x="1005" y="19"/>
                    </a:cubicBezTo>
                    <a:cubicBezTo>
                      <a:pt x="989" y="19"/>
                      <a:pt x="981" y="29"/>
                      <a:pt x="981" y="50"/>
                    </a:cubicBezTo>
                    <a:cubicBezTo>
                      <a:pt x="981" y="72"/>
                      <a:pt x="981" y="72"/>
                      <a:pt x="981" y="72"/>
                    </a:cubicBezTo>
                    <a:cubicBezTo>
                      <a:pt x="1014" y="72"/>
                      <a:pt x="1014" y="72"/>
                      <a:pt x="1014" y="72"/>
                    </a:cubicBezTo>
                    <a:cubicBezTo>
                      <a:pt x="1014" y="91"/>
                      <a:pt x="1014" y="91"/>
                      <a:pt x="1014" y="91"/>
                    </a:cubicBezTo>
                    <a:cubicBezTo>
                      <a:pt x="981" y="91"/>
                      <a:pt x="981" y="91"/>
                      <a:pt x="981" y="91"/>
                    </a:cubicBezTo>
                    <a:cubicBezTo>
                      <a:pt x="981" y="216"/>
                      <a:pt x="981" y="216"/>
                      <a:pt x="981" y="216"/>
                    </a:cubicBezTo>
                    <a:cubicBezTo>
                      <a:pt x="957" y="216"/>
                      <a:pt x="957" y="216"/>
                      <a:pt x="957" y="216"/>
                    </a:cubicBezTo>
                    <a:cubicBezTo>
                      <a:pt x="957" y="91"/>
                      <a:pt x="957" y="91"/>
                      <a:pt x="957" y="91"/>
                    </a:cubicBezTo>
                    <a:cubicBezTo>
                      <a:pt x="933" y="91"/>
                      <a:pt x="933" y="91"/>
                      <a:pt x="933" y="91"/>
                    </a:cubicBezTo>
                    <a:cubicBezTo>
                      <a:pt x="933" y="72"/>
                      <a:pt x="933" y="72"/>
                      <a:pt x="933" y="72"/>
                    </a:cubicBezTo>
                    <a:cubicBezTo>
                      <a:pt x="957" y="72"/>
                      <a:pt x="957" y="72"/>
                      <a:pt x="957" y="72"/>
                    </a:cubicBezTo>
                    <a:cubicBezTo>
                      <a:pt x="957" y="49"/>
                      <a:pt x="957" y="49"/>
                      <a:pt x="957" y="49"/>
                    </a:cubicBezTo>
                    <a:cubicBezTo>
                      <a:pt x="957" y="34"/>
                      <a:pt x="962" y="22"/>
                      <a:pt x="970" y="13"/>
                    </a:cubicBezTo>
                    <a:cubicBezTo>
                      <a:pt x="979" y="4"/>
                      <a:pt x="990" y="0"/>
                      <a:pt x="1003" y="0"/>
                    </a:cubicBezTo>
                    <a:cubicBezTo>
                      <a:pt x="1010" y="0"/>
                      <a:pt x="1016" y="0"/>
                      <a:pt x="1020" y="2"/>
                    </a:cubicBezTo>
                    <a:lnTo>
                      <a:pt x="1020" y="23"/>
                    </a:lnTo>
                    <a:close/>
                    <a:moveTo>
                      <a:pt x="1098" y="214"/>
                    </a:moveTo>
                    <a:cubicBezTo>
                      <a:pt x="1092" y="218"/>
                      <a:pt x="1085" y="219"/>
                      <a:pt x="1076" y="219"/>
                    </a:cubicBezTo>
                    <a:cubicBezTo>
                      <a:pt x="1051" y="219"/>
                      <a:pt x="1039" y="205"/>
                      <a:pt x="1039" y="177"/>
                    </a:cubicBezTo>
                    <a:cubicBezTo>
                      <a:pt x="1039" y="91"/>
                      <a:pt x="1039" y="91"/>
                      <a:pt x="1039" y="91"/>
                    </a:cubicBezTo>
                    <a:cubicBezTo>
                      <a:pt x="1014" y="91"/>
                      <a:pt x="1014" y="91"/>
                      <a:pt x="1014" y="91"/>
                    </a:cubicBezTo>
                    <a:cubicBezTo>
                      <a:pt x="1014" y="72"/>
                      <a:pt x="1014" y="72"/>
                      <a:pt x="1014" y="72"/>
                    </a:cubicBezTo>
                    <a:cubicBezTo>
                      <a:pt x="1039" y="72"/>
                      <a:pt x="1039" y="72"/>
                      <a:pt x="1039" y="72"/>
                    </a:cubicBezTo>
                    <a:cubicBezTo>
                      <a:pt x="1039" y="37"/>
                      <a:pt x="1039" y="37"/>
                      <a:pt x="1039" y="37"/>
                    </a:cubicBezTo>
                    <a:cubicBezTo>
                      <a:pt x="1062" y="29"/>
                      <a:pt x="1062" y="29"/>
                      <a:pt x="1062" y="29"/>
                    </a:cubicBezTo>
                    <a:cubicBezTo>
                      <a:pt x="1062" y="72"/>
                      <a:pt x="1062" y="72"/>
                      <a:pt x="1062" y="72"/>
                    </a:cubicBezTo>
                    <a:cubicBezTo>
                      <a:pt x="1098" y="72"/>
                      <a:pt x="1098" y="72"/>
                      <a:pt x="1098" y="72"/>
                    </a:cubicBezTo>
                    <a:cubicBezTo>
                      <a:pt x="1098" y="91"/>
                      <a:pt x="1098" y="91"/>
                      <a:pt x="1098" y="91"/>
                    </a:cubicBezTo>
                    <a:cubicBezTo>
                      <a:pt x="1062" y="91"/>
                      <a:pt x="1062" y="91"/>
                      <a:pt x="1062" y="91"/>
                    </a:cubicBezTo>
                    <a:cubicBezTo>
                      <a:pt x="1062" y="173"/>
                      <a:pt x="1062" y="173"/>
                      <a:pt x="1062" y="173"/>
                    </a:cubicBezTo>
                    <a:cubicBezTo>
                      <a:pt x="1062" y="182"/>
                      <a:pt x="1063" y="189"/>
                      <a:pt x="1067" y="193"/>
                    </a:cubicBezTo>
                    <a:cubicBezTo>
                      <a:pt x="1070" y="197"/>
                      <a:pt x="1075" y="199"/>
                      <a:pt x="1083" y="199"/>
                    </a:cubicBezTo>
                    <a:cubicBezTo>
                      <a:pt x="1089" y="199"/>
                      <a:pt x="1094" y="198"/>
                      <a:pt x="1098" y="195"/>
                    </a:cubicBezTo>
                    <a:lnTo>
                      <a:pt x="1098" y="214"/>
                    </a:lnTo>
                    <a:close/>
                    <a:moveTo>
                      <a:pt x="112" y="453"/>
                    </a:moveTo>
                    <a:cubicBezTo>
                      <a:pt x="112" y="470"/>
                      <a:pt x="106" y="483"/>
                      <a:pt x="94" y="493"/>
                    </a:cubicBezTo>
                    <a:cubicBezTo>
                      <a:pt x="82" y="503"/>
                      <a:pt x="66" y="507"/>
                      <a:pt x="46" y="507"/>
                    </a:cubicBezTo>
                    <a:cubicBezTo>
                      <a:pt x="38" y="507"/>
                      <a:pt x="30" y="506"/>
                      <a:pt x="20" y="504"/>
                    </a:cubicBezTo>
                    <a:cubicBezTo>
                      <a:pt x="11" y="501"/>
                      <a:pt x="4" y="499"/>
                      <a:pt x="0" y="496"/>
                    </a:cubicBezTo>
                    <a:cubicBezTo>
                      <a:pt x="0" y="468"/>
                      <a:pt x="0" y="468"/>
                      <a:pt x="0" y="468"/>
                    </a:cubicBezTo>
                    <a:cubicBezTo>
                      <a:pt x="6" y="473"/>
                      <a:pt x="13" y="477"/>
                      <a:pt x="23" y="481"/>
                    </a:cubicBezTo>
                    <a:cubicBezTo>
                      <a:pt x="32" y="484"/>
                      <a:pt x="41" y="486"/>
                      <a:pt x="49" y="486"/>
                    </a:cubicBezTo>
                    <a:cubicBezTo>
                      <a:pt x="75" y="486"/>
                      <a:pt x="88" y="476"/>
                      <a:pt x="88" y="456"/>
                    </a:cubicBezTo>
                    <a:cubicBezTo>
                      <a:pt x="88" y="447"/>
                      <a:pt x="85" y="440"/>
                      <a:pt x="79" y="434"/>
                    </a:cubicBezTo>
                    <a:cubicBezTo>
                      <a:pt x="74" y="428"/>
                      <a:pt x="62" y="420"/>
                      <a:pt x="45" y="410"/>
                    </a:cubicBezTo>
                    <a:cubicBezTo>
                      <a:pt x="29" y="401"/>
                      <a:pt x="17" y="392"/>
                      <a:pt x="10" y="384"/>
                    </a:cubicBezTo>
                    <a:cubicBezTo>
                      <a:pt x="4" y="375"/>
                      <a:pt x="0" y="365"/>
                      <a:pt x="0" y="353"/>
                    </a:cubicBezTo>
                    <a:cubicBezTo>
                      <a:pt x="0" y="337"/>
                      <a:pt x="6" y="324"/>
                      <a:pt x="18" y="314"/>
                    </a:cubicBezTo>
                    <a:cubicBezTo>
                      <a:pt x="30" y="304"/>
                      <a:pt x="46" y="299"/>
                      <a:pt x="64" y="299"/>
                    </a:cubicBezTo>
                    <a:cubicBezTo>
                      <a:pt x="82" y="299"/>
                      <a:pt x="96" y="301"/>
                      <a:pt x="104" y="306"/>
                    </a:cubicBezTo>
                    <a:cubicBezTo>
                      <a:pt x="104" y="332"/>
                      <a:pt x="104" y="332"/>
                      <a:pt x="104" y="332"/>
                    </a:cubicBezTo>
                    <a:cubicBezTo>
                      <a:pt x="94" y="324"/>
                      <a:pt x="80" y="320"/>
                      <a:pt x="63" y="320"/>
                    </a:cubicBezTo>
                    <a:cubicBezTo>
                      <a:pt x="52" y="320"/>
                      <a:pt x="43" y="323"/>
                      <a:pt x="36" y="328"/>
                    </a:cubicBezTo>
                    <a:cubicBezTo>
                      <a:pt x="29" y="334"/>
                      <a:pt x="25" y="341"/>
                      <a:pt x="25" y="351"/>
                    </a:cubicBezTo>
                    <a:cubicBezTo>
                      <a:pt x="25" y="357"/>
                      <a:pt x="26" y="363"/>
                      <a:pt x="28" y="367"/>
                    </a:cubicBezTo>
                    <a:cubicBezTo>
                      <a:pt x="30" y="371"/>
                      <a:pt x="34" y="375"/>
                      <a:pt x="39" y="379"/>
                    </a:cubicBezTo>
                    <a:cubicBezTo>
                      <a:pt x="44" y="383"/>
                      <a:pt x="52" y="388"/>
                      <a:pt x="64" y="394"/>
                    </a:cubicBezTo>
                    <a:cubicBezTo>
                      <a:pt x="82" y="404"/>
                      <a:pt x="95" y="414"/>
                      <a:pt x="102" y="423"/>
                    </a:cubicBezTo>
                    <a:cubicBezTo>
                      <a:pt x="109" y="431"/>
                      <a:pt x="112" y="442"/>
                      <a:pt x="112" y="453"/>
                    </a:cubicBezTo>
                    <a:close/>
                    <a:moveTo>
                      <a:pt x="322" y="401"/>
                    </a:moveTo>
                    <a:cubicBezTo>
                      <a:pt x="322" y="428"/>
                      <a:pt x="316" y="451"/>
                      <a:pt x="304" y="469"/>
                    </a:cubicBezTo>
                    <a:cubicBezTo>
                      <a:pt x="291" y="487"/>
                      <a:pt x="273" y="499"/>
                      <a:pt x="250" y="504"/>
                    </a:cubicBezTo>
                    <a:cubicBezTo>
                      <a:pt x="297" y="553"/>
                      <a:pt x="297" y="553"/>
                      <a:pt x="297" y="553"/>
                    </a:cubicBezTo>
                    <a:cubicBezTo>
                      <a:pt x="264" y="553"/>
                      <a:pt x="264" y="553"/>
                      <a:pt x="264" y="553"/>
                    </a:cubicBezTo>
                    <a:cubicBezTo>
                      <a:pt x="225" y="507"/>
                      <a:pt x="225" y="507"/>
                      <a:pt x="225" y="507"/>
                    </a:cubicBezTo>
                    <a:cubicBezTo>
                      <a:pt x="207" y="507"/>
                      <a:pt x="191" y="503"/>
                      <a:pt x="176" y="494"/>
                    </a:cubicBezTo>
                    <a:cubicBezTo>
                      <a:pt x="162" y="486"/>
                      <a:pt x="151" y="474"/>
                      <a:pt x="143" y="458"/>
                    </a:cubicBezTo>
                    <a:cubicBezTo>
                      <a:pt x="136" y="442"/>
                      <a:pt x="132" y="425"/>
                      <a:pt x="132" y="405"/>
                    </a:cubicBezTo>
                    <a:cubicBezTo>
                      <a:pt x="132" y="384"/>
                      <a:pt x="136" y="365"/>
                      <a:pt x="144" y="349"/>
                    </a:cubicBezTo>
                    <a:cubicBezTo>
                      <a:pt x="152" y="333"/>
                      <a:pt x="163" y="320"/>
                      <a:pt x="178" y="312"/>
                    </a:cubicBezTo>
                    <a:cubicBezTo>
                      <a:pt x="193" y="303"/>
                      <a:pt x="210" y="299"/>
                      <a:pt x="230" y="299"/>
                    </a:cubicBezTo>
                    <a:cubicBezTo>
                      <a:pt x="248" y="299"/>
                      <a:pt x="264" y="303"/>
                      <a:pt x="278" y="312"/>
                    </a:cubicBezTo>
                    <a:cubicBezTo>
                      <a:pt x="292" y="320"/>
                      <a:pt x="303" y="333"/>
                      <a:pt x="311" y="348"/>
                    </a:cubicBezTo>
                    <a:cubicBezTo>
                      <a:pt x="319" y="364"/>
                      <a:pt x="322" y="381"/>
                      <a:pt x="322" y="401"/>
                    </a:cubicBezTo>
                    <a:close/>
                    <a:moveTo>
                      <a:pt x="298" y="404"/>
                    </a:moveTo>
                    <a:cubicBezTo>
                      <a:pt x="298" y="377"/>
                      <a:pt x="291" y="357"/>
                      <a:pt x="279" y="342"/>
                    </a:cubicBezTo>
                    <a:cubicBezTo>
                      <a:pt x="267" y="327"/>
                      <a:pt x="250" y="320"/>
                      <a:pt x="228" y="320"/>
                    </a:cubicBezTo>
                    <a:cubicBezTo>
                      <a:pt x="214" y="320"/>
                      <a:pt x="202" y="324"/>
                      <a:pt x="191" y="331"/>
                    </a:cubicBezTo>
                    <a:cubicBezTo>
                      <a:pt x="180" y="338"/>
                      <a:pt x="171" y="347"/>
                      <a:pt x="165" y="360"/>
                    </a:cubicBezTo>
                    <a:cubicBezTo>
                      <a:pt x="159" y="373"/>
                      <a:pt x="156" y="387"/>
                      <a:pt x="156" y="403"/>
                    </a:cubicBezTo>
                    <a:cubicBezTo>
                      <a:pt x="156" y="419"/>
                      <a:pt x="159" y="434"/>
                      <a:pt x="165" y="446"/>
                    </a:cubicBezTo>
                    <a:cubicBezTo>
                      <a:pt x="171" y="459"/>
                      <a:pt x="179" y="469"/>
                      <a:pt x="190" y="476"/>
                    </a:cubicBezTo>
                    <a:cubicBezTo>
                      <a:pt x="200" y="483"/>
                      <a:pt x="213" y="486"/>
                      <a:pt x="226" y="486"/>
                    </a:cubicBezTo>
                    <a:cubicBezTo>
                      <a:pt x="248" y="486"/>
                      <a:pt x="266" y="479"/>
                      <a:pt x="279" y="464"/>
                    </a:cubicBezTo>
                    <a:cubicBezTo>
                      <a:pt x="291" y="449"/>
                      <a:pt x="298" y="429"/>
                      <a:pt x="298" y="404"/>
                    </a:cubicBezTo>
                    <a:close/>
                    <a:moveTo>
                      <a:pt x="459" y="504"/>
                    </a:moveTo>
                    <a:cubicBezTo>
                      <a:pt x="354" y="504"/>
                      <a:pt x="354" y="504"/>
                      <a:pt x="354" y="504"/>
                    </a:cubicBezTo>
                    <a:cubicBezTo>
                      <a:pt x="354" y="302"/>
                      <a:pt x="354" y="302"/>
                      <a:pt x="354" y="302"/>
                    </a:cubicBezTo>
                    <a:cubicBezTo>
                      <a:pt x="378" y="302"/>
                      <a:pt x="378" y="302"/>
                      <a:pt x="378" y="302"/>
                    </a:cubicBezTo>
                    <a:cubicBezTo>
                      <a:pt x="378" y="483"/>
                      <a:pt x="378" y="483"/>
                      <a:pt x="378" y="483"/>
                    </a:cubicBezTo>
                    <a:cubicBezTo>
                      <a:pt x="459" y="483"/>
                      <a:pt x="459" y="483"/>
                      <a:pt x="459" y="483"/>
                    </a:cubicBezTo>
                    <a:lnTo>
                      <a:pt x="459" y="504"/>
                    </a:lnTo>
                    <a:close/>
                    <a:moveTo>
                      <a:pt x="637" y="453"/>
                    </a:moveTo>
                    <a:cubicBezTo>
                      <a:pt x="637" y="470"/>
                      <a:pt x="631" y="483"/>
                      <a:pt x="619" y="493"/>
                    </a:cubicBezTo>
                    <a:cubicBezTo>
                      <a:pt x="607" y="503"/>
                      <a:pt x="591" y="507"/>
                      <a:pt x="570" y="507"/>
                    </a:cubicBezTo>
                    <a:cubicBezTo>
                      <a:pt x="563" y="507"/>
                      <a:pt x="554" y="506"/>
                      <a:pt x="545" y="504"/>
                    </a:cubicBezTo>
                    <a:cubicBezTo>
                      <a:pt x="535" y="501"/>
                      <a:pt x="529" y="499"/>
                      <a:pt x="525" y="496"/>
                    </a:cubicBezTo>
                    <a:cubicBezTo>
                      <a:pt x="525" y="468"/>
                      <a:pt x="525" y="468"/>
                      <a:pt x="525" y="468"/>
                    </a:cubicBezTo>
                    <a:cubicBezTo>
                      <a:pt x="531" y="473"/>
                      <a:pt x="538" y="477"/>
                      <a:pt x="547" y="481"/>
                    </a:cubicBezTo>
                    <a:cubicBezTo>
                      <a:pt x="557" y="484"/>
                      <a:pt x="565" y="486"/>
                      <a:pt x="573" y="486"/>
                    </a:cubicBezTo>
                    <a:cubicBezTo>
                      <a:pt x="599" y="486"/>
                      <a:pt x="612" y="476"/>
                      <a:pt x="612" y="456"/>
                    </a:cubicBezTo>
                    <a:cubicBezTo>
                      <a:pt x="612" y="447"/>
                      <a:pt x="610" y="440"/>
                      <a:pt x="604" y="434"/>
                    </a:cubicBezTo>
                    <a:cubicBezTo>
                      <a:pt x="598" y="428"/>
                      <a:pt x="587" y="420"/>
                      <a:pt x="570" y="410"/>
                    </a:cubicBezTo>
                    <a:cubicBezTo>
                      <a:pt x="553" y="401"/>
                      <a:pt x="542" y="392"/>
                      <a:pt x="535" y="384"/>
                    </a:cubicBezTo>
                    <a:cubicBezTo>
                      <a:pt x="528" y="375"/>
                      <a:pt x="525" y="365"/>
                      <a:pt x="525" y="353"/>
                    </a:cubicBezTo>
                    <a:cubicBezTo>
                      <a:pt x="525" y="337"/>
                      <a:pt x="531" y="324"/>
                      <a:pt x="543" y="314"/>
                    </a:cubicBezTo>
                    <a:cubicBezTo>
                      <a:pt x="555" y="304"/>
                      <a:pt x="570" y="299"/>
                      <a:pt x="589" y="299"/>
                    </a:cubicBezTo>
                    <a:cubicBezTo>
                      <a:pt x="607" y="299"/>
                      <a:pt x="620" y="301"/>
                      <a:pt x="629" y="306"/>
                    </a:cubicBezTo>
                    <a:cubicBezTo>
                      <a:pt x="629" y="332"/>
                      <a:pt x="629" y="332"/>
                      <a:pt x="629" y="332"/>
                    </a:cubicBezTo>
                    <a:cubicBezTo>
                      <a:pt x="618" y="324"/>
                      <a:pt x="605" y="320"/>
                      <a:pt x="588" y="320"/>
                    </a:cubicBezTo>
                    <a:cubicBezTo>
                      <a:pt x="577" y="320"/>
                      <a:pt x="568" y="323"/>
                      <a:pt x="560" y="328"/>
                    </a:cubicBezTo>
                    <a:cubicBezTo>
                      <a:pt x="553" y="334"/>
                      <a:pt x="550" y="341"/>
                      <a:pt x="550" y="351"/>
                    </a:cubicBezTo>
                    <a:cubicBezTo>
                      <a:pt x="550" y="357"/>
                      <a:pt x="551" y="363"/>
                      <a:pt x="553" y="367"/>
                    </a:cubicBezTo>
                    <a:cubicBezTo>
                      <a:pt x="555" y="371"/>
                      <a:pt x="559" y="375"/>
                      <a:pt x="564" y="379"/>
                    </a:cubicBezTo>
                    <a:cubicBezTo>
                      <a:pt x="569" y="383"/>
                      <a:pt x="577" y="388"/>
                      <a:pt x="589" y="394"/>
                    </a:cubicBezTo>
                    <a:cubicBezTo>
                      <a:pt x="607" y="404"/>
                      <a:pt x="619" y="414"/>
                      <a:pt x="627" y="423"/>
                    </a:cubicBezTo>
                    <a:cubicBezTo>
                      <a:pt x="634" y="431"/>
                      <a:pt x="637" y="442"/>
                      <a:pt x="637" y="453"/>
                    </a:cubicBezTo>
                    <a:close/>
                    <a:moveTo>
                      <a:pt x="781" y="438"/>
                    </a:moveTo>
                    <a:cubicBezTo>
                      <a:pt x="679" y="438"/>
                      <a:pt x="679" y="438"/>
                      <a:pt x="679" y="438"/>
                    </a:cubicBezTo>
                    <a:cubicBezTo>
                      <a:pt x="680" y="454"/>
                      <a:pt x="684" y="466"/>
                      <a:pt x="692" y="475"/>
                    </a:cubicBezTo>
                    <a:cubicBezTo>
                      <a:pt x="701" y="483"/>
                      <a:pt x="712" y="488"/>
                      <a:pt x="726" y="488"/>
                    </a:cubicBezTo>
                    <a:cubicBezTo>
                      <a:pt x="743" y="488"/>
                      <a:pt x="758" y="482"/>
                      <a:pt x="771" y="472"/>
                    </a:cubicBezTo>
                    <a:cubicBezTo>
                      <a:pt x="771" y="493"/>
                      <a:pt x="771" y="493"/>
                      <a:pt x="771" y="493"/>
                    </a:cubicBezTo>
                    <a:cubicBezTo>
                      <a:pt x="758" y="503"/>
                      <a:pt x="742" y="507"/>
                      <a:pt x="721" y="507"/>
                    </a:cubicBezTo>
                    <a:cubicBezTo>
                      <a:pt x="700" y="507"/>
                      <a:pt x="684" y="501"/>
                      <a:pt x="673" y="487"/>
                    </a:cubicBezTo>
                    <a:cubicBezTo>
                      <a:pt x="661" y="474"/>
                      <a:pt x="656" y="456"/>
                      <a:pt x="656" y="432"/>
                    </a:cubicBezTo>
                    <a:cubicBezTo>
                      <a:pt x="656" y="418"/>
                      <a:pt x="658" y="405"/>
                      <a:pt x="664" y="393"/>
                    </a:cubicBezTo>
                    <a:cubicBezTo>
                      <a:pt x="670" y="382"/>
                      <a:pt x="678" y="373"/>
                      <a:pt x="688" y="366"/>
                    </a:cubicBezTo>
                    <a:cubicBezTo>
                      <a:pt x="698" y="360"/>
                      <a:pt x="709" y="356"/>
                      <a:pt x="722" y="356"/>
                    </a:cubicBezTo>
                    <a:cubicBezTo>
                      <a:pt x="740" y="356"/>
                      <a:pt x="755" y="362"/>
                      <a:pt x="765" y="375"/>
                    </a:cubicBezTo>
                    <a:cubicBezTo>
                      <a:pt x="776" y="387"/>
                      <a:pt x="781" y="404"/>
                      <a:pt x="781" y="426"/>
                    </a:cubicBezTo>
                    <a:lnTo>
                      <a:pt x="781" y="438"/>
                    </a:lnTo>
                    <a:close/>
                    <a:moveTo>
                      <a:pt x="758" y="418"/>
                    </a:moveTo>
                    <a:cubicBezTo>
                      <a:pt x="757" y="405"/>
                      <a:pt x="754" y="394"/>
                      <a:pt x="748" y="387"/>
                    </a:cubicBezTo>
                    <a:cubicBezTo>
                      <a:pt x="742" y="380"/>
                      <a:pt x="733" y="376"/>
                      <a:pt x="722" y="376"/>
                    </a:cubicBezTo>
                    <a:cubicBezTo>
                      <a:pt x="711" y="376"/>
                      <a:pt x="702" y="380"/>
                      <a:pt x="694" y="388"/>
                    </a:cubicBezTo>
                    <a:cubicBezTo>
                      <a:pt x="687" y="395"/>
                      <a:pt x="682" y="405"/>
                      <a:pt x="680" y="418"/>
                    </a:cubicBezTo>
                    <a:lnTo>
                      <a:pt x="758" y="418"/>
                    </a:lnTo>
                    <a:close/>
                    <a:moveTo>
                      <a:pt x="882" y="383"/>
                    </a:moveTo>
                    <a:cubicBezTo>
                      <a:pt x="878" y="380"/>
                      <a:pt x="872" y="379"/>
                      <a:pt x="865" y="379"/>
                    </a:cubicBezTo>
                    <a:cubicBezTo>
                      <a:pt x="854" y="379"/>
                      <a:pt x="846" y="383"/>
                      <a:pt x="840" y="393"/>
                    </a:cubicBezTo>
                    <a:cubicBezTo>
                      <a:pt x="833" y="403"/>
                      <a:pt x="830" y="415"/>
                      <a:pt x="830" y="430"/>
                    </a:cubicBezTo>
                    <a:cubicBezTo>
                      <a:pt x="830" y="504"/>
                      <a:pt x="830" y="504"/>
                      <a:pt x="830" y="504"/>
                    </a:cubicBezTo>
                    <a:cubicBezTo>
                      <a:pt x="807" y="504"/>
                      <a:pt x="807" y="504"/>
                      <a:pt x="807" y="504"/>
                    </a:cubicBezTo>
                    <a:cubicBezTo>
                      <a:pt x="807" y="360"/>
                      <a:pt x="807" y="360"/>
                      <a:pt x="807" y="360"/>
                    </a:cubicBezTo>
                    <a:cubicBezTo>
                      <a:pt x="830" y="360"/>
                      <a:pt x="830" y="360"/>
                      <a:pt x="830" y="360"/>
                    </a:cubicBezTo>
                    <a:cubicBezTo>
                      <a:pt x="830" y="390"/>
                      <a:pt x="830" y="390"/>
                      <a:pt x="830" y="390"/>
                    </a:cubicBezTo>
                    <a:cubicBezTo>
                      <a:pt x="831" y="390"/>
                      <a:pt x="831" y="390"/>
                      <a:pt x="831" y="390"/>
                    </a:cubicBezTo>
                    <a:cubicBezTo>
                      <a:pt x="834" y="380"/>
                      <a:pt x="839" y="372"/>
                      <a:pt x="846" y="366"/>
                    </a:cubicBezTo>
                    <a:cubicBezTo>
                      <a:pt x="852" y="360"/>
                      <a:pt x="860" y="357"/>
                      <a:pt x="868" y="357"/>
                    </a:cubicBezTo>
                    <a:cubicBezTo>
                      <a:pt x="874" y="357"/>
                      <a:pt x="879" y="358"/>
                      <a:pt x="882" y="359"/>
                    </a:cubicBezTo>
                    <a:lnTo>
                      <a:pt x="882" y="383"/>
                    </a:lnTo>
                    <a:close/>
                    <a:moveTo>
                      <a:pt x="1024" y="360"/>
                    </a:moveTo>
                    <a:cubicBezTo>
                      <a:pt x="967" y="504"/>
                      <a:pt x="967" y="504"/>
                      <a:pt x="967" y="504"/>
                    </a:cubicBezTo>
                    <a:cubicBezTo>
                      <a:pt x="944" y="504"/>
                      <a:pt x="944" y="504"/>
                      <a:pt x="944" y="504"/>
                    </a:cubicBezTo>
                    <a:cubicBezTo>
                      <a:pt x="890" y="360"/>
                      <a:pt x="890" y="360"/>
                      <a:pt x="890" y="360"/>
                    </a:cubicBezTo>
                    <a:cubicBezTo>
                      <a:pt x="915" y="360"/>
                      <a:pt x="915" y="360"/>
                      <a:pt x="915" y="360"/>
                    </a:cubicBezTo>
                    <a:cubicBezTo>
                      <a:pt x="952" y="464"/>
                      <a:pt x="952" y="464"/>
                      <a:pt x="952" y="464"/>
                    </a:cubicBezTo>
                    <a:cubicBezTo>
                      <a:pt x="954" y="470"/>
                      <a:pt x="955" y="477"/>
                      <a:pt x="957" y="485"/>
                    </a:cubicBezTo>
                    <a:cubicBezTo>
                      <a:pt x="957" y="485"/>
                      <a:pt x="957" y="485"/>
                      <a:pt x="957" y="485"/>
                    </a:cubicBezTo>
                    <a:cubicBezTo>
                      <a:pt x="958" y="478"/>
                      <a:pt x="960" y="471"/>
                      <a:pt x="962" y="465"/>
                    </a:cubicBezTo>
                    <a:cubicBezTo>
                      <a:pt x="1000" y="360"/>
                      <a:pt x="1000" y="360"/>
                      <a:pt x="1000" y="360"/>
                    </a:cubicBezTo>
                    <a:lnTo>
                      <a:pt x="1024" y="360"/>
                    </a:lnTo>
                    <a:close/>
                    <a:moveTo>
                      <a:pt x="1156" y="438"/>
                    </a:moveTo>
                    <a:cubicBezTo>
                      <a:pt x="1054" y="438"/>
                      <a:pt x="1054" y="438"/>
                      <a:pt x="1054" y="438"/>
                    </a:cubicBezTo>
                    <a:cubicBezTo>
                      <a:pt x="1055" y="454"/>
                      <a:pt x="1059" y="466"/>
                      <a:pt x="1067" y="475"/>
                    </a:cubicBezTo>
                    <a:cubicBezTo>
                      <a:pt x="1075" y="483"/>
                      <a:pt x="1087" y="488"/>
                      <a:pt x="1101" y="488"/>
                    </a:cubicBezTo>
                    <a:cubicBezTo>
                      <a:pt x="1118" y="488"/>
                      <a:pt x="1132" y="482"/>
                      <a:pt x="1146" y="472"/>
                    </a:cubicBezTo>
                    <a:cubicBezTo>
                      <a:pt x="1146" y="493"/>
                      <a:pt x="1146" y="493"/>
                      <a:pt x="1146" y="493"/>
                    </a:cubicBezTo>
                    <a:cubicBezTo>
                      <a:pt x="1133" y="503"/>
                      <a:pt x="1117" y="507"/>
                      <a:pt x="1096" y="507"/>
                    </a:cubicBezTo>
                    <a:cubicBezTo>
                      <a:pt x="1075" y="507"/>
                      <a:pt x="1059" y="501"/>
                      <a:pt x="1048" y="487"/>
                    </a:cubicBezTo>
                    <a:cubicBezTo>
                      <a:pt x="1036" y="474"/>
                      <a:pt x="1030" y="456"/>
                      <a:pt x="1030" y="432"/>
                    </a:cubicBezTo>
                    <a:cubicBezTo>
                      <a:pt x="1030" y="418"/>
                      <a:pt x="1033" y="405"/>
                      <a:pt x="1039" y="393"/>
                    </a:cubicBezTo>
                    <a:cubicBezTo>
                      <a:pt x="1045" y="382"/>
                      <a:pt x="1053" y="373"/>
                      <a:pt x="1063" y="366"/>
                    </a:cubicBezTo>
                    <a:cubicBezTo>
                      <a:pt x="1073" y="360"/>
                      <a:pt x="1084" y="356"/>
                      <a:pt x="1097" y="356"/>
                    </a:cubicBezTo>
                    <a:cubicBezTo>
                      <a:pt x="1115" y="356"/>
                      <a:pt x="1130" y="362"/>
                      <a:pt x="1140" y="375"/>
                    </a:cubicBezTo>
                    <a:cubicBezTo>
                      <a:pt x="1151" y="387"/>
                      <a:pt x="1156" y="404"/>
                      <a:pt x="1156" y="426"/>
                    </a:cubicBezTo>
                    <a:lnTo>
                      <a:pt x="1156" y="438"/>
                    </a:lnTo>
                    <a:close/>
                    <a:moveTo>
                      <a:pt x="1132" y="418"/>
                    </a:moveTo>
                    <a:cubicBezTo>
                      <a:pt x="1132" y="405"/>
                      <a:pt x="1129" y="394"/>
                      <a:pt x="1123" y="387"/>
                    </a:cubicBezTo>
                    <a:cubicBezTo>
                      <a:pt x="1116" y="380"/>
                      <a:pt x="1108" y="376"/>
                      <a:pt x="1096" y="376"/>
                    </a:cubicBezTo>
                    <a:cubicBezTo>
                      <a:pt x="1086" y="376"/>
                      <a:pt x="1076" y="380"/>
                      <a:pt x="1069" y="388"/>
                    </a:cubicBezTo>
                    <a:cubicBezTo>
                      <a:pt x="1061" y="395"/>
                      <a:pt x="1057" y="405"/>
                      <a:pt x="1055" y="418"/>
                    </a:cubicBezTo>
                    <a:lnTo>
                      <a:pt x="1132" y="418"/>
                    </a:lnTo>
                    <a:close/>
                    <a:moveTo>
                      <a:pt x="1257" y="383"/>
                    </a:moveTo>
                    <a:cubicBezTo>
                      <a:pt x="1253" y="380"/>
                      <a:pt x="1247" y="379"/>
                      <a:pt x="1239" y="379"/>
                    </a:cubicBezTo>
                    <a:cubicBezTo>
                      <a:pt x="1229" y="379"/>
                      <a:pt x="1221" y="383"/>
                      <a:pt x="1215" y="393"/>
                    </a:cubicBezTo>
                    <a:cubicBezTo>
                      <a:pt x="1208" y="403"/>
                      <a:pt x="1205" y="415"/>
                      <a:pt x="1205" y="430"/>
                    </a:cubicBezTo>
                    <a:cubicBezTo>
                      <a:pt x="1205" y="504"/>
                      <a:pt x="1205" y="504"/>
                      <a:pt x="1205" y="504"/>
                    </a:cubicBezTo>
                    <a:cubicBezTo>
                      <a:pt x="1182" y="504"/>
                      <a:pt x="1182" y="504"/>
                      <a:pt x="1182" y="504"/>
                    </a:cubicBezTo>
                    <a:cubicBezTo>
                      <a:pt x="1182" y="360"/>
                      <a:pt x="1182" y="360"/>
                      <a:pt x="1182" y="360"/>
                    </a:cubicBezTo>
                    <a:cubicBezTo>
                      <a:pt x="1205" y="360"/>
                      <a:pt x="1205" y="360"/>
                      <a:pt x="1205" y="360"/>
                    </a:cubicBezTo>
                    <a:cubicBezTo>
                      <a:pt x="1205" y="390"/>
                      <a:pt x="1205" y="390"/>
                      <a:pt x="1205" y="390"/>
                    </a:cubicBezTo>
                    <a:cubicBezTo>
                      <a:pt x="1206" y="390"/>
                      <a:pt x="1206" y="390"/>
                      <a:pt x="1206" y="390"/>
                    </a:cubicBezTo>
                    <a:cubicBezTo>
                      <a:pt x="1209" y="380"/>
                      <a:pt x="1214" y="372"/>
                      <a:pt x="1220" y="366"/>
                    </a:cubicBezTo>
                    <a:cubicBezTo>
                      <a:pt x="1227" y="360"/>
                      <a:pt x="1235" y="357"/>
                      <a:pt x="1243" y="357"/>
                    </a:cubicBezTo>
                    <a:cubicBezTo>
                      <a:pt x="1249" y="357"/>
                      <a:pt x="1254" y="358"/>
                      <a:pt x="1257" y="359"/>
                    </a:cubicBezTo>
                    <a:lnTo>
                      <a:pt x="1257" y="383"/>
                    </a:lnTo>
                    <a:close/>
                  </a:path>
                </a:pathLst>
              </a:custGeom>
              <a:solidFill>
                <a:srgbClr val="656565"/>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792" y="5813488"/>
              <a:ext cx="1687958" cy="369871"/>
            </a:xfrm>
            <a:prstGeom prst="rect">
              <a:avLst/>
            </a:prstGeom>
          </p:spPr>
        </p:pic>
        <p:grpSp>
          <p:nvGrpSpPr>
            <p:cNvPr id="100" name="Group 36"/>
            <p:cNvGrpSpPr>
              <a:grpSpLocks noChangeAspect="1"/>
            </p:cNvGrpSpPr>
            <p:nvPr/>
          </p:nvGrpSpPr>
          <p:grpSpPr bwMode="auto">
            <a:xfrm>
              <a:off x="1288547" y="6026151"/>
              <a:ext cx="629154" cy="361528"/>
              <a:chOff x="272" y="3959"/>
              <a:chExt cx="268" cy="154"/>
            </a:xfrm>
          </p:grpSpPr>
          <p:sp>
            <p:nvSpPr>
              <p:cNvPr id="102" name="Oval 37"/>
              <p:cNvSpPr>
                <a:spLocks noChangeArrowheads="1"/>
              </p:cNvSpPr>
              <p:nvPr/>
            </p:nvSpPr>
            <p:spPr bwMode="auto">
              <a:xfrm>
                <a:off x="290" y="3959"/>
                <a:ext cx="88" cy="90"/>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3428" tIns="89642" rIns="143428" bIns="89642" numCol="1" anchor="t" anchorCtr="0" compatLnSpc="1">
                <a:prstTxWarp prst="textNoShape">
                  <a:avLst/>
                </a:prstTxWarp>
              </a:bodyPr>
              <a:lstStyle/>
              <a:p>
                <a:pPr defTabSz="896386"/>
                <a:endParaRPr lang="en-US" sz="1765" kern="0">
                  <a:solidFill>
                    <a:schemeClr val="bg1"/>
                  </a:solidFill>
                </a:endParaRPr>
              </a:p>
            </p:txBody>
          </p:sp>
          <p:sp>
            <p:nvSpPr>
              <p:cNvPr id="103" name="Freeform 38"/>
              <p:cNvSpPr>
                <a:spLocks/>
              </p:cNvSpPr>
              <p:nvPr/>
            </p:nvSpPr>
            <p:spPr bwMode="auto">
              <a:xfrm>
                <a:off x="272" y="4049"/>
                <a:ext cx="123" cy="64"/>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3428" tIns="89642" rIns="143428" bIns="89642" numCol="1" anchor="t" anchorCtr="0" compatLnSpc="1">
                <a:prstTxWarp prst="textNoShape">
                  <a:avLst/>
                </a:prstTxWarp>
              </a:bodyPr>
              <a:lstStyle/>
              <a:p>
                <a:pPr defTabSz="896386"/>
                <a:endParaRPr lang="en-US" sz="1765" kern="0">
                  <a:solidFill>
                    <a:schemeClr val="bg1"/>
                  </a:solidFill>
                </a:endParaRPr>
              </a:p>
            </p:txBody>
          </p:sp>
          <p:sp>
            <p:nvSpPr>
              <p:cNvPr id="104" name="Freeform 39"/>
              <p:cNvSpPr>
                <a:spLocks/>
              </p:cNvSpPr>
              <p:nvPr/>
            </p:nvSpPr>
            <p:spPr bwMode="auto">
              <a:xfrm>
                <a:off x="372" y="3981"/>
                <a:ext cx="124" cy="91"/>
              </a:xfrm>
              <a:custGeom>
                <a:avLst/>
                <a:gdLst>
                  <a:gd name="T0" fmla="*/ 10 w 124"/>
                  <a:gd name="T1" fmla="*/ 91 h 91"/>
                  <a:gd name="T2" fmla="*/ 124 w 124"/>
                  <a:gd name="T3" fmla="*/ 91 h 91"/>
                  <a:gd name="T4" fmla="*/ 124 w 124"/>
                  <a:gd name="T5" fmla="*/ 0 h 91"/>
                  <a:gd name="T6" fmla="*/ 0 w 124"/>
                  <a:gd name="T7" fmla="*/ 0 h 91"/>
                </a:gdLst>
                <a:ahLst/>
                <a:cxnLst>
                  <a:cxn ang="0">
                    <a:pos x="T0" y="T1"/>
                  </a:cxn>
                  <a:cxn ang="0">
                    <a:pos x="T2" y="T3"/>
                  </a:cxn>
                  <a:cxn ang="0">
                    <a:pos x="T4" y="T5"/>
                  </a:cxn>
                  <a:cxn ang="0">
                    <a:pos x="T6" y="T7"/>
                  </a:cxn>
                </a:cxnLst>
                <a:rect l="0" t="0" r="r" b="b"/>
                <a:pathLst>
                  <a:path w="124" h="91">
                    <a:moveTo>
                      <a:pt x="10" y="91"/>
                    </a:moveTo>
                    <a:lnTo>
                      <a:pt x="124" y="91"/>
                    </a:lnTo>
                    <a:lnTo>
                      <a:pt x="124"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3428" tIns="89642" rIns="143428" bIns="89642" numCol="1" anchor="t" anchorCtr="0" compatLnSpc="1">
                <a:prstTxWarp prst="textNoShape">
                  <a:avLst/>
                </a:prstTxWarp>
              </a:bodyPr>
              <a:lstStyle/>
              <a:p>
                <a:pPr defTabSz="896386"/>
                <a:endParaRPr lang="en-US" sz="1765" kern="0">
                  <a:solidFill>
                    <a:schemeClr val="bg1"/>
                  </a:solidFill>
                </a:endParaRPr>
              </a:p>
            </p:txBody>
          </p:sp>
          <p:sp>
            <p:nvSpPr>
              <p:cNvPr id="105" name="Line 40"/>
              <p:cNvSpPr>
                <a:spLocks noChangeShapeType="1"/>
              </p:cNvSpPr>
              <p:nvPr/>
            </p:nvSpPr>
            <p:spPr bwMode="auto">
              <a:xfrm flipV="1">
                <a:off x="429" y="4072"/>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3428" tIns="89642" rIns="143428" bIns="89642" numCol="1" anchor="t" anchorCtr="0" compatLnSpc="1">
                <a:prstTxWarp prst="textNoShape">
                  <a:avLst/>
                </a:prstTxWarp>
              </a:bodyPr>
              <a:lstStyle/>
              <a:p>
                <a:pPr defTabSz="896386"/>
                <a:endParaRPr lang="en-US" sz="1765" kern="0">
                  <a:solidFill>
                    <a:schemeClr val="bg1"/>
                  </a:solidFill>
                </a:endParaRPr>
              </a:p>
            </p:txBody>
          </p:sp>
          <p:sp>
            <p:nvSpPr>
              <p:cNvPr id="106" name="Freeform 41"/>
              <p:cNvSpPr>
                <a:spLocks/>
              </p:cNvSpPr>
              <p:nvPr/>
            </p:nvSpPr>
            <p:spPr bwMode="auto">
              <a:xfrm>
                <a:off x="481" y="3998"/>
                <a:ext cx="59" cy="106"/>
              </a:xfrm>
              <a:custGeom>
                <a:avLst/>
                <a:gdLst>
                  <a:gd name="T0" fmla="*/ 15 w 59"/>
                  <a:gd name="T1" fmla="*/ 0 h 106"/>
                  <a:gd name="T2" fmla="*/ 59 w 59"/>
                  <a:gd name="T3" fmla="*/ 0 h 106"/>
                  <a:gd name="T4" fmla="*/ 59 w 59"/>
                  <a:gd name="T5" fmla="*/ 106 h 106"/>
                  <a:gd name="T6" fmla="*/ 0 w 59"/>
                  <a:gd name="T7" fmla="*/ 106 h 106"/>
                  <a:gd name="T8" fmla="*/ 0 w 59"/>
                  <a:gd name="T9" fmla="*/ 74 h 106"/>
                </a:gdLst>
                <a:ahLst/>
                <a:cxnLst>
                  <a:cxn ang="0">
                    <a:pos x="T0" y="T1"/>
                  </a:cxn>
                  <a:cxn ang="0">
                    <a:pos x="T2" y="T3"/>
                  </a:cxn>
                  <a:cxn ang="0">
                    <a:pos x="T4" y="T5"/>
                  </a:cxn>
                  <a:cxn ang="0">
                    <a:pos x="T6" y="T7"/>
                  </a:cxn>
                  <a:cxn ang="0">
                    <a:pos x="T8" y="T9"/>
                  </a:cxn>
                </a:cxnLst>
                <a:rect l="0" t="0" r="r" b="b"/>
                <a:pathLst>
                  <a:path w="59" h="106">
                    <a:moveTo>
                      <a:pt x="15" y="0"/>
                    </a:moveTo>
                    <a:lnTo>
                      <a:pt x="59" y="0"/>
                    </a:lnTo>
                    <a:lnTo>
                      <a:pt x="59" y="106"/>
                    </a:lnTo>
                    <a:lnTo>
                      <a:pt x="0" y="106"/>
                    </a:lnTo>
                    <a:lnTo>
                      <a:pt x="0" y="74"/>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3428" tIns="89642" rIns="143428" bIns="89642" numCol="1" anchor="t" anchorCtr="0" compatLnSpc="1">
                <a:prstTxWarp prst="textNoShape">
                  <a:avLst/>
                </a:prstTxWarp>
              </a:bodyPr>
              <a:lstStyle/>
              <a:p>
                <a:pPr defTabSz="896386"/>
                <a:endParaRPr lang="en-US" sz="1765" kern="0">
                  <a:solidFill>
                    <a:schemeClr val="bg1"/>
                  </a:solidFill>
                </a:endParaRPr>
              </a:p>
            </p:txBody>
          </p:sp>
          <p:sp>
            <p:nvSpPr>
              <p:cNvPr id="107" name="Line 42"/>
              <p:cNvSpPr>
                <a:spLocks noChangeShapeType="1"/>
              </p:cNvSpPr>
              <p:nvPr/>
            </p:nvSpPr>
            <p:spPr bwMode="auto">
              <a:xfrm flipH="1">
                <a:off x="389" y="4104"/>
                <a:ext cx="6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3428" tIns="89642" rIns="143428" bIns="89642" numCol="1" anchor="t" anchorCtr="0" compatLnSpc="1">
                <a:prstTxWarp prst="textNoShape">
                  <a:avLst/>
                </a:prstTxWarp>
              </a:bodyPr>
              <a:lstStyle/>
              <a:p>
                <a:pPr defTabSz="896386"/>
                <a:endParaRPr lang="en-US" sz="1765" kern="0">
                  <a:solidFill>
                    <a:schemeClr val="bg1"/>
                  </a:solidFill>
                </a:endParaRPr>
              </a:p>
            </p:txBody>
          </p:sp>
          <p:sp>
            <p:nvSpPr>
              <p:cNvPr id="108" name="Line 43"/>
              <p:cNvSpPr>
                <a:spLocks noChangeShapeType="1"/>
              </p:cNvSpPr>
              <p:nvPr/>
            </p:nvSpPr>
            <p:spPr bwMode="auto">
              <a:xfrm flipH="1">
                <a:off x="496" y="403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3428" tIns="89642" rIns="143428" bIns="89642" numCol="1" anchor="t" anchorCtr="0" compatLnSpc="1">
                <a:prstTxWarp prst="textNoShape">
                  <a:avLst/>
                </a:prstTxWarp>
              </a:bodyPr>
              <a:lstStyle/>
              <a:p>
                <a:pPr defTabSz="896386"/>
                <a:endParaRPr lang="en-US" sz="1765" kern="0">
                  <a:solidFill>
                    <a:schemeClr val="bg1"/>
                  </a:solidFill>
                </a:endParaRPr>
              </a:p>
            </p:txBody>
          </p:sp>
          <p:sp>
            <p:nvSpPr>
              <p:cNvPr id="109" name="Line 44"/>
              <p:cNvSpPr>
                <a:spLocks noChangeShapeType="1"/>
              </p:cNvSpPr>
              <p:nvPr/>
            </p:nvSpPr>
            <p:spPr bwMode="auto">
              <a:xfrm flipH="1">
                <a:off x="496" y="406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3428" tIns="89642" rIns="143428" bIns="89642" numCol="1" anchor="t" anchorCtr="0" compatLnSpc="1">
                <a:prstTxWarp prst="textNoShape">
                  <a:avLst/>
                </a:prstTxWarp>
              </a:bodyPr>
              <a:lstStyle/>
              <a:p>
                <a:pPr defTabSz="896386"/>
                <a:endParaRPr lang="en-US" sz="1765" kern="0">
                  <a:solidFill>
                    <a:schemeClr val="bg1"/>
                  </a:solidFill>
                </a:endParaRPr>
              </a:p>
            </p:txBody>
          </p:sp>
        </p:grpSp>
      </p:grpSp>
      <p:grpSp>
        <p:nvGrpSpPr>
          <p:cNvPr id="309" name="Group 308"/>
          <p:cNvGrpSpPr/>
          <p:nvPr/>
        </p:nvGrpSpPr>
        <p:grpSpPr>
          <a:xfrm>
            <a:off x="5144872" y="5141808"/>
            <a:ext cx="3684571" cy="302234"/>
            <a:chOff x="5248037" y="5244416"/>
            <a:chExt cx="3758454" cy="308294"/>
          </a:xfrm>
        </p:grpSpPr>
        <p:grpSp>
          <p:nvGrpSpPr>
            <p:cNvPr id="305" name="Group 304"/>
            <p:cNvGrpSpPr/>
            <p:nvPr/>
          </p:nvGrpSpPr>
          <p:grpSpPr>
            <a:xfrm>
              <a:off x="8698197" y="5244416"/>
              <a:ext cx="308294" cy="308294"/>
              <a:chOff x="8698197" y="5409516"/>
              <a:chExt cx="308294" cy="308294"/>
            </a:xfrm>
          </p:grpSpPr>
          <p:sp>
            <p:nvSpPr>
              <p:cNvPr id="131" name="Oval 130"/>
              <p:cNvSpPr/>
              <p:nvPr/>
            </p:nvSpPr>
            <p:spPr bwMode="auto">
              <a:xfrm>
                <a:off x="8698197" y="5409516"/>
                <a:ext cx="308294" cy="308294"/>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56"/>
              <p:cNvGrpSpPr>
                <a:grpSpLocks noChangeAspect="1"/>
              </p:cNvGrpSpPr>
              <p:nvPr/>
            </p:nvGrpSpPr>
            <p:grpSpPr bwMode="auto">
              <a:xfrm rot="16200000">
                <a:off x="8753741" y="5465060"/>
                <a:ext cx="197207" cy="197207"/>
                <a:chOff x="3658" y="1944"/>
                <a:chExt cx="514" cy="514"/>
              </a:xfrm>
            </p:grpSpPr>
            <p:sp>
              <p:nvSpPr>
                <p:cNvPr id="126" name="Line 57"/>
                <p:cNvSpPr>
                  <a:spLocks noChangeShapeType="1"/>
                </p:cNvSpPr>
                <p:nvPr/>
              </p:nvSpPr>
              <p:spPr bwMode="auto">
                <a:xfrm>
                  <a:off x="3781" y="2200"/>
                  <a:ext cx="24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7" name="Freeform 58"/>
                <p:cNvSpPr>
                  <a:spLocks/>
                </p:cNvSpPr>
                <p:nvPr/>
              </p:nvSpPr>
              <p:spPr bwMode="auto">
                <a:xfrm>
                  <a:off x="3912" y="2075"/>
                  <a:ext cx="124" cy="250"/>
                </a:xfrm>
                <a:custGeom>
                  <a:avLst/>
                  <a:gdLst>
                    <a:gd name="T0" fmla="*/ 0 w 124"/>
                    <a:gd name="T1" fmla="*/ 0 h 250"/>
                    <a:gd name="T2" fmla="*/ 124 w 124"/>
                    <a:gd name="T3" fmla="*/ 125 h 250"/>
                    <a:gd name="T4" fmla="*/ 0 w 124"/>
                    <a:gd name="T5" fmla="*/ 250 h 250"/>
                  </a:gdLst>
                  <a:ahLst/>
                  <a:cxnLst>
                    <a:cxn ang="0">
                      <a:pos x="T0" y="T1"/>
                    </a:cxn>
                    <a:cxn ang="0">
                      <a:pos x="T2" y="T3"/>
                    </a:cxn>
                    <a:cxn ang="0">
                      <a:pos x="T4" y="T5"/>
                    </a:cxn>
                  </a:cxnLst>
                  <a:rect l="0" t="0" r="r" b="b"/>
                  <a:pathLst>
                    <a:path w="124" h="250">
                      <a:moveTo>
                        <a:pt x="0" y="0"/>
                      </a:moveTo>
                      <a:lnTo>
                        <a:pt x="124" y="125"/>
                      </a:lnTo>
                      <a:lnTo>
                        <a:pt x="0" y="25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8" name="Freeform 59"/>
                <p:cNvSpPr>
                  <a:spLocks/>
                </p:cNvSpPr>
                <p:nvPr/>
              </p:nvSpPr>
              <p:spPr bwMode="auto">
                <a:xfrm>
                  <a:off x="3914" y="1944"/>
                  <a:ext cx="258" cy="514"/>
                </a:xfrm>
                <a:custGeom>
                  <a:avLst/>
                  <a:gdLst>
                    <a:gd name="T0" fmla="*/ 0 w 124"/>
                    <a:gd name="T1" fmla="*/ 0 h 247"/>
                    <a:gd name="T2" fmla="*/ 124 w 124"/>
                    <a:gd name="T3" fmla="*/ 123 h 247"/>
                    <a:gd name="T4" fmla="*/ 0 w 124"/>
                    <a:gd name="T5" fmla="*/ 247 h 247"/>
                  </a:gdLst>
                  <a:ahLst/>
                  <a:cxnLst>
                    <a:cxn ang="0">
                      <a:pos x="T0" y="T1"/>
                    </a:cxn>
                    <a:cxn ang="0">
                      <a:pos x="T2" y="T3"/>
                    </a:cxn>
                    <a:cxn ang="0">
                      <a:pos x="T4" y="T5"/>
                    </a:cxn>
                  </a:cxnLst>
                  <a:rect l="0" t="0" r="r" b="b"/>
                  <a:pathLst>
                    <a:path w="124" h="247">
                      <a:moveTo>
                        <a:pt x="0" y="0"/>
                      </a:moveTo>
                      <a:cubicBezTo>
                        <a:pt x="68" y="0"/>
                        <a:pt x="124" y="55"/>
                        <a:pt x="124" y="123"/>
                      </a:cubicBezTo>
                      <a:cubicBezTo>
                        <a:pt x="124" y="191"/>
                        <a:pt x="68" y="247"/>
                        <a:pt x="0" y="24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9" name="Freeform 60"/>
                <p:cNvSpPr>
                  <a:spLocks/>
                </p:cNvSpPr>
                <p:nvPr/>
              </p:nvSpPr>
              <p:spPr bwMode="auto">
                <a:xfrm>
                  <a:off x="3658" y="1944"/>
                  <a:ext cx="256" cy="256"/>
                </a:xfrm>
                <a:custGeom>
                  <a:avLst/>
                  <a:gdLst>
                    <a:gd name="T0" fmla="*/ 0 w 123"/>
                    <a:gd name="T1" fmla="*/ 123 h 123"/>
                    <a:gd name="T2" fmla="*/ 123 w 123"/>
                    <a:gd name="T3" fmla="*/ 0 h 123"/>
                  </a:gdLst>
                  <a:ahLst/>
                  <a:cxnLst>
                    <a:cxn ang="0">
                      <a:pos x="T0" y="T1"/>
                    </a:cxn>
                    <a:cxn ang="0">
                      <a:pos x="T2" y="T3"/>
                    </a:cxn>
                  </a:cxnLst>
                  <a:rect l="0" t="0" r="r" b="b"/>
                  <a:pathLst>
                    <a:path w="123" h="123">
                      <a:moveTo>
                        <a:pt x="0" y="123"/>
                      </a:moveTo>
                      <a:cubicBezTo>
                        <a:pt x="0" y="55"/>
                        <a:pt x="55" y="0"/>
                        <a:pt x="123"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0" name="Freeform 61"/>
                <p:cNvSpPr>
                  <a:spLocks/>
                </p:cNvSpPr>
                <p:nvPr/>
              </p:nvSpPr>
              <p:spPr bwMode="auto">
                <a:xfrm>
                  <a:off x="3658" y="2200"/>
                  <a:ext cx="256" cy="258"/>
                </a:xfrm>
                <a:custGeom>
                  <a:avLst/>
                  <a:gdLst>
                    <a:gd name="T0" fmla="*/ 123 w 123"/>
                    <a:gd name="T1" fmla="*/ 124 h 124"/>
                    <a:gd name="T2" fmla="*/ 0 w 123"/>
                    <a:gd name="T3" fmla="*/ 0 h 124"/>
                  </a:gdLst>
                  <a:ahLst/>
                  <a:cxnLst>
                    <a:cxn ang="0">
                      <a:pos x="T0" y="T1"/>
                    </a:cxn>
                    <a:cxn ang="0">
                      <a:pos x="T2" y="T3"/>
                    </a:cxn>
                  </a:cxnLst>
                  <a:rect l="0" t="0" r="r" b="b"/>
                  <a:pathLst>
                    <a:path w="123" h="124">
                      <a:moveTo>
                        <a:pt x="123" y="124"/>
                      </a:moveTo>
                      <a:cubicBezTo>
                        <a:pt x="55" y="124"/>
                        <a:pt x="0" y="68"/>
                        <a:pt x="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nvGrpSpPr>
            <p:cNvPr id="306" name="Group 305"/>
            <p:cNvGrpSpPr/>
            <p:nvPr/>
          </p:nvGrpSpPr>
          <p:grpSpPr>
            <a:xfrm>
              <a:off x="5248037" y="5244416"/>
              <a:ext cx="308294" cy="308294"/>
              <a:chOff x="5248037" y="5409516"/>
              <a:chExt cx="308294" cy="308294"/>
            </a:xfrm>
          </p:grpSpPr>
          <p:sp>
            <p:nvSpPr>
              <p:cNvPr id="135" name="Oval 134"/>
              <p:cNvSpPr/>
              <p:nvPr/>
            </p:nvSpPr>
            <p:spPr bwMode="auto">
              <a:xfrm>
                <a:off x="5248037" y="5409516"/>
                <a:ext cx="308294" cy="308294"/>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56"/>
              <p:cNvGrpSpPr>
                <a:grpSpLocks noChangeAspect="1"/>
              </p:cNvGrpSpPr>
              <p:nvPr/>
            </p:nvGrpSpPr>
            <p:grpSpPr bwMode="auto">
              <a:xfrm rot="16200000">
                <a:off x="5303581" y="5465060"/>
                <a:ext cx="197207" cy="197207"/>
                <a:chOff x="3658" y="1944"/>
                <a:chExt cx="514" cy="514"/>
              </a:xfrm>
            </p:grpSpPr>
            <p:sp>
              <p:nvSpPr>
                <p:cNvPr id="137" name="Line 57"/>
                <p:cNvSpPr>
                  <a:spLocks noChangeShapeType="1"/>
                </p:cNvSpPr>
                <p:nvPr/>
              </p:nvSpPr>
              <p:spPr bwMode="auto">
                <a:xfrm>
                  <a:off x="3781" y="2200"/>
                  <a:ext cx="24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8" name="Freeform 58"/>
                <p:cNvSpPr>
                  <a:spLocks/>
                </p:cNvSpPr>
                <p:nvPr/>
              </p:nvSpPr>
              <p:spPr bwMode="auto">
                <a:xfrm>
                  <a:off x="3912" y="2075"/>
                  <a:ext cx="124" cy="250"/>
                </a:xfrm>
                <a:custGeom>
                  <a:avLst/>
                  <a:gdLst>
                    <a:gd name="T0" fmla="*/ 0 w 124"/>
                    <a:gd name="T1" fmla="*/ 0 h 250"/>
                    <a:gd name="T2" fmla="*/ 124 w 124"/>
                    <a:gd name="T3" fmla="*/ 125 h 250"/>
                    <a:gd name="T4" fmla="*/ 0 w 124"/>
                    <a:gd name="T5" fmla="*/ 250 h 250"/>
                  </a:gdLst>
                  <a:ahLst/>
                  <a:cxnLst>
                    <a:cxn ang="0">
                      <a:pos x="T0" y="T1"/>
                    </a:cxn>
                    <a:cxn ang="0">
                      <a:pos x="T2" y="T3"/>
                    </a:cxn>
                    <a:cxn ang="0">
                      <a:pos x="T4" y="T5"/>
                    </a:cxn>
                  </a:cxnLst>
                  <a:rect l="0" t="0" r="r" b="b"/>
                  <a:pathLst>
                    <a:path w="124" h="250">
                      <a:moveTo>
                        <a:pt x="0" y="0"/>
                      </a:moveTo>
                      <a:lnTo>
                        <a:pt x="124" y="125"/>
                      </a:lnTo>
                      <a:lnTo>
                        <a:pt x="0" y="25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9" name="Freeform 59"/>
                <p:cNvSpPr>
                  <a:spLocks/>
                </p:cNvSpPr>
                <p:nvPr/>
              </p:nvSpPr>
              <p:spPr bwMode="auto">
                <a:xfrm>
                  <a:off x="3914" y="1944"/>
                  <a:ext cx="258" cy="514"/>
                </a:xfrm>
                <a:custGeom>
                  <a:avLst/>
                  <a:gdLst>
                    <a:gd name="T0" fmla="*/ 0 w 124"/>
                    <a:gd name="T1" fmla="*/ 0 h 247"/>
                    <a:gd name="T2" fmla="*/ 124 w 124"/>
                    <a:gd name="T3" fmla="*/ 123 h 247"/>
                    <a:gd name="T4" fmla="*/ 0 w 124"/>
                    <a:gd name="T5" fmla="*/ 247 h 247"/>
                  </a:gdLst>
                  <a:ahLst/>
                  <a:cxnLst>
                    <a:cxn ang="0">
                      <a:pos x="T0" y="T1"/>
                    </a:cxn>
                    <a:cxn ang="0">
                      <a:pos x="T2" y="T3"/>
                    </a:cxn>
                    <a:cxn ang="0">
                      <a:pos x="T4" y="T5"/>
                    </a:cxn>
                  </a:cxnLst>
                  <a:rect l="0" t="0" r="r" b="b"/>
                  <a:pathLst>
                    <a:path w="124" h="247">
                      <a:moveTo>
                        <a:pt x="0" y="0"/>
                      </a:moveTo>
                      <a:cubicBezTo>
                        <a:pt x="68" y="0"/>
                        <a:pt x="124" y="55"/>
                        <a:pt x="124" y="123"/>
                      </a:cubicBezTo>
                      <a:cubicBezTo>
                        <a:pt x="124" y="191"/>
                        <a:pt x="68" y="247"/>
                        <a:pt x="0" y="24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0" name="Freeform 60"/>
                <p:cNvSpPr>
                  <a:spLocks/>
                </p:cNvSpPr>
                <p:nvPr/>
              </p:nvSpPr>
              <p:spPr bwMode="auto">
                <a:xfrm>
                  <a:off x="3658" y="1944"/>
                  <a:ext cx="256" cy="256"/>
                </a:xfrm>
                <a:custGeom>
                  <a:avLst/>
                  <a:gdLst>
                    <a:gd name="T0" fmla="*/ 0 w 123"/>
                    <a:gd name="T1" fmla="*/ 123 h 123"/>
                    <a:gd name="T2" fmla="*/ 123 w 123"/>
                    <a:gd name="T3" fmla="*/ 0 h 123"/>
                  </a:gdLst>
                  <a:ahLst/>
                  <a:cxnLst>
                    <a:cxn ang="0">
                      <a:pos x="T0" y="T1"/>
                    </a:cxn>
                    <a:cxn ang="0">
                      <a:pos x="T2" y="T3"/>
                    </a:cxn>
                  </a:cxnLst>
                  <a:rect l="0" t="0" r="r" b="b"/>
                  <a:pathLst>
                    <a:path w="123" h="123">
                      <a:moveTo>
                        <a:pt x="0" y="123"/>
                      </a:moveTo>
                      <a:cubicBezTo>
                        <a:pt x="0" y="55"/>
                        <a:pt x="55" y="0"/>
                        <a:pt x="123"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1" name="Freeform 61"/>
                <p:cNvSpPr>
                  <a:spLocks/>
                </p:cNvSpPr>
                <p:nvPr/>
              </p:nvSpPr>
              <p:spPr bwMode="auto">
                <a:xfrm>
                  <a:off x="3658" y="2200"/>
                  <a:ext cx="256" cy="258"/>
                </a:xfrm>
                <a:custGeom>
                  <a:avLst/>
                  <a:gdLst>
                    <a:gd name="T0" fmla="*/ 123 w 123"/>
                    <a:gd name="T1" fmla="*/ 124 h 124"/>
                    <a:gd name="T2" fmla="*/ 0 w 123"/>
                    <a:gd name="T3" fmla="*/ 0 h 124"/>
                  </a:gdLst>
                  <a:ahLst/>
                  <a:cxnLst>
                    <a:cxn ang="0">
                      <a:pos x="T0" y="T1"/>
                    </a:cxn>
                    <a:cxn ang="0">
                      <a:pos x="T2" y="T3"/>
                    </a:cxn>
                  </a:cxnLst>
                  <a:rect l="0" t="0" r="r" b="b"/>
                  <a:pathLst>
                    <a:path w="123" h="124">
                      <a:moveTo>
                        <a:pt x="123" y="124"/>
                      </a:moveTo>
                      <a:cubicBezTo>
                        <a:pt x="55" y="124"/>
                        <a:pt x="0" y="68"/>
                        <a:pt x="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grpSp>
        <p:nvGrpSpPr>
          <p:cNvPr id="310" name="Group 309"/>
          <p:cNvGrpSpPr/>
          <p:nvPr/>
        </p:nvGrpSpPr>
        <p:grpSpPr>
          <a:xfrm>
            <a:off x="5144872" y="4417000"/>
            <a:ext cx="3684571" cy="302234"/>
            <a:chOff x="5248037" y="4505074"/>
            <a:chExt cx="3758454" cy="308294"/>
          </a:xfrm>
        </p:grpSpPr>
        <p:grpSp>
          <p:nvGrpSpPr>
            <p:cNvPr id="190" name="Group 189"/>
            <p:cNvGrpSpPr/>
            <p:nvPr/>
          </p:nvGrpSpPr>
          <p:grpSpPr>
            <a:xfrm>
              <a:off x="8698197" y="4505074"/>
              <a:ext cx="308294" cy="308294"/>
              <a:chOff x="9188237" y="5222983"/>
              <a:chExt cx="432013" cy="432013"/>
            </a:xfrm>
          </p:grpSpPr>
          <p:sp>
            <p:nvSpPr>
              <p:cNvPr id="191" name="Oval 190"/>
              <p:cNvSpPr/>
              <p:nvPr/>
            </p:nvSpPr>
            <p:spPr bwMode="auto">
              <a:xfrm>
                <a:off x="9188237" y="5222983"/>
                <a:ext cx="432013" cy="432013"/>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2" name="Group 56"/>
              <p:cNvGrpSpPr>
                <a:grpSpLocks noChangeAspect="1"/>
              </p:cNvGrpSpPr>
              <p:nvPr/>
            </p:nvGrpSpPr>
            <p:grpSpPr bwMode="auto">
              <a:xfrm rot="16200000">
                <a:off x="9266070" y="5300816"/>
                <a:ext cx="276347" cy="276347"/>
                <a:chOff x="3658" y="1944"/>
                <a:chExt cx="514" cy="514"/>
              </a:xfrm>
            </p:grpSpPr>
            <p:sp>
              <p:nvSpPr>
                <p:cNvPr id="193" name="Line 57"/>
                <p:cNvSpPr>
                  <a:spLocks noChangeShapeType="1"/>
                </p:cNvSpPr>
                <p:nvPr/>
              </p:nvSpPr>
              <p:spPr bwMode="auto">
                <a:xfrm>
                  <a:off x="3781" y="2200"/>
                  <a:ext cx="247"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4" name="Freeform 58"/>
                <p:cNvSpPr>
                  <a:spLocks/>
                </p:cNvSpPr>
                <p:nvPr/>
              </p:nvSpPr>
              <p:spPr bwMode="auto">
                <a:xfrm>
                  <a:off x="3912" y="2075"/>
                  <a:ext cx="124" cy="250"/>
                </a:xfrm>
                <a:custGeom>
                  <a:avLst/>
                  <a:gdLst>
                    <a:gd name="T0" fmla="*/ 0 w 124"/>
                    <a:gd name="T1" fmla="*/ 0 h 250"/>
                    <a:gd name="T2" fmla="*/ 124 w 124"/>
                    <a:gd name="T3" fmla="*/ 125 h 250"/>
                    <a:gd name="T4" fmla="*/ 0 w 124"/>
                    <a:gd name="T5" fmla="*/ 250 h 250"/>
                  </a:gdLst>
                  <a:ahLst/>
                  <a:cxnLst>
                    <a:cxn ang="0">
                      <a:pos x="T0" y="T1"/>
                    </a:cxn>
                    <a:cxn ang="0">
                      <a:pos x="T2" y="T3"/>
                    </a:cxn>
                    <a:cxn ang="0">
                      <a:pos x="T4" y="T5"/>
                    </a:cxn>
                  </a:cxnLst>
                  <a:rect l="0" t="0" r="r" b="b"/>
                  <a:pathLst>
                    <a:path w="124" h="250">
                      <a:moveTo>
                        <a:pt x="0" y="0"/>
                      </a:moveTo>
                      <a:lnTo>
                        <a:pt x="124" y="125"/>
                      </a:lnTo>
                      <a:lnTo>
                        <a:pt x="0" y="25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5" name="Freeform 59"/>
                <p:cNvSpPr>
                  <a:spLocks/>
                </p:cNvSpPr>
                <p:nvPr/>
              </p:nvSpPr>
              <p:spPr bwMode="auto">
                <a:xfrm>
                  <a:off x="3914" y="1944"/>
                  <a:ext cx="258" cy="514"/>
                </a:xfrm>
                <a:custGeom>
                  <a:avLst/>
                  <a:gdLst>
                    <a:gd name="T0" fmla="*/ 0 w 124"/>
                    <a:gd name="T1" fmla="*/ 0 h 247"/>
                    <a:gd name="T2" fmla="*/ 124 w 124"/>
                    <a:gd name="T3" fmla="*/ 123 h 247"/>
                    <a:gd name="T4" fmla="*/ 0 w 124"/>
                    <a:gd name="T5" fmla="*/ 247 h 247"/>
                  </a:gdLst>
                  <a:ahLst/>
                  <a:cxnLst>
                    <a:cxn ang="0">
                      <a:pos x="T0" y="T1"/>
                    </a:cxn>
                    <a:cxn ang="0">
                      <a:pos x="T2" y="T3"/>
                    </a:cxn>
                    <a:cxn ang="0">
                      <a:pos x="T4" y="T5"/>
                    </a:cxn>
                  </a:cxnLst>
                  <a:rect l="0" t="0" r="r" b="b"/>
                  <a:pathLst>
                    <a:path w="124" h="247">
                      <a:moveTo>
                        <a:pt x="0" y="0"/>
                      </a:moveTo>
                      <a:cubicBezTo>
                        <a:pt x="68" y="0"/>
                        <a:pt x="124" y="55"/>
                        <a:pt x="124" y="123"/>
                      </a:cubicBezTo>
                      <a:cubicBezTo>
                        <a:pt x="124" y="191"/>
                        <a:pt x="68" y="247"/>
                        <a:pt x="0" y="24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6" name="Freeform 60"/>
                <p:cNvSpPr>
                  <a:spLocks/>
                </p:cNvSpPr>
                <p:nvPr/>
              </p:nvSpPr>
              <p:spPr bwMode="auto">
                <a:xfrm>
                  <a:off x="3658" y="1944"/>
                  <a:ext cx="256" cy="256"/>
                </a:xfrm>
                <a:custGeom>
                  <a:avLst/>
                  <a:gdLst>
                    <a:gd name="T0" fmla="*/ 0 w 123"/>
                    <a:gd name="T1" fmla="*/ 123 h 123"/>
                    <a:gd name="T2" fmla="*/ 123 w 123"/>
                    <a:gd name="T3" fmla="*/ 0 h 123"/>
                  </a:gdLst>
                  <a:ahLst/>
                  <a:cxnLst>
                    <a:cxn ang="0">
                      <a:pos x="T0" y="T1"/>
                    </a:cxn>
                    <a:cxn ang="0">
                      <a:pos x="T2" y="T3"/>
                    </a:cxn>
                  </a:cxnLst>
                  <a:rect l="0" t="0" r="r" b="b"/>
                  <a:pathLst>
                    <a:path w="123" h="123">
                      <a:moveTo>
                        <a:pt x="0" y="123"/>
                      </a:moveTo>
                      <a:cubicBezTo>
                        <a:pt x="0" y="55"/>
                        <a:pt x="55" y="0"/>
                        <a:pt x="123"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7" name="Freeform 61"/>
                <p:cNvSpPr>
                  <a:spLocks/>
                </p:cNvSpPr>
                <p:nvPr/>
              </p:nvSpPr>
              <p:spPr bwMode="auto">
                <a:xfrm>
                  <a:off x="3658" y="2200"/>
                  <a:ext cx="256" cy="258"/>
                </a:xfrm>
                <a:custGeom>
                  <a:avLst/>
                  <a:gdLst>
                    <a:gd name="T0" fmla="*/ 123 w 123"/>
                    <a:gd name="T1" fmla="*/ 124 h 124"/>
                    <a:gd name="T2" fmla="*/ 0 w 123"/>
                    <a:gd name="T3" fmla="*/ 0 h 124"/>
                  </a:gdLst>
                  <a:ahLst/>
                  <a:cxnLst>
                    <a:cxn ang="0">
                      <a:pos x="T0" y="T1"/>
                    </a:cxn>
                    <a:cxn ang="0">
                      <a:pos x="T2" y="T3"/>
                    </a:cxn>
                  </a:cxnLst>
                  <a:rect l="0" t="0" r="r" b="b"/>
                  <a:pathLst>
                    <a:path w="123" h="124">
                      <a:moveTo>
                        <a:pt x="123" y="124"/>
                      </a:moveTo>
                      <a:cubicBezTo>
                        <a:pt x="55" y="124"/>
                        <a:pt x="0" y="68"/>
                        <a:pt x="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nvGrpSpPr>
            <p:cNvPr id="198" name="Group 197"/>
            <p:cNvGrpSpPr/>
            <p:nvPr/>
          </p:nvGrpSpPr>
          <p:grpSpPr>
            <a:xfrm>
              <a:off x="5248037" y="4505074"/>
              <a:ext cx="308294" cy="308294"/>
              <a:chOff x="9188237" y="5222983"/>
              <a:chExt cx="432013" cy="432013"/>
            </a:xfrm>
          </p:grpSpPr>
          <p:sp>
            <p:nvSpPr>
              <p:cNvPr id="199" name="Oval 198"/>
              <p:cNvSpPr/>
              <p:nvPr/>
            </p:nvSpPr>
            <p:spPr bwMode="auto">
              <a:xfrm>
                <a:off x="9188237" y="5222983"/>
                <a:ext cx="432013" cy="432013"/>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0" name="Group 56"/>
              <p:cNvGrpSpPr>
                <a:grpSpLocks noChangeAspect="1"/>
              </p:cNvGrpSpPr>
              <p:nvPr/>
            </p:nvGrpSpPr>
            <p:grpSpPr bwMode="auto">
              <a:xfrm rot="16200000">
                <a:off x="9266070" y="5300816"/>
                <a:ext cx="276347" cy="276347"/>
                <a:chOff x="3658" y="1944"/>
                <a:chExt cx="514" cy="514"/>
              </a:xfrm>
            </p:grpSpPr>
            <p:sp>
              <p:nvSpPr>
                <p:cNvPr id="201" name="Line 57"/>
                <p:cNvSpPr>
                  <a:spLocks noChangeShapeType="1"/>
                </p:cNvSpPr>
                <p:nvPr/>
              </p:nvSpPr>
              <p:spPr bwMode="auto">
                <a:xfrm>
                  <a:off x="3781" y="2200"/>
                  <a:ext cx="247"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2" name="Freeform 58"/>
                <p:cNvSpPr>
                  <a:spLocks/>
                </p:cNvSpPr>
                <p:nvPr/>
              </p:nvSpPr>
              <p:spPr bwMode="auto">
                <a:xfrm>
                  <a:off x="3912" y="2075"/>
                  <a:ext cx="124" cy="250"/>
                </a:xfrm>
                <a:custGeom>
                  <a:avLst/>
                  <a:gdLst>
                    <a:gd name="T0" fmla="*/ 0 w 124"/>
                    <a:gd name="T1" fmla="*/ 0 h 250"/>
                    <a:gd name="T2" fmla="*/ 124 w 124"/>
                    <a:gd name="T3" fmla="*/ 125 h 250"/>
                    <a:gd name="T4" fmla="*/ 0 w 124"/>
                    <a:gd name="T5" fmla="*/ 250 h 250"/>
                  </a:gdLst>
                  <a:ahLst/>
                  <a:cxnLst>
                    <a:cxn ang="0">
                      <a:pos x="T0" y="T1"/>
                    </a:cxn>
                    <a:cxn ang="0">
                      <a:pos x="T2" y="T3"/>
                    </a:cxn>
                    <a:cxn ang="0">
                      <a:pos x="T4" y="T5"/>
                    </a:cxn>
                  </a:cxnLst>
                  <a:rect l="0" t="0" r="r" b="b"/>
                  <a:pathLst>
                    <a:path w="124" h="250">
                      <a:moveTo>
                        <a:pt x="0" y="0"/>
                      </a:moveTo>
                      <a:lnTo>
                        <a:pt x="124" y="125"/>
                      </a:lnTo>
                      <a:lnTo>
                        <a:pt x="0" y="25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3" name="Freeform 59"/>
                <p:cNvSpPr>
                  <a:spLocks/>
                </p:cNvSpPr>
                <p:nvPr/>
              </p:nvSpPr>
              <p:spPr bwMode="auto">
                <a:xfrm>
                  <a:off x="3914" y="1944"/>
                  <a:ext cx="258" cy="514"/>
                </a:xfrm>
                <a:custGeom>
                  <a:avLst/>
                  <a:gdLst>
                    <a:gd name="T0" fmla="*/ 0 w 124"/>
                    <a:gd name="T1" fmla="*/ 0 h 247"/>
                    <a:gd name="T2" fmla="*/ 124 w 124"/>
                    <a:gd name="T3" fmla="*/ 123 h 247"/>
                    <a:gd name="T4" fmla="*/ 0 w 124"/>
                    <a:gd name="T5" fmla="*/ 247 h 247"/>
                  </a:gdLst>
                  <a:ahLst/>
                  <a:cxnLst>
                    <a:cxn ang="0">
                      <a:pos x="T0" y="T1"/>
                    </a:cxn>
                    <a:cxn ang="0">
                      <a:pos x="T2" y="T3"/>
                    </a:cxn>
                    <a:cxn ang="0">
                      <a:pos x="T4" y="T5"/>
                    </a:cxn>
                  </a:cxnLst>
                  <a:rect l="0" t="0" r="r" b="b"/>
                  <a:pathLst>
                    <a:path w="124" h="247">
                      <a:moveTo>
                        <a:pt x="0" y="0"/>
                      </a:moveTo>
                      <a:cubicBezTo>
                        <a:pt x="68" y="0"/>
                        <a:pt x="124" y="55"/>
                        <a:pt x="124" y="123"/>
                      </a:cubicBezTo>
                      <a:cubicBezTo>
                        <a:pt x="124" y="191"/>
                        <a:pt x="68" y="247"/>
                        <a:pt x="0" y="24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4" name="Freeform 60"/>
                <p:cNvSpPr>
                  <a:spLocks/>
                </p:cNvSpPr>
                <p:nvPr/>
              </p:nvSpPr>
              <p:spPr bwMode="auto">
                <a:xfrm>
                  <a:off x="3658" y="1944"/>
                  <a:ext cx="256" cy="256"/>
                </a:xfrm>
                <a:custGeom>
                  <a:avLst/>
                  <a:gdLst>
                    <a:gd name="T0" fmla="*/ 0 w 123"/>
                    <a:gd name="T1" fmla="*/ 123 h 123"/>
                    <a:gd name="T2" fmla="*/ 123 w 123"/>
                    <a:gd name="T3" fmla="*/ 0 h 123"/>
                  </a:gdLst>
                  <a:ahLst/>
                  <a:cxnLst>
                    <a:cxn ang="0">
                      <a:pos x="T0" y="T1"/>
                    </a:cxn>
                    <a:cxn ang="0">
                      <a:pos x="T2" y="T3"/>
                    </a:cxn>
                  </a:cxnLst>
                  <a:rect l="0" t="0" r="r" b="b"/>
                  <a:pathLst>
                    <a:path w="123" h="123">
                      <a:moveTo>
                        <a:pt x="0" y="123"/>
                      </a:moveTo>
                      <a:cubicBezTo>
                        <a:pt x="0" y="55"/>
                        <a:pt x="55" y="0"/>
                        <a:pt x="123"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5" name="Freeform 61"/>
                <p:cNvSpPr>
                  <a:spLocks/>
                </p:cNvSpPr>
                <p:nvPr/>
              </p:nvSpPr>
              <p:spPr bwMode="auto">
                <a:xfrm>
                  <a:off x="3658" y="2200"/>
                  <a:ext cx="256" cy="258"/>
                </a:xfrm>
                <a:custGeom>
                  <a:avLst/>
                  <a:gdLst>
                    <a:gd name="T0" fmla="*/ 123 w 123"/>
                    <a:gd name="T1" fmla="*/ 124 h 124"/>
                    <a:gd name="T2" fmla="*/ 0 w 123"/>
                    <a:gd name="T3" fmla="*/ 0 h 124"/>
                  </a:gdLst>
                  <a:ahLst/>
                  <a:cxnLst>
                    <a:cxn ang="0">
                      <a:pos x="T0" y="T1"/>
                    </a:cxn>
                    <a:cxn ang="0">
                      <a:pos x="T2" y="T3"/>
                    </a:cxn>
                  </a:cxnLst>
                  <a:rect l="0" t="0" r="r" b="b"/>
                  <a:pathLst>
                    <a:path w="123" h="124">
                      <a:moveTo>
                        <a:pt x="123" y="124"/>
                      </a:moveTo>
                      <a:cubicBezTo>
                        <a:pt x="55" y="124"/>
                        <a:pt x="0" y="68"/>
                        <a:pt x="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grpSp>
        <p:nvGrpSpPr>
          <p:cNvPr id="311" name="Group 310"/>
          <p:cNvGrpSpPr/>
          <p:nvPr/>
        </p:nvGrpSpPr>
        <p:grpSpPr>
          <a:xfrm>
            <a:off x="5144872" y="3692188"/>
            <a:ext cx="3684571" cy="302234"/>
            <a:chOff x="5248037" y="3765728"/>
            <a:chExt cx="3758454" cy="308294"/>
          </a:xfrm>
        </p:grpSpPr>
        <p:grpSp>
          <p:nvGrpSpPr>
            <p:cNvPr id="206" name="Group 205"/>
            <p:cNvGrpSpPr/>
            <p:nvPr/>
          </p:nvGrpSpPr>
          <p:grpSpPr>
            <a:xfrm>
              <a:off x="8698197" y="3765728"/>
              <a:ext cx="308294" cy="308294"/>
              <a:chOff x="9188237" y="5222983"/>
              <a:chExt cx="432013" cy="432013"/>
            </a:xfrm>
          </p:grpSpPr>
          <p:sp>
            <p:nvSpPr>
              <p:cNvPr id="207" name="Oval 206"/>
              <p:cNvSpPr/>
              <p:nvPr/>
            </p:nvSpPr>
            <p:spPr bwMode="auto">
              <a:xfrm>
                <a:off x="9188237" y="5222983"/>
                <a:ext cx="432013" cy="432013"/>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8" name="Group 56"/>
              <p:cNvGrpSpPr>
                <a:grpSpLocks noChangeAspect="1"/>
              </p:cNvGrpSpPr>
              <p:nvPr/>
            </p:nvGrpSpPr>
            <p:grpSpPr bwMode="auto">
              <a:xfrm rot="16200000">
                <a:off x="9266070" y="5300816"/>
                <a:ext cx="276347" cy="276347"/>
                <a:chOff x="3658" y="1944"/>
                <a:chExt cx="514" cy="514"/>
              </a:xfrm>
            </p:grpSpPr>
            <p:sp>
              <p:nvSpPr>
                <p:cNvPr id="209" name="Line 57"/>
                <p:cNvSpPr>
                  <a:spLocks noChangeShapeType="1"/>
                </p:cNvSpPr>
                <p:nvPr/>
              </p:nvSpPr>
              <p:spPr bwMode="auto">
                <a:xfrm>
                  <a:off x="3781" y="2200"/>
                  <a:ext cx="247"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0" name="Freeform 58"/>
                <p:cNvSpPr>
                  <a:spLocks/>
                </p:cNvSpPr>
                <p:nvPr/>
              </p:nvSpPr>
              <p:spPr bwMode="auto">
                <a:xfrm>
                  <a:off x="3912" y="2075"/>
                  <a:ext cx="124" cy="250"/>
                </a:xfrm>
                <a:custGeom>
                  <a:avLst/>
                  <a:gdLst>
                    <a:gd name="T0" fmla="*/ 0 w 124"/>
                    <a:gd name="T1" fmla="*/ 0 h 250"/>
                    <a:gd name="T2" fmla="*/ 124 w 124"/>
                    <a:gd name="T3" fmla="*/ 125 h 250"/>
                    <a:gd name="T4" fmla="*/ 0 w 124"/>
                    <a:gd name="T5" fmla="*/ 250 h 250"/>
                  </a:gdLst>
                  <a:ahLst/>
                  <a:cxnLst>
                    <a:cxn ang="0">
                      <a:pos x="T0" y="T1"/>
                    </a:cxn>
                    <a:cxn ang="0">
                      <a:pos x="T2" y="T3"/>
                    </a:cxn>
                    <a:cxn ang="0">
                      <a:pos x="T4" y="T5"/>
                    </a:cxn>
                  </a:cxnLst>
                  <a:rect l="0" t="0" r="r" b="b"/>
                  <a:pathLst>
                    <a:path w="124" h="250">
                      <a:moveTo>
                        <a:pt x="0" y="0"/>
                      </a:moveTo>
                      <a:lnTo>
                        <a:pt x="124" y="125"/>
                      </a:lnTo>
                      <a:lnTo>
                        <a:pt x="0" y="25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1" name="Freeform 59"/>
                <p:cNvSpPr>
                  <a:spLocks/>
                </p:cNvSpPr>
                <p:nvPr/>
              </p:nvSpPr>
              <p:spPr bwMode="auto">
                <a:xfrm>
                  <a:off x="3914" y="1944"/>
                  <a:ext cx="258" cy="514"/>
                </a:xfrm>
                <a:custGeom>
                  <a:avLst/>
                  <a:gdLst>
                    <a:gd name="T0" fmla="*/ 0 w 124"/>
                    <a:gd name="T1" fmla="*/ 0 h 247"/>
                    <a:gd name="T2" fmla="*/ 124 w 124"/>
                    <a:gd name="T3" fmla="*/ 123 h 247"/>
                    <a:gd name="T4" fmla="*/ 0 w 124"/>
                    <a:gd name="T5" fmla="*/ 247 h 247"/>
                  </a:gdLst>
                  <a:ahLst/>
                  <a:cxnLst>
                    <a:cxn ang="0">
                      <a:pos x="T0" y="T1"/>
                    </a:cxn>
                    <a:cxn ang="0">
                      <a:pos x="T2" y="T3"/>
                    </a:cxn>
                    <a:cxn ang="0">
                      <a:pos x="T4" y="T5"/>
                    </a:cxn>
                  </a:cxnLst>
                  <a:rect l="0" t="0" r="r" b="b"/>
                  <a:pathLst>
                    <a:path w="124" h="247">
                      <a:moveTo>
                        <a:pt x="0" y="0"/>
                      </a:moveTo>
                      <a:cubicBezTo>
                        <a:pt x="68" y="0"/>
                        <a:pt x="124" y="55"/>
                        <a:pt x="124" y="123"/>
                      </a:cubicBezTo>
                      <a:cubicBezTo>
                        <a:pt x="124" y="191"/>
                        <a:pt x="68" y="247"/>
                        <a:pt x="0" y="24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2" name="Freeform 60"/>
                <p:cNvSpPr>
                  <a:spLocks/>
                </p:cNvSpPr>
                <p:nvPr/>
              </p:nvSpPr>
              <p:spPr bwMode="auto">
                <a:xfrm>
                  <a:off x="3658" y="1944"/>
                  <a:ext cx="256" cy="256"/>
                </a:xfrm>
                <a:custGeom>
                  <a:avLst/>
                  <a:gdLst>
                    <a:gd name="T0" fmla="*/ 0 w 123"/>
                    <a:gd name="T1" fmla="*/ 123 h 123"/>
                    <a:gd name="T2" fmla="*/ 123 w 123"/>
                    <a:gd name="T3" fmla="*/ 0 h 123"/>
                  </a:gdLst>
                  <a:ahLst/>
                  <a:cxnLst>
                    <a:cxn ang="0">
                      <a:pos x="T0" y="T1"/>
                    </a:cxn>
                    <a:cxn ang="0">
                      <a:pos x="T2" y="T3"/>
                    </a:cxn>
                  </a:cxnLst>
                  <a:rect l="0" t="0" r="r" b="b"/>
                  <a:pathLst>
                    <a:path w="123" h="123">
                      <a:moveTo>
                        <a:pt x="0" y="123"/>
                      </a:moveTo>
                      <a:cubicBezTo>
                        <a:pt x="0" y="55"/>
                        <a:pt x="55" y="0"/>
                        <a:pt x="123"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3" name="Freeform 61"/>
                <p:cNvSpPr>
                  <a:spLocks/>
                </p:cNvSpPr>
                <p:nvPr/>
              </p:nvSpPr>
              <p:spPr bwMode="auto">
                <a:xfrm>
                  <a:off x="3658" y="2200"/>
                  <a:ext cx="256" cy="258"/>
                </a:xfrm>
                <a:custGeom>
                  <a:avLst/>
                  <a:gdLst>
                    <a:gd name="T0" fmla="*/ 123 w 123"/>
                    <a:gd name="T1" fmla="*/ 124 h 124"/>
                    <a:gd name="T2" fmla="*/ 0 w 123"/>
                    <a:gd name="T3" fmla="*/ 0 h 124"/>
                  </a:gdLst>
                  <a:ahLst/>
                  <a:cxnLst>
                    <a:cxn ang="0">
                      <a:pos x="T0" y="T1"/>
                    </a:cxn>
                    <a:cxn ang="0">
                      <a:pos x="T2" y="T3"/>
                    </a:cxn>
                  </a:cxnLst>
                  <a:rect l="0" t="0" r="r" b="b"/>
                  <a:pathLst>
                    <a:path w="123" h="124">
                      <a:moveTo>
                        <a:pt x="123" y="124"/>
                      </a:moveTo>
                      <a:cubicBezTo>
                        <a:pt x="55" y="124"/>
                        <a:pt x="0" y="68"/>
                        <a:pt x="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nvGrpSpPr>
            <p:cNvPr id="214" name="Group 213"/>
            <p:cNvGrpSpPr/>
            <p:nvPr/>
          </p:nvGrpSpPr>
          <p:grpSpPr>
            <a:xfrm>
              <a:off x="5248037" y="3765728"/>
              <a:ext cx="308294" cy="308294"/>
              <a:chOff x="9188237" y="5222983"/>
              <a:chExt cx="432013" cy="432013"/>
            </a:xfrm>
          </p:grpSpPr>
          <p:sp>
            <p:nvSpPr>
              <p:cNvPr id="215" name="Oval 214"/>
              <p:cNvSpPr/>
              <p:nvPr/>
            </p:nvSpPr>
            <p:spPr bwMode="auto">
              <a:xfrm>
                <a:off x="9188237" y="5222983"/>
                <a:ext cx="432013" cy="432013"/>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6" name="Group 56"/>
              <p:cNvGrpSpPr>
                <a:grpSpLocks noChangeAspect="1"/>
              </p:cNvGrpSpPr>
              <p:nvPr/>
            </p:nvGrpSpPr>
            <p:grpSpPr bwMode="auto">
              <a:xfrm rot="16200000">
                <a:off x="9266070" y="5300816"/>
                <a:ext cx="276347" cy="276347"/>
                <a:chOff x="3658" y="1944"/>
                <a:chExt cx="514" cy="514"/>
              </a:xfrm>
            </p:grpSpPr>
            <p:sp>
              <p:nvSpPr>
                <p:cNvPr id="217" name="Line 57"/>
                <p:cNvSpPr>
                  <a:spLocks noChangeShapeType="1"/>
                </p:cNvSpPr>
                <p:nvPr/>
              </p:nvSpPr>
              <p:spPr bwMode="auto">
                <a:xfrm>
                  <a:off x="3781" y="2200"/>
                  <a:ext cx="247"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8" name="Freeform 58"/>
                <p:cNvSpPr>
                  <a:spLocks/>
                </p:cNvSpPr>
                <p:nvPr/>
              </p:nvSpPr>
              <p:spPr bwMode="auto">
                <a:xfrm>
                  <a:off x="3912" y="2075"/>
                  <a:ext cx="124" cy="250"/>
                </a:xfrm>
                <a:custGeom>
                  <a:avLst/>
                  <a:gdLst>
                    <a:gd name="T0" fmla="*/ 0 w 124"/>
                    <a:gd name="T1" fmla="*/ 0 h 250"/>
                    <a:gd name="T2" fmla="*/ 124 w 124"/>
                    <a:gd name="T3" fmla="*/ 125 h 250"/>
                    <a:gd name="T4" fmla="*/ 0 w 124"/>
                    <a:gd name="T5" fmla="*/ 250 h 250"/>
                  </a:gdLst>
                  <a:ahLst/>
                  <a:cxnLst>
                    <a:cxn ang="0">
                      <a:pos x="T0" y="T1"/>
                    </a:cxn>
                    <a:cxn ang="0">
                      <a:pos x="T2" y="T3"/>
                    </a:cxn>
                    <a:cxn ang="0">
                      <a:pos x="T4" y="T5"/>
                    </a:cxn>
                  </a:cxnLst>
                  <a:rect l="0" t="0" r="r" b="b"/>
                  <a:pathLst>
                    <a:path w="124" h="250">
                      <a:moveTo>
                        <a:pt x="0" y="0"/>
                      </a:moveTo>
                      <a:lnTo>
                        <a:pt x="124" y="125"/>
                      </a:lnTo>
                      <a:lnTo>
                        <a:pt x="0" y="25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9" name="Freeform 59"/>
                <p:cNvSpPr>
                  <a:spLocks/>
                </p:cNvSpPr>
                <p:nvPr/>
              </p:nvSpPr>
              <p:spPr bwMode="auto">
                <a:xfrm>
                  <a:off x="3914" y="1944"/>
                  <a:ext cx="258" cy="514"/>
                </a:xfrm>
                <a:custGeom>
                  <a:avLst/>
                  <a:gdLst>
                    <a:gd name="T0" fmla="*/ 0 w 124"/>
                    <a:gd name="T1" fmla="*/ 0 h 247"/>
                    <a:gd name="T2" fmla="*/ 124 w 124"/>
                    <a:gd name="T3" fmla="*/ 123 h 247"/>
                    <a:gd name="T4" fmla="*/ 0 w 124"/>
                    <a:gd name="T5" fmla="*/ 247 h 247"/>
                  </a:gdLst>
                  <a:ahLst/>
                  <a:cxnLst>
                    <a:cxn ang="0">
                      <a:pos x="T0" y="T1"/>
                    </a:cxn>
                    <a:cxn ang="0">
                      <a:pos x="T2" y="T3"/>
                    </a:cxn>
                    <a:cxn ang="0">
                      <a:pos x="T4" y="T5"/>
                    </a:cxn>
                  </a:cxnLst>
                  <a:rect l="0" t="0" r="r" b="b"/>
                  <a:pathLst>
                    <a:path w="124" h="247">
                      <a:moveTo>
                        <a:pt x="0" y="0"/>
                      </a:moveTo>
                      <a:cubicBezTo>
                        <a:pt x="68" y="0"/>
                        <a:pt x="124" y="55"/>
                        <a:pt x="124" y="123"/>
                      </a:cubicBezTo>
                      <a:cubicBezTo>
                        <a:pt x="124" y="191"/>
                        <a:pt x="68" y="247"/>
                        <a:pt x="0" y="24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0" name="Freeform 60"/>
                <p:cNvSpPr>
                  <a:spLocks/>
                </p:cNvSpPr>
                <p:nvPr/>
              </p:nvSpPr>
              <p:spPr bwMode="auto">
                <a:xfrm>
                  <a:off x="3658" y="1944"/>
                  <a:ext cx="256" cy="256"/>
                </a:xfrm>
                <a:custGeom>
                  <a:avLst/>
                  <a:gdLst>
                    <a:gd name="T0" fmla="*/ 0 w 123"/>
                    <a:gd name="T1" fmla="*/ 123 h 123"/>
                    <a:gd name="T2" fmla="*/ 123 w 123"/>
                    <a:gd name="T3" fmla="*/ 0 h 123"/>
                  </a:gdLst>
                  <a:ahLst/>
                  <a:cxnLst>
                    <a:cxn ang="0">
                      <a:pos x="T0" y="T1"/>
                    </a:cxn>
                    <a:cxn ang="0">
                      <a:pos x="T2" y="T3"/>
                    </a:cxn>
                  </a:cxnLst>
                  <a:rect l="0" t="0" r="r" b="b"/>
                  <a:pathLst>
                    <a:path w="123" h="123">
                      <a:moveTo>
                        <a:pt x="0" y="123"/>
                      </a:moveTo>
                      <a:cubicBezTo>
                        <a:pt x="0" y="55"/>
                        <a:pt x="55" y="0"/>
                        <a:pt x="123"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1" name="Freeform 61"/>
                <p:cNvSpPr>
                  <a:spLocks/>
                </p:cNvSpPr>
                <p:nvPr/>
              </p:nvSpPr>
              <p:spPr bwMode="auto">
                <a:xfrm>
                  <a:off x="3658" y="2200"/>
                  <a:ext cx="256" cy="258"/>
                </a:xfrm>
                <a:custGeom>
                  <a:avLst/>
                  <a:gdLst>
                    <a:gd name="T0" fmla="*/ 123 w 123"/>
                    <a:gd name="T1" fmla="*/ 124 h 124"/>
                    <a:gd name="T2" fmla="*/ 0 w 123"/>
                    <a:gd name="T3" fmla="*/ 0 h 124"/>
                  </a:gdLst>
                  <a:ahLst/>
                  <a:cxnLst>
                    <a:cxn ang="0">
                      <a:pos x="T0" y="T1"/>
                    </a:cxn>
                    <a:cxn ang="0">
                      <a:pos x="T2" y="T3"/>
                    </a:cxn>
                  </a:cxnLst>
                  <a:rect l="0" t="0" r="r" b="b"/>
                  <a:pathLst>
                    <a:path w="123" h="124">
                      <a:moveTo>
                        <a:pt x="123" y="124"/>
                      </a:moveTo>
                      <a:cubicBezTo>
                        <a:pt x="55" y="124"/>
                        <a:pt x="0" y="68"/>
                        <a:pt x="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grpSp>
        <p:nvGrpSpPr>
          <p:cNvPr id="314" name="Group 313"/>
          <p:cNvGrpSpPr/>
          <p:nvPr/>
        </p:nvGrpSpPr>
        <p:grpSpPr>
          <a:xfrm>
            <a:off x="269241" y="1999263"/>
            <a:ext cx="11653522" cy="1066061"/>
            <a:chOff x="274639" y="2038856"/>
            <a:chExt cx="11887199" cy="1087438"/>
          </a:xfrm>
        </p:grpSpPr>
        <p:sp>
          <p:nvSpPr>
            <p:cNvPr id="75" name="Rectangle 74"/>
            <p:cNvSpPr/>
            <p:nvPr/>
          </p:nvSpPr>
          <p:spPr bwMode="auto">
            <a:xfrm>
              <a:off x="2103437" y="2038856"/>
              <a:ext cx="10058401" cy="1087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244">
                <a:lnSpc>
                  <a:spcPct val="90000"/>
                </a:lnSpc>
                <a:defRPr/>
              </a:pPr>
              <a:endParaRPr lang="en-US" sz="2353" kern="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98" name="Group 97"/>
            <p:cNvGrpSpPr/>
            <p:nvPr/>
          </p:nvGrpSpPr>
          <p:grpSpPr>
            <a:xfrm>
              <a:off x="2870611" y="2220153"/>
              <a:ext cx="1853070" cy="724845"/>
              <a:chOff x="2561279" y="2133419"/>
              <a:chExt cx="1853070" cy="724845"/>
            </a:xfrm>
          </p:grpSpPr>
          <p:sp>
            <p:nvSpPr>
              <p:cNvPr id="21" name="TextBox 20"/>
              <p:cNvSpPr txBox="1"/>
              <p:nvPr/>
            </p:nvSpPr>
            <p:spPr>
              <a:xfrm>
                <a:off x="3284431" y="2385042"/>
                <a:ext cx="1129918" cy="221599"/>
              </a:xfrm>
              <a:prstGeom prst="rect">
                <a:avLst/>
              </a:prstGeom>
              <a:noFill/>
            </p:spPr>
            <p:txBody>
              <a:bodyPr wrap="square" lIns="182854" tIns="0" rIns="182854" bIns="0" rtlCol="0" anchor="ctr" anchorCtr="0">
                <a:spAutoFit/>
              </a:bodyPr>
              <a:lstStyle/>
              <a:p>
                <a:pPr defTabSz="914244">
                  <a:lnSpc>
                    <a:spcPct val="90000"/>
                  </a:lnSpc>
                  <a:spcAft>
                    <a:spcPts val="600"/>
                  </a:spcAft>
                  <a:defRPr/>
                </a:pPr>
                <a:r>
                  <a:rPr lang="en-US" sz="1568" kern="0" dirty="0">
                    <a:gradFill>
                      <a:gsLst>
                        <a:gs pos="2917">
                          <a:srgbClr val="656565"/>
                        </a:gs>
                        <a:gs pos="100000">
                          <a:srgbClr val="656565"/>
                        </a:gs>
                      </a:gsLst>
                      <a:lin ang="5400000" scaled="0"/>
                    </a:gradFill>
                    <a:latin typeface="Segoe UI Semibold" panose="020B0702040204020203" pitchFamily="34" charset="0"/>
                    <a:cs typeface="Segoe UI Semibold" panose="020B0702040204020203" pitchFamily="34" charset="0"/>
                  </a:rPr>
                  <a:t>Web</a:t>
                </a:r>
              </a:p>
            </p:txBody>
          </p:sp>
          <p:pic>
            <p:nvPicPr>
              <p:cNvPr id="15" name="Picture 14"/>
              <p:cNvPicPr>
                <a:picLocks noChangeAspect="1"/>
              </p:cNvPicPr>
              <p:nvPr/>
            </p:nvPicPr>
            <p:blipFill>
              <a:blip r:embed="rId3">
                <a:grayscl/>
              </a:blip>
              <a:stretch>
                <a:fillRect/>
              </a:stretch>
            </p:blipFill>
            <p:spPr>
              <a:xfrm>
                <a:off x="2561279" y="2133419"/>
                <a:ext cx="724845" cy="724845"/>
              </a:xfrm>
              <a:prstGeom prst="rect">
                <a:avLst/>
              </a:prstGeom>
            </p:spPr>
          </p:pic>
        </p:grpSp>
        <p:grpSp>
          <p:nvGrpSpPr>
            <p:cNvPr id="97" name="Group 96"/>
            <p:cNvGrpSpPr/>
            <p:nvPr/>
          </p:nvGrpSpPr>
          <p:grpSpPr>
            <a:xfrm>
              <a:off x="6595705" y="2247295"/>
              <a:ext cx="1558755" cy="670560"/>
              <a:chOff x="6013344" y="2160561"/>
              <a:chExt cx="1558755" cy="670560"/>
            </a:xfrm>
          </p:grpSpPr>
          <p:sp>
            <p:nvSpPr>
              <p:cNvPr id="61" name="TextBox 60"/>
              <p:cNvSpPr txBox="1"/>
              <p:nvPr/>
            </p:nvSpPr>
            <p:spPr>
              <a:xfrm>
                <a:off x="6442181" y="2385042"/>
                <a:ext cx="1129918" cy="221599"/>
              </a:xfrm>
              <a:prstGeom prst="rect">
                <a:avLst/>
              </a:prstGeom>
              <a:noFill/>
            </p:spPr>
            <p:txBody>
              <a:bodyPr wrap="square" lIns="182854" tIns="0" rIns="182854" bIns="0" rtlCol="0" anchor="ctr" anchorCtr="0">
                <a:spAutoFit/>
              </a:bodyPr>
              <a:lstStyle/>
              <a:p>
                <a:pPr defTabSz="914244">
                  <a:lnSpc>
                    <a:spcPct val="90000"/>
                  </a:lnSpc>
                  <a:spcAft>
                    <a:spcPts val="600"/>
                  </a:spcAft>
                  <a:defRPr/>
                </a:pPr>
                <a:r>
                  <a:rPr lang="en-US" sz="1568" kern="0" dirty="0">
                    <a:gradFill>
                      <a:gsLst>
                        <a:gs pos="2917">
                          <a:srgbClr val="656565"/>
                        </a:gs>
                        <a:gs pos="100000">
                          <a:srgbClr val="656565"/>
                        </a:gs>
                      </a:gsLst>
                      <a:lin ang="5400000" scaled="0"/>
                    </a:gradFill>
                    <a:latin typeface="Segoe UI Semibold" panose="020B0702040204020203" pitchFamily="34" charset="0"/>
                    <a:cs typeface="Segoe UI Semibold" panose="020B0702040204020203" pitchFamily="34" charset="0"/>
                  </a:rPr>
                  <a:t>Mobile</a:t>
                </a:r>
              </a:p>
            </p:txBody>
          </p:sp>
          <p:grpSp>
            <p:nvGrpSpPr>
              <p:cNvPr id="69" name="Group 4"/>
              <p:cNvGrpSpPr>
                <a:grpSpLocks noChangeAspect="1"/>
              </p:cNvGrpSpPr>
              <p:nvPr/>
            </p:nvGrpSpPr>
            <p:grpSpPr bwMode="auto">
              <a:xfrm>
                <a:off x="6013344" y="2160561"/>
                <a:ext cx="409787" cy="670560"/>
                <a:chOff x="3840" y="2077"/>
                <a:chExt cx="154" cy="252"/>
              </a:xfrm>
            </p:grpSpPr>
            <p:sp>
              <p:nvSpPr>
                <p:cNvPr id="71" name="Rectangle 5"/>
                <p:cNvSpPr>
                  <a:spLocks noChangeArrowheads="1"/>
                </p:cNvSpPr>
                <p:nvPr/>
              </p:nvSpPr>
              <p:spPr bwMode="auto">
                <a:xfrm>
                  <a:off x="3840" y="2077"/>
                  <a:ext cx="154" cy="252"/>
                </a:xfrm>
                <a:prstGeom prst="rect">
                  <a:avLst/>
                </a:prstGeom>
                <a:noFill/>
                <a:ln w="34925" cap="flat">
                  <a:solidFill>
                    <a:srgbClr val="65656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2" name="Line 6"/>
                <p:cNvSpPr>
                  <a:spLocks noChangeShapeType="1"/>
                </p:cNvSpPr>
                <p:nvPr/>
              </p:nvSpPr>
              <p:spPr bwMode="auto">
                <a:xfrm>
                  <a:off x="3840" y="2111"/>
                  <a:ext cx="154" cy="0"/>
                </a:xfrm>
                <a:prstGeom prst="line">
                  <a:avLst/>
                </a:prstGeom>
                <a:noFill/>
                <a:ln w="34925" cap="flat">
                  <a:solidFill>
                    <a:srgbClr val="65656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3" name="Line 7"/>
                <p:cNvSpPr>
                  <a:spLocks noChangeShapeType="1"/>
                </p:cNvSpPr>
                <p:nvPr/>
              </p:nvSpPr>
              <p:spPr bwMode="auto">
                <a:xfrm>
                  <a:off x="3840" y="2262"/>
                  <a:ext cx="154" cy="0"/>
                </a:xfrm>
                <a:prstGeom prst="line">
                  <a:avLst/>
                </a:prstGeom>
                <a:noFill/>
                <a:ln w="34925" cap="flat">
                  <a:solidFill>
                    <a:srgbClr val="65656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4" name="Line 8"/>
                <p:cNvSpPr>
                  <a:spLocks noChangeShapeType="1"/>
                </p:cNvSpPr>
                <p:nvPr/>
              </p:nvSpPr>
              <p:spPr bwMode="auto">
                <a:xfrm flipH="1">
                  <a:off x="3909" y="2295"/>
                  <a:ext cx="17" cy="0"/>
                </a:xfrm>
                <a:prstGeom prst="line">
                  <a:avLst/>
                </a:prstGeom>
                <a:noFill/>
                <a:ln w="34925" cap="flat">
                  <a:solidFill>
                    <a:srgbClr val="65656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nvGrpSpPr>
            <p:cNvPr id="96" name="Group 95"/>
            <p:cNvGrpSpPr/>
            <p:nvPr/>
          </p:nvGrpSpPr>
          <p:grpSpPr>
            <a:xfrm>
              <a:off x="10039859" y="2226794"/>
              <a:ext cx="1474968" cy="711563"/>
              <a:chOff x="8703543" y="2126999"/>
              <a:chExt cx="1474968" cy="711563"/>
            </a:xfrm>
          </p:grpSpPr>
          <p:sp>
            <p:nvSpPr>
              <p:cNvPr id="22" name="TextBox 21"/>
              <p:cNvSpPr txBox="1"/>
              <p:nvPr/>
            </p:nvSpPr>
            <p:spPr>
              <a:xfrm>
                <a:off x="9431261" y="2371981"/>
                <a:ext cx="747250" cy="221599"/>
              </a:xfrm>
              <a:prstGeom prst="rect">
                <a:avLst/>
              </a:prstGeom>
              <a:noFill/>
            </p:spPr>
            <p:txBody>
              <a:bodyPr wrap="square" lIns="182854" tIns="0" rIns="182854" bIns="0" rtlCol="0" anchor="ctr" anchorCtr="0">
                <a:spAutoFit/>
              </a:bodyPr>
              <a:lstStyle/>
              <a:p>
                <a:pPr defTabSz="914244">
                  <a:lnSpc>
                    <a:spcPct val="90000"/>
                  </a:lnSpc>
                  <a:spcAft>
                    <a:spcPts val="600"/>
                  </a:spcAft>
                  <a:defRPr/>
                </a:pPr>
                <a:r>
                  <a:rPr lang="en-US" sz="1568" kern="0" dirty="0" err="1">
                    <a:gradFill>
                      <a:gsLst>
                        <a:gs pos="2917">
                          <a:srgbClr val="656565"/>
                        </a:gs>
                        <a:gs pos="100000">
                          <a:srgbClr val="656565"/>
                        </a:gs>
                      </a:gsLst>
                      <a:lin ang="5400000" scaled="0"/>
                    </a:gradFill>
                    <a:latin typeface="Segoe UI Semibold" panose="020B0702040204020203" pitchFamily="34" charset="0"/>
                    <a:cs typeface="Segoe UI Semibold" panose="020B0702040204020203" pitchFamily="34" charset="0"/>
                  </a:rPr>
                  <a:t>IoT</a:t>
                </a:r>
                <a:endParaRPr lang="en-US" sz="1568" kern="0" dirty="0">
                  <a:gradFill>
                    <a:gsLst>
                      <a:gs pos="2917">
                        <a:srgbClr val="656565"/>
                      </a:gs>
                      <a:gs pos="100000">
                        <a:srgbClr val="656565"/>
                      </a:gs>
                    </a:gsLst>
                    <a:lin ang="5400000" scaled="0"/>
                  </a:gradFill>
                  <a:latin typeface="Segoe UI Semibold" panose="020B0702040204020203" pitchFamily="34" charset="0"/>
                  <a:cs typeface="Segoe UI Semibold" panose="020B0702040204020203" pitchFamily="34" charset="0"/>
                </a:endParaRPr>
              </a:p>
            </p:txBody>
          </p:sp>
          <p:grpSp>
            <p:nvGrpSpPr>
              <p:cNvPr id="25" name="Group 8"/>
              <p:cNvGrpSpPr>
                <a:grpSpLocks noChangeAspect="1"/>
              </p:cNvGrpSpPr>
              <p:nvPr/>
            </p:nvGrpSpPr>
            <p:grpSpPr bwMode="auto">
              <a:xfrm>
                <a:off x="8703543" y="2126999"/>
                <a:ext cx="715095" cy="711563"/>
                <a:chOff x="2148" y="-551"/>
                <a:chExt cx="4252" cy="4231"/>
              </a:xfrm>
              <a:solidFill>
                <a:srgbClr val="656565"/>
              </a:solidFill>
            </p:grpSpPr>
            <p:sp>
              <p:nvSpPr>
                <p:cNvPr id="27" name="Freeform 9"/>
                <p:cNvSpPr>
                  <a:spLocks/>
                </p:cNvSpPr>
                <p:nvPr/>
              </p:nvSpPr>
              <p:spPr bwMode="auto">
                <a:xfrm>
                  <a:off x="3144" y="-551"/>
                  <a:ext cx="261" cy="694"/>
                </a:xfrm>
                <a:custGeom>
                  <a:avLst/>
                  <a:gdLst>
                    <a:gd name="T0" fmla="*/ 127 w 127"/>
                    <a:gd name="T1" fmla="*/ 296 h 338"/>
                    <a:gd name="T2" fmla="*/ 87 w 127"/>
                    <a:gd name="T3" fmla="*/ 338 h 338"/>
                    <a:gd name="T4" fmla="*/ 40 w 127"/>
                    <a:gd name="T5" fmla="*/ 338 h 338"/>
                    <a:gd name="T6" fmla="*/ 0 w 127"/>
                    <a:gd name="T7" fmla="*/ 296 h 338"/>
                    <a:gd name="T8" fmla="*/ 0 w 127"/>
                    <a:gd name="T9" fmla="*/ 40 h 338"/>
                    <a:gd name="T10" fmla="*/ 40 w 127"/>
                    <a:gd name="T11" fmla="*/ 0 h 338"/>
                    <a:gd name="T12" fmla="*/ 87 w 127"/>
                    <a:gd name="T13" fmla="*/ 0 h 338"/>
                    <a:gd name="T14" fmla="*/ 127 w 127"/>
                    <a:gd name="T15" fmla="*/ 40 h 338"/>
                    <a:gd name="T16" fmla="*/ 127 w 127"/>
                    <a:gd name="T17" fmla="*/ 296 h 338"/>
                    <a:gd name="T18" fmla="*/ 127 w 127"/>
                    <a:gd name="T19" fmla="*/ 29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38">
                      <a:moveTo>
                        <a:pt x="127" y="296"/>
                      </a:moveTo>
                      <a:cubicBezTo>
                        <a:pt x="127" y="320"/>
                        <a:pt x="108" y="338"/>
                        <a:pt x="87" y="338"/>
                      </a:cubicBezTo>
                      <a:cubicBezTo>
                        <a:pt x="40" y="338"/>
                        <a:pt x="40" y="338"/>
                        <a:pt x="40" y="338"/>
                      </a:cubicBezTo>
                      <a:cubicBezTo>
                        <a:pt x="18" y="338"/>
                        <a:pt x="0" y="320"/>
                        <a:pt x="0" y="296"/>
                      </a:cubicBezTo>
                      <a:cubicBezTo>
                        <a:pt x="0" y="40"/>
                        <a:pt x="0" y="40"/>
                        <a:pt x="0" y="40"/>
                      </a:cubicBezTo>
                      <a:cubicBezTo>
                        <a:pt x="0" y="18"/>
                        <a:pt x="18" y="0"/>
                        <a:pt x="40" y="0"/>
                      </a:cubicBezTo>
                      <a:cubicBezTo>
                        <a:pt x="87" y="0"/>
                        <a:pt x="87" y="0"/>
                        <a:pt x="87" y="0"/>
                      </a:cubicBezTo>
                      <a:cubicBezTo>
                        <a:pt x="108" y="0"/>
                        <a:pt x="127" y="18"/>
                        <a:pt x="127" y="40"/>
                      </a:cubicBezTo>
                      <a:cubicBezTo>
                        <a:pt x="127" y="296"/>
                        <a:pt x="127" y="296"/>
                        <a:pt x="127" y="296"/>
                      </a:cubicBezTo>
                      <a:cubicBezTo>
                        <a:pt x="127" y="296"/>
                        <a:pt x="127" y="296"/>
                        <a:pt x="127" y="2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 name="Freeform 10"/>
                <p:cNvSpPr>
                  <a:spLocks/>
                </p:cNvSpPr>
                <p:nvPr/>
              </p:nvSpPr>
              <p:spPr bwMode="auto">
                <a:xfrm>
                  <a:off x="3541" y="-551"/>
                  <a:ext cx="263" cy="694"/>
                </a:xfrm>
                <a:custGeom>
                  <a:avLst/>
                  <a:gdLst>
                    <a:gd name="T0" fmla="*/ 128 w 128"/>
                    <a:gd name="T1" fmla="*/ 40 h 338"/>
                    <a:gd name="T2" fmla="*/ 85 w 128"/>
                    <a:gd name="T3" fmla="*/ 0 h 338"/>
                    <a:gd name="T4" fmla="*/ 40 w 128"/>
                    <a:gd name="T5" fmla="*/ 0 h 338"/>
                    <a:gd name="T6" fmla="*/ 0 w 128"/>
                    <a:gd name="T7" fmla="*/ 40 h 338"/>
                    <a:gd name="T8" fmla="*/ 0 w 128"/>
                    <a:gd name="T9" fmla="*/ 296 h 338"/>
                    <a:gd name="T10" fmla="*/ 40 w 128"/>
                    <a:gd name="T11" fmla="*/ 338 h 338"/>
                    <a:gd name="T12" fmla="*/ 85 w 128"/>
                    <a:gd name="T13" fmla="*/ 338 h 338"/>
                    <a:gd name="T14" fmla="*/ 128 w 128"/>
                    <a:gd name="T15" fmla="*/ 296 h 338"/>
                    <a:gd name="T16" fmla="*/ 128 w 128"/>
                    <a:gd name="T17" fmla="*/ 40 h 338"/>
                    <a:gd name="T18" fmla="*/ 128 w 128"/>
                    <a:gd name="T19" fmla="*/ 4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338">
                      <a:moveTo>
                        <a:pt x="128" y="40"/>
                      </a:moveTo>
                      <a:cubicBezTo>
                        <a:pt x="128" y="18"/>
                        <a:pt x="109" y="0"/>
                        <a:pt x="85" y="0"/>
                      </a:cubicBezTo>
                      <a:cubicBezTo>
                        <a:pt x="40" y="0"/>
                        <a:pt x="40" y="0"/>
                        <a:pt x="40" y="0"/>
                      </a:cubicBezTo>
                      <a:cubicBezTo>
                        <a:pt x="16" y="0"/>
                        <a:pt x="0" y="18"/>
                        <a:pt x="0" y="40"/>
                      </a:cubicBezTo>
                      <a:cubicBezTo>
                        <a:pt x="0" y="296"/>
                        <a:pt x="0" y="296"/>
                        <a:pt x="0" y="296"/>
                      </a:cubicBezTo>
                      <a:cubicBezTo>
                        <a:pt x="0" y="320"/>
                        <a:pt x="16" y="338"/>
                        <a:pt x="40" y="338"/>
                      </a:cubicBezTo>
                      <a:cubicBezTo>
                        <a:pt x="85" y="338"/>
                        <a:pt x="85" y="338"/>
                        <a:pt x="85" y="338"/>
                      </a:cubicBezTo>
                      <a:cubicBezTo>
                        <a:pt x="109" y="338"/>
                        <a:pt x="128" y="320"/>
                        <a:pt x="128" y="296"/>
                      </a:cubicBezTo>
                      <a:cubicBezTo>
                        <a:pt x="128" y="40"/>
                        <a:pt x="128" y="40"/>
                        <a:pt x="128" y="40"/>
                      </a:cubicBezTo>
                      <a:cubicBezTo>
                        <a:pt x="128" y="40"/>
                        <a:pt x="128" y="40"/>
                        <a:pt x="12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9" name="Freeform 11"/>
                <p:cNvSpPr>
                  <a:spLocks/>
                </p:cNvSpPr>
                <p:nvPr/>
              </p:nvSpPr>
              <p:spPr bwMode="auto">
                <a:xfrm>
                  <a:off x="3933" y="-551"/>
                  <a:ext cx="267" cy="694"/>
                </a:xfrm>
                <a:custGeom>
                  <a:avLst/>
                  <a:gdLst>
                    <a:gd name="T0" fmla="*/ 130 w 130"/>
                    <a:gd name="T1" fmla="*/ 40 h 338"/>
                    <a:gd name="T2" fmla="*/ 88 w 130"/>
                    <a:gd name="T3" fmla="*/ 0 h 338"/>
                    <a:gd name="T4" fmla="*/ 43 w 130"/>
                    <a:gd name="T5" fmla="*/ 0 h 338"/>
                    <a:gd name="T6" fmla="*/ 0 w 130"/>
                    <a:gd name="T7" fmla="*/ 40 h 338"/>
                    <a:gd name="T8" fmla="*/ 0 w 130"/>
                    <a:gd name="T9" fmla="*/ 296 h 338"/>
                    <a:gd name="T10" fmla="*/ 43 w 130"/>
                    <a:gd name="T11" fmla="*/ 338 h 338"/>
                    <a:gd name="T12" fmla="*/ 88 w 130"/>
                    <a:gd name="T13" fmla="*/ 338 h 338"/>
                    <a:gd name="T14" fmla="*/ 130 w 130"/>
                    <a:gd name="T15" fmla="*/ 296 h 338"/>
                    <a:gd name="T16" fmla="*/ 130 w 130"/>
                    <a:gd name="T17" fmla="*/ 40 h 338"/>
                    <a:gd name="T18" fmla="*/ 130 w 130"/>
                    <a:gd name="T19" fmla="*/ 4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338">
                      <a:moveTo>
                        <a:pt x="130" y="40"/>
                      </a:moveTo>
                      <a:cubicBezTo>
                        <a:pt x="130" y="18"/>
                        <a:pt x="112" y="0"/>
                        <a:pt x="88" y="0"/>
                      </a:cubicBezTo>
                      <a:cubicBezTo>
                        <a:pt x="43" y="0"/>
                        <a:pt x="43" y="0"/>
                        <a:pt x="43" y="0"/>
                      </a:cubicBezTo>
                      <a:cubicBezTo>
                        <a:pt x="19" y="0"/>
                        <a:pt x="0" y="18"/>
                        <a:pt x="0" y="40"/>
                      </a:cubicBezTo>
                      <a:cubicBezTo>
                        <a:pt x="0" y="296"/>
                        <a:pt x="0" y="296"/>
                        <a:pt x="0" y="296"/>
                      </a:cubicBezTo>
                      <a:cubicBezTo>
                        <a:pt x="0" y="320"/>
                        <a:pt x="19" y="338"/>
                        <a:pt x="43" y="338"/>
                      </a:cubicBezTo>
                      <a:cubicBezTo>
                        <a:pt x="88" y="338"/>
                        <a:pt x="88" y="338"/>
                        <a:pt x="88" y="338"/>
                      </a:cubicBezTo>
                      <a:cubicBezTo>
                        <a:pt x="112" y="338"/>
                        <a:pt x="130" y="320"/>
                        <a:pt x="130" y="296"/>
                      </a:cubicBezTo>
                      <a:cubicBezTo>
                        <a:pt x="130" y="40"/>
                        <a:pt x="130" y="40"/>
                        <a:pt x="130" y="40"/>
                      </a:cubicBezTo>
                      <a:cubicBezTo>
                        <a:pt x="130" y="40"/>
                        <a:pt x="130" y="40"/>
                        <a:pt x="13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0" name="Freeform 12"/>
                <p:cNvSpPr>
                  <a:spLocks/>
                </p:cNvSpPr>
                <p:nvPr/>
              </p:nvSpPr>
              <p:spPr bwMode="auto">
                <a:xfrm>
                  <a:off x="4331" y="-551"/>
                  <a:ext cx="261" cy="694"/>
                </a:xfrm>
                <a:custGeom>
                  <a:avLst/>
                  <a:gdLst>
                    <a:gd name="T0" fmla="*/ 127 w 127"/>
                    <a:gd name="T1" fmla="*/ 40 h 338"/>
                    <a:gd name="T2" fmla="*/ 87 w 127"/>
                    <a:gd name="T3" fmla="*/ 0 h 338"/>
                    <a:gd name="T4" fmla="*/ 42 w 127"/>
                    <a:gd name="T5" fmla="*/ 0 h 338"/>
                    <a:gd name="T6" fmla="*/ 0 w 127"/>
                    <a:gd name="T7" fmla="*/ 40 h 338"/>
                    <a:gd name="T8" fmla="*/ 0 w 127"/>
                    <a:gd name="T9" fmla="*/ 296 h 338"/>
                    <a:gd name="T10" fmla="*/ 42 w 127"/>
                    <a:gd name="T11" fmla="*/ 338 h 338"/>
                    <a:gd name="T12" fmla="*/ 87 w 127"/>
                    <a:gd name="T13" fmla="*/ 338 h 338"/>
                    <a:gd name="T14" fmla="*/ 127 w 127"/>
                    <a:gd name="T15" fmla="*/ 296 h 338"/>
                    <a:gd name="T16" fmla="*/ 127 w 127"/>
                    <a:gd name="T17" fmla="*/ 40 h 338"/>
                    <a:gd name="T18" fmla="*/ 127 w 127"/>
                    <a:gd name="T19" fmla="*/ 4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38">
                      <a:moveTo>
                        <a:pt x="127" y="40"/>
                      </a:moveTo>
                      <a:cubicBezTo>
                        <a:pt x="127" y="18"/>
                        <a:pt x="111" y="0"/>
                        <a:pt x="87" y="0"/>
                      </a:cubicBezTo>
                      <a:cubicBezTo>
                        <a:pt x="42" y="0"/>
                        <a:pt x="42" y="0"/>
                        <a:pt x="42" y="0"/>
                      </a:cubicBezTo>
                      <a:cubicBezTo>
                        <a:pt x="18" y="0"/>
                        <a:pt x="0" y="18"/>
                        <a:pt x="0" y="40"/>
                      </a:cubicBezTo>
                      <a:cubicBezTo>
                        <a:pt x="0" y="296"/>
                        <a:pt x="0" y="296"/>
                        <a:pt x="0" y="296"/>
                      </a:cubicBezTo>
                      <a:cubicBezTo>
                        <a:pt x="0" y="320"/>
                        <a:pt x="18" y="338"/>
                        <a:pt x="42" y="338"/>
                      </a:cubicBezTo>
                      <a:cubicBezTo>
                        <a:pt x="87" y="338"/>
                        <a:pt x="87" y="338"/>
                        <a:pt x="87" y="338"/>
                      </a:cubicBezTo>
                      <a:cubicBezTo>
                        <a:pt x="111" y="338"/>
                        <a:pt x="127" y="320"/>
                        <a:pt x="127" y="296"/>
                      </a:cubicBezTo>
                      <a:cubicBezTo>
                        <a:pt x="127" y="40"/>
                        <a:pt x="127" y="40"/>
                        <a:pt x="127" y="40"/>
                      </a:cubicBezTo>
                      <a:cubicBezTo>
                        <a:pt x="127" y="40"/>
                        <a:pt x="127" y="40"/>
                        <a:pt x="12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1" name="Freeform 13"/>
                <p:cNvSpPr>
                  <a:spLocks/>
                </p:cNvSpPr>
                <p:nvPr/>
              </p:nvSpPr>
              <p:spPr bwMode="auto">
                <a:xfrm>
                  <a:off x="4728" y="-551"/>
                  <a:ext cx="263" cy="694"/>
                </a:xfrm>
                <a:custGeom>
                  <a:avLst/>
                  <a:gdLst>
                    <a:gd name="T0" fmla="*/ 128 w 128"/>
                    <a:gd name="T1" fmla="*/ 40 h 338"/>
                    <a:gd name="T2" fmla="*/ 88 w 128"/>
                    <a:gd name="T3" fmla="*/ 0 h 338"/>
                    <a:gd name="T4" fmla="*/ 40 w 128"/>
                    <a:gd name="T5" fmla="*/ 0 h 338"/>
                    <a:gd name="T6" fmla="*/ 0 w 128"/>
                    <a:gd name="T7" fmla="*/ 40 h 338"/>
                    <a:gd name="T8" fmla="*/ 0 w 128"/>
                    <a:gd name="T9" fmla="*/ 296 h 338"/>
                    <a:gd name="T10" fmla="*/ 40 w 128"/>
                    <a:gd name="T11" fmla="*/ 338 h 338"/>
                    <a:gd name="T12" fmla="*/ 88 w 128"/>
                    <a:gd name="T13" fmla="*/ 338 h 338"/>
                    <a:gd name="T14" fmla="*/ 128 w 128"/>
                    <a:gd name="T15" fmla="*/ 296 h 338"/>
                    <a:gd name="T16" fmla="*/ 128 w 128"/>
                    <a:gd name="T17" fmla="*/ 40 h 338"/>
                    <a:gd name="T18" fmla="*/ 128 w 128"/>
                    <a:gd name="T19" fmla="*/ 4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338">
                      <a:moveTo>
                        <a:pt x="128" y="40"/>
                      </a:moveTo>
                      <a:cubicBezTo>
                        <a:pt x="128" y="18"/>
                        <a:pt x="109" y="0"/>
                        <a:pt x="88" y="0"/>
                      </a:cubicBezTo>
                      <a:cubicBezTo>
                        <a:pt x="40" y="0"/>
                        <a:pt x="40" y="0"/>
                        <a:pt x="40" y="0"/>
                      </a:cubicBezTo>
                      <a:cubicBezTo>
                        <a:pt x="19" y="0"/>
                        <a:pt x="0" y="18"/>
                        <a:pt x="0" y="40"/>
                      </a:cubicBezTo>
                      <a:cubicBezTo>
                        <a:pt x="0" y="296"/>
                        <a:pt x="0" y="296"/>
                        <a:pt x="0" y="296"/>
                      </a:cubicBezTo>
                      <a:cubicBezTo>
                        <a:pt x="0" y="320"/>
                        <a:pt x="19" y="338"/>
                        <a:pt x="40" y="338"/>
                      </a:cubicBezTo>
                      <a:cubicBezTo>
                        <a:pt x="88" y="338"/>
                        <a:pt x="88" y="338"/>
                        <a:pt x="88" y="338"/>
                      </a:cubicBezTo>
                      <a:cubicBezTo>
                        <a:pt x="109" y="338"/>
                        <a:pt x="128" y="320"/>
                        <a:pt x="128" y="296"/>
                      </a:cubicBezTo>
                      <a:cubicBezTo>
                        <a:pt x="128" y="40"/>
                        <a:pt x="128" y="40"/>
                        <a:pt x="128" y="40"/>
                      </a:cubicBezTo>
                      <a:cubicBezTo>
                        <a:pt x="128" y="40"/>
                        <a:pt x="128" y="40"/>
                        <a:pt x="12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2" name="Freeform 14"/>
                <p:cNvSpPr>
                  <a:spLocks/>
                </p:cNvSpPr>
                <p:nvPr/>
              </p:nvSpPr>
              <p:spPr bwMode="auto">
                <a:xfrm>
                  <a:off x="5126" y="-551"/>
                  <a:ext cx="261" cy="694"/>
                </a:xfrm>
                <a:custGeom>
                  <a:avLst/>
                  <a:gdLst>
                    <a:gd name="T0" fmla="*/ 127 w 127"/>
                    <a:gd name="T1" fmla="*/ 40 h 338"/>
                    <a:gd name="T2" fmla="*/ 87 w 127"/>
                    <a:gd name="T3" fmla="*/ 0 h 338"/>
                    <a:gd name="T4" fmla="*/ 40 w 127"/>
                    <a:gd name="T5" fmla="*/ 0 h 338"/>
                    <a:gd name="T6" fmla="*/ 0 w 127"/>
                    <a:gd name="T7" fmla="*/ 40 h 338"/>
                    <a:gd name="T8" fmla="*/ 0 w 127"/>
                    <a:gd name="T9" fmla="*/ 296 h 338"/>
                    <a:gd name="T10" fmla="*/ 40 w 127"/>
                    <a:gd name="T11" fmla="*/ 338 h 338"/>
                    <a:gd name="T12" fmla="*/ 87 w 127"/>
                    <a:gd name="T13" fmla="*/ 338 h 338"/>
                    <a:gd name="T14" fmla="*/ 127 w 127"/>
                    <a:gd name="T15" fmla="*/ 296 h 338"/>
                    <a:gd name="T16" fmla="*/ 127 w 127"/>
                    <a:gd name="T17" fmla="*/ 40 h 338"/>
                    <a:gd name="T18" fmla="*/ 127 w 127"/>
                    <a:gd name="T19" fmla="*/ 4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38">
                      <a:moveTo>
                        <a:pt x="127" y="40"/>
                      </a:moveTo>
                      <a:cubicBezTo>
                        <a:pt x="127" y="18"/>
                        <a:pt x="109" y="0"/>
                        <a:pt x="87" y="0"/>
                      </a:cubicBezTo>
                      <a:cubicBezTo>
                        <a:pt x="40" y="0"/>
                        <a:pt x="40" y="0"/>
                        <a:pt x="40" y="0"/>
                      </a:cubicBezTo>
                      <a:cubicBezTo>
                        <a:pt x="19" y="0"/>
                        <a:pt x="0" y="18"/>
                        <a:pt x="0" y="40"/>
                      </a:cubicBezTo>
                      <a:cubicBezTo>
                        <a:pt x="0" y="296"/>
                        <a:pt x="0" y="296"/>
                        <a:pt x="0" y="296"/>
                      </a:cubicBezTo>
                      <a:cubicBezTo>
                        <a:pt x="0" y="320"/>
                        <a:pt x="19" y="338"/>
                        <a:pt x="40" y="338"/>
                      </a:cubicBezTo>
                      <a:cubicBezTo>
                        <a:pt x="87" y="338"/>
                        <a:pt x="87" y="338"/>
                        <a:pt x="87" y="338"/>
                      </a:cubicBezTo>
                      <a:cubicBezTo>
                        <a:pt x="109" y="338"/>
                        <a:pt x="127" y="320"/>
                        <a:pt x="127" y="296"/>
                      </a:cubicBezTo>
                      <a:cubicBezTo>
                        <a:pt x="127" y="40"/>
                        <a:pt x="127" y="40"/>
                        <a:pt x="127" y="40"/>
                      </a:cubicBezTo>
                      <a:cubicBezTo>
                        <a:pt x="127" y="40"/>
                        <a:pt x="127" y="40"/>
                        <a:pt x="12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3" name="Freeform 15"/>
                <p:cNvSpPr>
                  <a:spLocks/>
                </p:cNvSpPr>
                <p:nvPr/>
              </p:nvSpPr>
              <p:spPr bwMode="auto">
                <a:xfrm>
                  <a:off x="3144" y="2986"/>
                  <a:ext cx="261" cy="694"/>
                </a:xfrm>
                <a:custGeom>
                  <a:avLst/>
                  <a:gdLst>
                    <a:gd name="T0" fmla="*/ 127 w 127"/>
                    <a:gd name="T1" fmla="*/ 39 h 338"/>
                    <a:gd name="T2" fmla="*/ 87 w 127"/>
                    <a:gd name="T3" fmla="*/ 0 h 338"/>
                    <a:gd name="T4" fmla="*/ 40 w 127"/>
                    <a:gd name="T5" fmla="*/ 0 h 338"/>
                    <a:gd name="T6" fmla="*/ 0 w 127"/>
                    <a:gd name="T7" fmla="*/ 39 h 338"/>
                    <a:gd name="T8" fmla="*/ 0 w 127"/>
                    <a:gd name="T9" fmla="*/ 296 h 338"/>
                    <a:gd name="T10" fmla="*/ 40 w 127"/>
                    <a:gd name="T11" fmla="*/ 338 h 338"/>
                    <a:gd name="T12" fmla="*/ 87 w 127"/>
                    <a:gd name="T13" fmla="*/ 338 h 338"/>
                    <a:gd name="T14" fmla="*/ 127 w 127"/>
                    <a:gd name="T15" fmla="*/ 296 h 338"/>
                    <a:gd name="T16" fmla="*/ 127 w 127"/>
                    <a:gd name="T17" fmla="*/ 39 h 338"/>
                    <a:gd name="T18" fmla="*/ 127 w 127"/>
                    <a:gd name="T19" fmla="*/ 3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38">
                      <a:moveTo>
                        <a:pt x="127" y="39"/>
                      </a:moveTo>
                      <a:cubicBezTo>
                        <a:pt x="127" y="18"/>
                        <a:pt x="108" y="0"/>
                        <a:pt x="87" y="0"/>
                      </a:cubicBezTo>
                      <a:cubicBezTo>
                        <a:pt x="40" y="0"/>
                        <a:pt x="40" y="0"/>
                        <a:pt x="40" y="0"/>
                      </a:cubicBezTo>
                      <a:cubicBezTo>
                        <a:pt x="18" y="0"/>
                        <a:pt x="0" y="18"/>
                        <a:pt x="0" y="39"/>
                      </a:cubicBezTo>
                      <a:cubicBezTo>
                        <a:pt x="0" y="296"/>
                        <a:pt x="0" y="296"/>
                        <a:pt x="0" y="296"/>
                      </a:cubicBezTo>
                      <a:cubicBezTo>
                        <a:pt x="0" y="320"/>
                        <a:pt x="18" y="338"/>
                        <a:pt x="40" y="338"/>
                      </a:cubicBezTo>
                      <a:cubicBezTo>
                        <a:pt x="87" y="338"/>
                        <a:pt x="87" y="338"/>
                        <a:pt x="87" y="338"/>
                      </a:cubicBezTo>
                      <a:cubicBezTo>
                        <a:pt x="108" y="338"/>
                        <a:pt x="127" y="320"/>
                        <a:pt x="127" y="296"/>
                      </a:cubicBezTo>
                      <a:cubicBezTo>
                        <a:pt x="127" y="39"/>
                        <a:pt x="127" y="39"/>
                        <a:pt x="127" y="39"/>
                      </a:cubicBezTo>
                      <a:cubicBezTo>
                        <a:pt x="127" y="39"/>
                        <a:pt x="127" y="39"/>
                        <a:pt x="12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4" name="Freeform 16"/>
                <p:cNvSpPr>
                  <a:spLocks/>
                </p:cNvSpPr>
                <p:nvPr/>
              </p:nvSpPr>
              <p:spPr bwMode="auto">
                <a:xfrm>
                  <a:off x="3541" y="2986"/>
                  <a:ext cx="263" cy="694"/>
                </a:xfrm>
                <a:custGeom>
                  <a:avLst/>
                  <a:gdLst>
                    <a:gd name="T0" fmla="*/ 128 w 128"/>
                    <a:gd name="T1" fmla="*/ 39 h 338"/>
                    <a:gd name="T2" fmla="*/ 85 w 128"/>
                    <a:gd name="T3" fmla="*/ 0 h 338"/>
                    <a:gd name="T4" fmla="*/ 40 w 128"/>
                    <a:gd name="T5" fmla="*/ 0 h 338"/>
                    <a:gd name="T6" fmla="*/ 0 w 128"/>
                    <a:gd name="T7" fmla="*/ 39 h 338"/>
                    <a:gd name="T8" fmla="*/ 0 w 128"/>
                    <a:gd name="T9" fmla="*/ 296 h 338"/>
                    <a:gd name="T10" fmla="*/ 40 w 128"/>
                    <a:gd name="T11" fmla="*/ 338 h 338"/>
                    <a:gd name="T12" fmla="*/ 85 w 128"/>
                    <a:gd name="T13" fmla="*/ 338 h 338"/>
                    <a:gd name="T14" fmla="*/ 128 w 128"/>
                    <a:gd name="T15" fmla="*/ 296 h 338"/>
                    <a:gd name="T16" fmla="*/ 128 w 128"/>
                    <a:gd name="T17" fmla="*/ 39 h 338"/>
                    <a:gd name="T18" fmla="*/ 128 w 128"/>
                    <a:gd name="T19" fmla="*/ 3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338">
                      <a:moveTo>
                        <a:pt x="128" y="39"/>
                      </a:moveTo>
                      <a:cubicBezTo>
                        <a:pt x="128" y="18"/>
                        <a:pt x="109" y="0"/>
                        <a:pt x="85" y="0"/>
                      </a:cubicBezTo>
                      <a:cubicBezTo>
                        <a:pt x="40" y="0"/>
                        <a:pt x="40" y="0"/>
                        <a:pt x="40" y="0"/>
                      </a:cubicBezTo>
                      <a:cubicBezTo>
                        <a:pt x="16" y="0"/>
                        <a:pt x="0" y="18"/>
                        <a:pt x="0" y="39"/>
                      </a:cubicBezTo>
                      <a:cubicBezTo>
                        <a:pt x="0" y="296"/>
                        <a:pt x="0" y="296"/>
                        <a:pt x="0" y="296"/>
                      </a:cubicBezTo>
                      <a:cubicBezTo>
                        <a:pt x="0" y="320"/>
                        <a:pt x="16" y="338"/>
                        <a:pt x="40" y="338"/>
                      </a:cubicBezTo>
                      <a:cubicBezTo>
                        <a:pt x="85" y="338"/>
                        <a:pt x="85" y="338"/>
                        <a:pt x="85" y="338"/>
                      </a:cubicBezTo>
                      <a:cubicBezTo>
                        <a:pt x="109" y="338"/>
                        <a:pt x="128" y="320"/>
                        <a:pt x="128" y="296"/>
                      </a:cubicBezTo>
                      <a:cubicBezTo>
                        <a:pt x="128" y="39"/>
                        <a:pt x="128" y="39"/>
                        <a:pt x="128" y="39"/>
                      </a:cubicBezTo>
                      <a:cubicBezTo>
                        <a:pt x="128" y="39"/>
                        <a:pt x="128" y="39"/>
                        <a:pt x="12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7" name="Freeform 17"/>
                <p:cNvSpPr>
                  <a:spLocks/>
                </p:cNvSpPr>
                <p:nvPr/>
              </p:nvSpPr>
              <p:spPr bwMode="auto">
                <a:xfrm>
                  <a:off x="3933" y="2986"/>
                  <a:ext cx="267" cy="694"/>
                </a:xfrm>
                <a:custGeom>
                  <a:avLst/>
                  <a:gdLst>
                    <a:gd name="T0" fmla="*/ 130 w 130"/>
                    <a:gd name="T1" fmla="*/ 39 h 338"/>
                    <a:gd name="T2" fmla="*/ 88 w 130"/>
                    <a:gd name="T3" fmla="*/ 0 h 338"/>
                    <a:gd name="T4" fmla="*/ 43 w 130"/>
                    <a:gd name="T5" fmla="*/ 0 h 338"/>
                    <a:gd name="T6" fmla="*/ 0 w 130"/>
                    <a:gd name="T7" fmla="*/ 39 h 338"/>
                    <a:gd name="T8" fmla="*/ 0 w 130"/>
                    <a:gd name="T9" fmla="*/ 296 h 338"/>
                    <a:gd name="T10" fmla="*/ 43 w 130"/>
                    <a:gd name="T11" fmla="*/ 338 h 338"/>
                    <a:gd name="T12" fmla="*/ 88 w 130"/>
                    <a:gd name="T13" fmla="*/ 338 h 338"/>
                    <a:gd name="T14" fmla="*/ 130 w 130"/>
                    <a:gd name="T15" fmla="*/ 296 h 338"/>
                    <a:gd name="T16" fmla="*/ 130 w 130"/>
                    <a:gd name="T17" fmla="*/ 39 h 338"/>
                    <a:gd name="T18" fmla="*/ 130 w 130"/>
                    <a:gd name="T19" fmla="*/ 3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338">
                      <a:moveTo>
                        <a:pt x="130" y="39"/>
                      </a:moveTo>
                      <a:cubicBezTo>
                        <a:pt x="130" y="18"/>
                        <a:pt x="112" y="0"/>
                        <a:pt x="88" y="0"/>
                      </a:cubicBezTo>
                      <a:cubicBezTo>
                        <a:pt x="43" y="0"/>
                        <a:pt x="43" y="0"/>
                        <a:pt x="43" y="0"/>
                      </a:cubicBezTo>
                      <a:cubicBezTo>
                        <a:pt x="19" y="0"/>
                        <a:pt x="0" y="18"/>
                        <a:pt x="0" y="39"/>
                      </a:cubicBezTo>
                      <a:cubicBezTo>
                        <a:pt x="0" y="296"/>
                        <a:pt x="0" y="296"/>
                        <a:pt x="0" y="296"/>
                      </a:cubicBezTo>
                      <a:cubicBezTo>
                        <a:pt x="0" y="320"/>
                        <a:pt x="19" y="338"/>
                        <a:pt x="43" y="338"/>
                      </a:cubicBezTo>
                      <a:cubicBezTo>
                        <a:pt x="88" y="338"/>
                        <a:pt x="88" y="338"/>
                        <a:pt x="88" y="338"/>
                      </a:cubicBezTo>
                      <a:cubicBezTo>
                        <a:pt x="112" y="338"/>
                        <a:pt x="130" y="320"/>
                        <a:pt x="130" y="296"/>
                      </a:cubicBezTo>
                      <a:cubicBezTo>
                        <a:pt x="130" y="39"/>
                        <a:pt x="130" y="39"/>
                        <a:pt x="130" y="39"/>
                      </a:cubicBezTo>
                      <a:cubicBezTo>
                        <a:pt x="130" y="39"/>
                        <a:pt x="130" y="39"/>
                        <a:pt x="1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9" name="Freeform 18"/>
                <p:cNvSpPr>
                  <a:spLocks/>
                </p:cNvSpPr>
                <p:nvPr/>
              </p:nvSpPr>
              <p:spPr bwMode="auto">
                <a:xfrm>
                  <a:off x="4331" y="2986"/>
                  <a:ext cx="261" cy="694"/>
                </a:xfrm>
                <a:custGeom>
                  <a:avLst/>
                  <a:gdLst>
                    <a:gd name="T0" fmla="*/ 127 w 127"/>
                    <a:gd name="T1" fmla="*/ 39 h 338"/>
                    <a:gd name="T2" fmla="*/ 87 w 127"/>
                    <a:gd name="T3" fmla="*/ 0 h 338"/>
                    <a:gd name="T4" fmla="*/ 42 w 127"/>
                    <a:gd name="T5" fmla="*/ 0 h 338"/>
                    <a:gd name="T6" fmla="*/ 0 w 127"/>
                    <a:gd name="T7" fmla="*/ 39 h 338"/>
                    <a:gd name="T8" fmla="*/ 0 w 127"/>
                    <a:gd name="T9" fmla="*/ 296 h 338"/>
                    <a:gd name="T10" fmla="*/ 42 w 127"/>
                    <a:gd name="T11" fmla="*/ 338 h 338"/>
                    <a:gd name="T12" fmla="*/ 87 w 127"/>
                    <a:gd name="T13" fmla="*/ 338 h 338"/>
                    <a:gd name="T14" fmla="*/ 127 w 127"/>
                    <a:gd name="T15" fmla="*/ 296 h 338"/>
                    <a:gd name="T16" fmla="*/ 127 w 127"/>
                    <a:gd name="T17" fmla="*/ 39 h 338"/>
                    <a:gd name="T18" fmla="*/ 127 w 127"/>
                    <a:gd name="T19" fmla="*/ 3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38">
                      <a:moveTo>
                        <a:pt x="127" y="39"/>
                      </a:moveTo>
                      <a:cubicBezTo>
                        <a:pt x="127" y="18"/>
                        <a:pt x="111" y="0"/>
                        <a:pt x="87" y="0"/>
                      </a:cubicBezTo>
                      <a:cubicBezTo>
                        <a:pt x="42" y="0"/>
                        <a:pt x="42" y="0"/>
                        <a:pt x="42" y="0"/>
                      </a:cubicBezTo>
                      <a:cubicBezTo>
                        <a:pt x="18" y="0"/>
                        <a:pt x="0" y="18"/>
                        <a:pt x="0" y="39"/>
                      </a:cubicBezTo>
                      <a:cubicBezTo>
                        <a:pt x="0" y="296"/>
                        <a:pt x="0" y="296"/>
                        <a:pt x="0" y="296"/>
                      </a:cubicBezTo>
                      <a:cubicBezTo>
                        <a:pt x="0" y="320"/>
                        <a:pt x="18" y="338"/>
                        <a:pt x="42" y="338"/>
                      </a:cubicBezTo>
                      <a:cubicBezTo>
                        <a:pt x="87" y="338"/>
                        <a:pt x="87" y="338"/>
                        <a:pt x="87" y="338"/>
                      </a:cubicBezTo>
                      <a:cubicBezTo>
                        <a:pt x="111" y="338"/>
                        <a:pt x="127" y="320"/>
                        <a:pt x="127" y="296"/>
                      </a:cubicBezTo>
                      <a:cubicBezTo>
                        <a:pt x="127" y="39"/>
                        <a:pt x="127" y="39"/>
                        <a:pt x="127" y="39"/>
                      </a:cubicBezTo>
                      <a:cubicBezTo>
                        <a:pt x="127" y="39"/>
                        <a:pt x="127" y="39"/>
                        <a:pt x="12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0" name="Freeform 19"/>
                <p:cNvSpPr>
                  <a:spLocks/>
                </p:cNvSpPr>
                <p:nvPr/>
              </p:nvSpPr>
              <p:spPr bwMode="auto">
                <a:xfrm>
                  <a:off x="4728" y="2986"/>
                  <a:ext cx="263" cy="694"/>
                </a:xfrm>
                <a:custGeom>
                  <a:avLst/>
                  <a:gdLst>
                    <a:gd name="T0" fmla="*/ 128 w 128"/>
                    <a:gd name="T1" fmla="*/ 39 h 338"/>
                    <a:gd name="T2" fmla="*/ 88 w 128"/>
                    <a:gd name="T3" fmla="*/ 0 h 338"/>
                    <a:gd name="T4" fmla="*/ 40 w 128"/>
                    <a:gd name="T5" fmla="*/ 0 h 338"/>
                    <a:gd name="T6" fmla="*/ 0 w 128"/>
                    <a:gd name="T7" fmla="*/ 39 h 338"/>
                    <a:gd name="T8" fmla="*/ 0 w 128"/>
                    <a:gd name="T9" fmla="*/ 296 h 338"/>
                    <a:gd name="T10" fmla="*/ 40 w 128"/>
                    <a:gd name="T11" fmla="*/ 338 h 338"/>
                    <a:gd name="T12" fmla="*/ 88 w 128"/>
                    <a:gd name="T13" fmla="*/ 338 h 338"/>
                    <a:gd name="T14" fmla="*/ 128 w 128"/>
                    <a:gd name="T15" fmla="*/ 296 h 338"/>
                    <a:gd name="T16" fmla="*/ 128 w 128"/>
                    <a:gd name="T17" fmla="*/ 39 h 338"/>
                    <a:gd name="T18" fmla="*/ 128 w 128"/>
                    <a:gd name="T19" fmla="*/ 3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338">
                      <a:moveTo>
                        <a:pt x="128" y="39"/>
                      </a:moveTo>
                      <a:cubicBezTo>
                        <a:pt x="128" y="18"/>
                        <a:pt x="109" y="0"/>
                        <a:pt x="88" y="0"/>
                      </a:cubicBezTo>
                      <a:cubicBezTo>
                        <a:pt x="40" y="0"/>
                        <a:pt x="40" y="0"/>
                        <a:pt x="40" y="0"/>
                      </a:cubicBezTo>
                      <a:cubicBezTo>
                        <a:pt x="19" y="0"/>
                        <a:pt x="0" y="18"/>
                        <a:pt x="0" y="39"/>
                      </a:cubicBezTo>
                      <a:cubicBezTo>
                        <a:pt x="0" y="296"/>
                        <a:pt x="0" y="296"/>
                        <a:pt x="0" y="296"/>
                      </a:cubicBezTo>
                      <a:cubicBezTo>
                        <a:pt x="0" y="320"/>
                        <a:pt x="19" y="338"/>
                        <a:pt x="40" y="338"/>
                      </a:cubicBezTo>
                      <a:cubicBezTo>
                        <a:pt x="88" y="338"/>
                        <a:pt x="88" y="338"/>
                        <a:pt x="88" y="338"/>
                      </a:cubicBezTo>
                      <a:cubicBezTo>
                        <a:pt x="109" y="338"/>
                        <a:pt x="128" y="320"/>
                        <a:pt x="128" y="296"/>
                      </a:cubicBezTo>
                      <a:cubicBezTo>
                        <a:pt x="128" y="39"/>
                        <a:pt x="128" y="39"/>
                        <a:pt x="128" y="39"/>
                      </a:cubicBezTo>
                      <a:cubicBezTo>
                        <a:pt x="128" y="39"/>
                        <a:pt x="128" y="39"/>
                        <a:pt x="12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1" name="Freeform 20"/>
                <p:cNvSpPr>
                  <a:spLocks/>
                </p:cNvSpPr>
                <p:nvPr/>
              </p:nvSpPr>
              <p:spPr bwMode="auto">
                <a:xfrm>
                  <a:off x="5126" y="2986"/>
                  <a:ext cx="261" cy="694"/>
                </a:xfrm>
                <a:custGeom>
                  <a:avLst/>
                  <a:gdLst>
                    <a:gd name="T0" fmla="*/ 127 w 127"/>
                    <a:gd name="T1" fmla="*/ 39 h 338"/>
                    <a:gd name="T2" fmla="*/ 87 w 127"/>
                    <a:gd name="T3" fmla="*/ 0 h 338"/>
                    <a:gd name="T4" fmla="*/ 40 w 127"/>
                    <a:gd name="T5" fmla="*/ 0 h 338"/>
                    <a:gd name="T6" fmla="*/ 0 w 127"/>
                    <a:gd name="T7" fmla="*/ 39 h 338"/>
                    <a:gd name="T8" fmla="*/ 0 w 127"/>
                    <a:gd name="T9" fmla="*/ 296 h 338"/>
                    <a:gd name="T10" fmla="*/ 40 w 127"/>
                    <a:gd name="T11" fmla="*/ 338 h 338"/>
                    <a:gd name="T12" fmla="*/ 87 w 127"/>
                    <a:gd name="T13" fmla="*/ 338 h 338"/>
                    <a:gd name="T14" fmla="*/ 127 w 127"/>
                    <a:gd name="T15" fmla="*/ 296 h 338"/>
                    <a:gd name="T16" fmla="*/ 127 w 127"/>
                    <a:gd name="T17" fmla="*/ 39 h 338"/>
                    <a:gd name="T18" fmla="*/ 127 w 127"/>
                    <a:gd name="T19" fmla="*/ 3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38">
                      <a:moveTo>
                        <a:pt x="127" y="39"/>
                      </a:moveTo>
                      <a:cubicBezTo>
                        <a:pt x="127" y="18"/>
                        <a:pt x="109" y="0"/>
                        <a:pt x="87" y="0"/>
                      </a:cubicBezTo>
                      <a:cubicBezTo>
                        <a:pt x="40" y="0"/>
                        <a:pt x="40" y="0"/>
                        <a:pt x="40" y="0"/>
                      </a:cubicBezTo>
                      <a:cubicBezTo>
                        <a:pt x="19" y="0"/>
                        <a:pt x="0" y="18"/>
                        <a:pt x="0" y="39"/>
                      </a:cubicBezTo>
                      <a:cubicBezTo>
                        <a:pt x="0" y="296"/>
                        <a:pt x="0" y="296"/>
                        <a:pt x="0" y="296"/>
                      </a:cubicBezTo>
                      <a:cubicBezTo>
                        <a:pt x="0" y="320"/>
                        <a:pt x="19" y="338"/>
                        <a:pt x="40" y="338"/>
                      </a:cubicBezTo>
                      <a:cubicBezTo>
                        <a:pt x="87" y="338"/>
                        <a:pt x="87" y="338"/>
                        <a:pt x="87" y="338"/>
                      </a:cubicBezTo>
                      <a:cubicBezTo>
                        <a:pt x="109" y="338"/>
                        <a:pt x="127" y="320"/>
                        <a:pt x="127" y="296"/>
                      </a:cubicBezTo>
                      <a:cubicBezTo>
                        <a:pt x="127" y="39"/>
                        <a:pt x="127" y="39"/>
                        <a:pt x="127" y="39"/>
                      </a:cubicBezTo>
                      <a:cubicBezTo>
                        <a:pt x="127" y="39"/>
                        <a:pt x="127" y="39"/>
                        <a:pt x="12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2" name="Freeform 21"/>
                <p:cNvSpPr>
                  <a:spLocks/>
                </p:cNvSpPr>
                <p:nvPr/>
              </p:nvSpPr>
              <p:spPr bwMode="auto">
                <a:xfrm>
                  <a:off x="5704" y="437"/>
                  <a:ext cx="696" cy="261"/>
                </a:xfrm>
                <a:custGeom>
                  <a:avLst/>
                  <a:gdLst>
                    <a:gd name="T0" fmla="*/ 300 w 339"/>
                    <a:gd name="T1" fmla="*/ 127 h 127"/>
                    <a:gd name="T2" fmla="*/ 339 w 339"/>
                    <a:gd name="T3" fmla="*/ 88 h 127"/>
                    <a:gd name="T4" fmla="*/ 339 w 339"/>
                    <a:gd name="T5" fmla="*/ 40 h 127"/>
                    <a:gd name="T6" fmla="*/ 300 w 339"/>
                    <a:gd name="T7" fmla="*/ 0 h 127"/>
                    <a:gd name="T8" fmla="*/ 42 w 339"/>
                    <a:gd name="T9" fmla="*/ 0 h 127"/>
                    <a:gd name="T10" fmla="*/ 0 w 339"/>
                    <a:gd name="T11" fmla="*/ 40 h 127"/>
                    <a:gd name="T12" fmla="*/ 0 w 339"/>
                    <a:gd name="T13" fmla="*/ 88 h 127"/>
                    <a:gd name="T14" fmla="*/ 42 w 339"/>
                    <a:gd name="T15" fmla="*/ 127 h 127"/>
                    <a:gd name="T16" fmla="*/ 300 w 339"/>
                    <a:gd name="T17" fmla="*/ 127 h 127"/>
                    <a:gd name="T18" fmla="*/ 300 w 339"/>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27">
                      <a:moveTo>
                        <a:pt x="300" y="127"/>
                      </a:moveTo>
                      <a:cubicBezTo>
                        <a:pt x="321" y="127"/>
                        <a:pt x="339" y="109"/>
                        <a:pt x="339" y="88"/>
                      </a:cubicBezTo>
                      <a:cubicBezTo>
                        <a:pt x="339" y="40"/>
                        <a:pt x="339" y="40"/>
                        <a:pt x="339" y="40"/>
                      </a:cubicBezTo>
                      <a:cubicBezTo>
                        <a:pt x="339" y="19"/>
                        <a:pt x="321" y="0"/>
                        <a:pt x="300" y="0"/>
                      </a:cubicBezTo>
                      <a:cubicBezTo>
                        <a:pt x="42" y="0"/>
                        <a:pt x="42" y="0"/>
                        <a:pt x="42" y="0"/>
                      </a:cubicBezTo>
                      <a:cubicBezTo>
                        <a:pt x="19" y="0"/>
                        <a:pt x="0" y="19"/>
                        <a:pt x="0" y="40"/>
                      </a:cubicBezTo>
                      <a:cubicBezTo>
                        <a:pt x="0" y="88"/>
                        <a:pt x="0" y="88"/>
                        <a:pt x="0" y="88"/>
                      </a:cubicBezTo>
                      <a:cubicBezTo>
                        <a:pt x="0" y="109"/>
                        <a:pt x="19" y="127"/>
                        <a:pt x="42" y="127"/>
                      </a:cubicBezTo>
                      <a:cubicBezTo>
                        <a:pt x="300" y="127"/>
                        <a:pt x="300" y="127"/>
                        <a:pt x="300" y="127"/>
                      </a:cubicBezTo>
                      <a:cubicBezTo>
                        <a:pt x="300" y="127"/>
                        <a:pt x="300" y="127"/>
                        <a:pt x="30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9" name="Freeform 22"/>
                <p:cNvSpPr>
                  <a:spLocks/>
                </p:cNvSpPr>
                <p:nvPr/>
              </p:nvSpPr>
              <p:spPr bwMode="auto">
                <a:xfrm>
                  <a:off x="5704" y="833"/>
                  <a:ext cx="696" cy="261"/>
                </a:xfrm>
                <a:custGeom>
                  <a:avLst/>
                  <a:gdLst>
                    <a:gd name="T0" fmla="*/ 300 w 339"/>
                    <a:gd name="T1" fmla="*/ 127 h 127"/>
                    <a:gd name="T2" fmla="*/ 339 w 339"/>
                    <a:gd name="T3" fmla="*/ 85 h 127"/>
                    <a:gd name="T4" fmla="*/ 339 w 339"/>
                    <a:gd name="T5" fmla="*/ 40 h 127"/>
                    <a:gd name="T6" fmla="*/ 300 w 339"/>
                    <a:gd name="T7" fmla="*/ 0 h 127"/>
                    <a:gd name="T8" fmla="*/ 42 w 339"/>
                    <a:gd name="T9" fmla="*/ 0 h 127"/>
                    <a:gd name="T10" fmla="*/ 0 w 339"/>
                    <a:gd name="T11" fmla="*/ 40 h 127"/>
                    <a:gd name="T12" fmla="*/ 0 w 339"/>
                    <a:gd name="T13" fmla="*/ 85 h 127"/>
                    <a:gd name="T14" fmla="*/ 42 w 339"/>
                    <a:gd name="T15" fmla="*/ 127 h 127"/>
                    <a:gd name="T16" fmla="*/ 300 w 339"/>
                    <a:gd name="T17" fmla="*/ 127 h 127"/>
                    <a:gd name="T18" fmla="*/ 300 w 339"/>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27">
                      <a:moveTo>
                        <a:pt x="300" y="127"/>
                      </a:moveTo>
                      <a:cubicBezTo>
                        <a:pt x="321" y="127"/>
                        <a:pt x="339" y="109"/>
                        <a:pt x="339" y="85"/>
                      </a:cubicBezTo>
                      <a:cubicBezTo>
                        <a:pt x="339" y="40"/>
                        <a:pt x="339" y="40"/>
                        <a:pt x="339" y="40"/>
                      </a:cubicBezTo>
                      <a:cubicBezTo>
                        <a:pt x="339" y="16"/>
                        <a:pt x="321" y="0"/>
                        <a:pt x="300" y="0"/>
                      </a:cubicBezTo>
                      <a:cubicBezTo>
                        <a:pt x="42" y="0"/>
                        <a:pt x="42" y="0"/>
                        <a:pt x="42" y="0"/>
                      </a:cubicBezTo>
                      <a:cubicBezTo>
                        <a:pt x="19" y="0"/>
                        <a:pt x="0" y="16"/>
                        <a:pt x="0" y="40"/>
                      </a:cubicBezTo>
                      <a:cubicBezTo>
                        <a:pt x="0" y="85"/>
                        <a:pt x="0" y="85"/>
                        <a:pt x="0" y="85"/>
                      </a:cubicBezTo>
                      <a:cubicBezTo>
                        <a:pt x="0" y="109"/>
                        <a:pt x="19" y="127"/>
                        <a:pt x="42" y="127"/>
                      </a:cubicBezTo>
                      <a:cubicBezTo>
                        <a:pt x="300" y="127"/>
                        <a:pt x="300" y="127"/>
                        <a:pt x="300" y="127"/>
                      </a:cubicBezTo>
                      <a:cubicBezTo>
                        <a:pt x="300" y="127"/>
                        <a:pt x="300" y="127"/>
                        <a:pt x="30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6" name="Freeform 23"/>
                <p:cNvSpPr>
                  <a:spLocks/>
                </p:cNvSpPr>
                <p:nvPr/>
              </p:nvSpPr>
              <p:spPr bwMode="auto">
                <a:xfrm>
                  <a:off x="5704" y="1226"/>
                  <a:ext cx="696" cy="265"/>
                </a:xfrm>
                <a:custGeom>
                  <a:avLst/>
                  <a:gdLst>
                    <a:gd name="T0" fmla="*/ 300 w 339"/>
                    <a:gd name="T1" fmla="*/ 129 h 129"/>
                    <a:gd name="T2" fmla="*/ 339 w 339"/>
                    <a:gd name="T3" fmla="*/ 87 h 129"/>
                    <a:gd name="T4" fmla="*/ 339 w 339"/>
                    <a:gd name="T5" fmla="*/ 42 h 129"/>
                    <a:gd name="T6" fmla="*/ 300 w 339"/>
                    <a:gd name="T7" fmla="*/ 0 h 129"/>
                    <a:gd name="T8" fmla="*/ 42 w 339"/>
                    <a:gd name="T9" fmla="*/ 0 h 129"/>
                    <a:gd name="T10" fmla="*/ 0 w 339"/>
                    <a:gd name="T11" fmla="*/ 42 h 129"/>
                    <a:gd name="T12" fmla="*/ 0 w 339"/>
                    <a:gd name="T13" fmla="*/ 87 h 129"/>
                    <a:gd name="T14" fmla="*/ 42 w 339"/>
                    <a:gd name="T15" fmla="*/ 129 h 129"/>
                    <a:gd name="T16" fmla="*/ 300 w 339"/>
                    <a:gd name="T17" fmla="*/ 129 h 129"/>
                    <a:gd name="T18" fmla="*/ 300 w 339"/>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29">
                      <a:moveTo>
                        <a:pt x="300" y="129"/>
                      </a:moveTo>
                      <a:cubicBezTo>
                        <a:pt x="321" y="129"/>
                        <a:pt x="339" y="111"/>
                        <a:pt x="339" y="87"/>
                      </a:cubicBezTo>
                      <a:cubicBezTo>
                        <a:pt x="339" y="42"/>
                        <a:pt x="339" y="42"/>
                        <a:pt x="339" y="42"/>
                      </a:cubicBezTo>
                      <a:cubicBezTo>
                        <a:pt x="339" y="18"/>
                        <a:pt x="321" y="0"/>
                        <a:pt x="300" y="0"/>
                      </a:cubicBezTo>
                      <a:cubicBezTo>
                        <a:pt x="42" y="0"/>
                        <a:pt x="42" y="0"/>
                        <a:pt x="42" y="0"/>
                      </a:cubicBezTo>
                      <a:cubicBezTo>
                        <a:pt x="19" y="0"/>
                        <a:pt x="0" y="18"/>
                        <a:pt x="0" y="42"/>
                      </a:cubicBezTo>
                      <a:cubicBezTo>
                        <a:pt x="0" y="87"/>
                        <a:pt x="0" y="87"/>
                        <a:pt x="0" y="87"/>
                      </a:cubicBezTo>
                      <a:cubicBezTo>
                        <a:pt x="0" y="111"/>
                        <a:pt x="19" y="129"/>
                        <a:pt x="42" y="129"/>
                      </a:cubicBezTo>
                      <a:cubicBezTo>
                        <a:pt x="300" y="129"/>
                        <a:pt x="300" y="129"/>
                        <a:pt x="300" y="129"/>
                      </a:cubicBezTo>
                      <a:cubicBezTo>
                        <a:pt x="300" y="129"/>
                        <a:pt x="300" y="129"/>
                        <a:pt x="300"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7" name="Freeform 24"/>
                <p:cNvSpPr>
                  <a:spLocks/>
                </p:cNvSpPr>
                <p:nvPr/>
              </p:nvSpPr>
              <p:spPr bwMode="auto">
                <a:xfrm>
                  <a:off x="5704" y="1622"/>
                  <a:ext cx="696" cy="261"/>
                </a:xfrm>
                <a:custGeom>
                  <a:avLst/>
                  <a:gdLst>
                    <a:gd name="T0" fmla="*/ 300 w 339"/>
                    <a:gd name="T1" fmla="*/ 127 h 127"/>
                    <a:gd name="T2" fmla="*/ 339 w 339"/>
                    <a:gd name="T3" fmla="*/ 87 h 127"/>
                    <a:gd name="T4" fmla="*/ 339 w 339"/>
                    <a:gd name="T5" fmla="*/ 42 h 127"/>
                    <a:gd name="T6" fmla="*/ 300 w 339"/>
                    <a:gd name="T7" fmla="*/ 0 h 127"/>
                    <a:gd name="T8" fmla="*/ 42 w 339"/>
                    <a:gd name="T9" fmla="*/ 0 h 127"/>
                    <a:gd name="T10" fmla="*/ 0 w 339"/>
                    <a:gd name="T11" fmla="*/ 42 h 127"/>
                    <a:gd name="T12" fmla="*/ 0 w 339"/>
                    <a:gd name="T13" fmla="*/ 87 h 127"/>
                    <a:gd name="T14" fmla="*/ 42 w 339"/>
                    <a:gd name="T15" fmla="*/ 127 h 127"/>
                    <a:gd name="T16" fmla="*/ 300 w 339"/>
                    <a:gd name="T17" fmla="*/ 127 h 127"/>
                    <a:gd name="T18" fmla="*/ 300 w 339"/>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27">
                      <a:moveTo>
                        <a:pt x="300" y="127"/>
                      </a:moveTo>
                      <a:cubicBezTo>
                        <a:pt x="321" y="127"/>
                        <a:pt x="339" y="111"/>
                        <a:pt x="339" y="87"/>
                      </a:cubicBezTo>
                      <a:cubicBezTo>
                        <a:pt x="339" y="42"/>
                        <a:pt x="339" y="42"/>
                        <a:pt x="339" y="42"/>
                      </a:cubicBezTo>
                      <a:cubicBezTo>
                        <a:pt x="339" y="18"/>
                        <a:pt x="321" y="0"/>
                        <a:pt x="300" y="0"/>
                      </a:cubicBezTo>
                      <a:cubicBezTo>
                        <a:pt x="42" y="0"/>
                        <a:pt x="42" y="0"/>
                        <a:pt x="42" y="0"/>
                      </a:cubicBezTo>
                      <a:cubicBezTo>
                        <a:pt x="19" y="0"/>
                        <a:pt x="0" y="18"/>
                        <a:pt x="0" y="42"/>
                      </a:cubicBezTo>
                      <a:cubicBezTo>
                        <a:pt x="0" y="87"/>
                        <a:pt x="0" y="87"/>
                        <a:pt x="0" y="87"/>
                      </a:cubicBezTo>
                      <a:cubicBezTo>
                        <a:pt x="0" y="111"/>
                        <a:pt x="19" y="127"/>
                        <a:pt x="42" y="127"/>
                      </a:cubicBezTo>
                      <a:cubicBezTo>
                        <a:pt x="300" y="127"/>
                        <a:pt x="300" y="127"/>
                        <a:pt x="300" y="127"/>
                      </a:cubicBezTo>
                      <a:cubicBezTo>
                        <a:pt x="300" y="127"/>
                        <a:pt x="300" y="127"/>
                        <a:pt x="30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7" name="Freeform 25"/>
                <p:cNvSpPr>
                  <a:spLocks/>
                </p:cNvSpPr>
                <p:nvPr/>
              </p:nvSpPr>
              <p:spPr bwMode="auto">
                <a:xfrm>
                  <a:off x="5704" y="2018"/>
                  <a:ext cx="696" cy="261"/>
                </a:xfrm>
                <a:custGeom>
                  <a:avLst/>
                  <a:gdLst>
                    <a:gd name="T0" fmla="*/ 300 w 339"/>
                    <a:gd name="T1" fmla="*/ 127 h 127"/>
                    <a:gd name="T2" fmla="*/ 339 w 339"/>
                    <a:gd name="T3" fmla="*/ 87 h 127"/>
                    <a:gd name="T4" fmla="*/ 339 w 339"/>
                    <a:gd name="T5" fmla="*/ 40 h 127"/>
                    <a:gd name="T6" fmla="*/ 300 w 339"/>
                    <a:gd name="T7" fmla="*/ 0 h 127"/>
                    <a:gd name="T8" fmla="*/ 42 w 339"/>
                    <a:gd name="T9" fmla="*/ 0 h 127"/>
                    <a:gd name="T10" fmla="*/ 0 w 339"/>
                    <a:gd name="T11" fmla="*/ 40 h 127"/>
                    <a:gd name="T12" fmla="*/ 0 w 339"/>
                    <a:gd name="T13" fmla="*/ 87 h 127"/>
                    <a:gd name="T14" fmla="*/ 42 w 339"/>
                    <a:gd name="T15" fmla="*/ 127 h 127"/>
                    <a:gd name="T16" fmla="*/ 300 w 339"/>
                    <a:gd name="T17" fmla="*/ 127 h 127"/>
                    <a:gd name="T18" fmla="*/ 300 w 339"/>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27">
                      <a:moveTo>
                        <a:pt x="300" y="127"/>
                      </a:moveTo>
                      <a:cubicBezTo>
                        <a:pt x="321" y="127"/>
                        <a:pt x="339" y="108"/>
                        <a:pt x="339" y="87"/>
                      </a:cubicBezTo>
                      <a:cubicBezTo>
                        <a:pt x="339" y="40"/>
                        <a:pt x="339" y="40"/>
                        <a:pt x="339" y="40"/>
                      </a:cubicBezTo>
                      <a:cubicBezTo>
                        <a:pt x="339" y="18"/>
                        <a:pt x="321" y="0"/>
                        <a:pt x="300" y="0"/>
                      </a:cubicBezTo>
                      <a:cubicBezTo>
                        <a:pt x="42" y="0"/>
                        <a:pt x="42" y="0"/>
                        <a:pt x="42" y="0"/>
                      </a:cubicBezTo>
                      <a:cubicBezTo>
                        <a:pt x="19" y="0"/>
                        <a:pt x="0" y="18"/>
                        <a:pt x="0" y="40"/>
                      </a:cubicBezTo>
                      <a:cubicBezTo>
                        <a:pt x="0" y="87"/>
                        <a:pt x="0" y="87"/>
                        <a:pt x="0" y="87"/>
                      </a:cubicBezTo>
                      <a:cubicBezTo>
                        <a:pt x="0" y="108"/>
                        <a:pt x="19" y="127"/>
                        <a:pt x="42" y="127"/>
                      </a:cubicBezTo>
                      <a:cubicBezTo>
                        <a:pt x="300" y="127"/>
                        <a:pt x="300" y="127"/>
                        <a:pt x="300" y="127"/>
                      </a:cubicBezTo>
                      <a:cubicBezTo>
                        <a:pt x="300" y="127"/>
                        <a:pt x="300" y="127"/>
                        <a:pt x="30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8" name="Freeform 26"/>
                <p:cNvSpPr>
                  <a:spLocks/>
                </p:cNvSpPr>
                <p:nvPr/>
              </p:nvSpPr>
              <p:spPr bwMode="auto">
                <a:xfrm>
                  <a:off x="5704" y="2415"/>
                  <a:ext cx="696" cy="261"/>
                </a:xfrm>
                <a:custGeom>
                  <a:avLst/>
                  <a:gdLst>
                    <a:gd name="T0" fmla="*/ 300 w 339"/>
                    <a:gd name="T1" fmla="*/ 127 h 127"/>
                    <a:gd name="T2" fmla="*/ 339 w 339"/>
                    <a:gd name="T3" fmla="*/ 87 h 127"/>
                    <a:gd name="T4" fmla="*/ 339 w 339"/>
                    <a:gd name="T5" fmla="*/ 40 h 127"/>
                    <a:gd name="T6" fmla="*/ 300 w 339"/>
                    <a:gd name="T7" fmla="*/ 0 h 127"/>
                    <a:gd name="T8" fmla="*/ 42 w 339"/>
                    <a:gd name="T9" fmla="*/ 0 h 127"/>
                    <a:gd name="T10" fmla="*/ 0 w 339"/>
                    <a:gd name="T11" fmla="*/ 40 h 127"/>
                    <a:gd name="T12" fmla="*/ 0 w 339"/>
                    <a:gd name="T13" fmla="*/ 87 h 127"/>
                    <a:gd name="T14" fmla="*/ 42 w 339"/>
                    <a:gd name="T15" fmla="*/ 127 h 127"/>
                    <a:gd name="T16" fmla="*/ 300 w 339"/>
                    <a:gd name="T17" fmla="*/ 127 h 127"/>
                    <a:gd name="T18" fmla="*/ 300 w 339"/>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27">
                      <a:moveTo>
                        <a:pt x="300" y="127"/>
                      </a:moveTo>
                      <a:cubicBezTo>
                        <a:pt x="321" y="127"/>
                        <a:pt x="339" y="108"/>
                        <a:pt x="339" y="87"/>
                      </a:cubicBezTo>
                      <a:cubicBezTo>
                        <a:pt x="339" y="40"/>
                        <a:pt x="339" y="40"/>
                        <a:pt x="339" y="40"/>
                      </a:cubicBezTo>
                      <a:cubicBezTo>
                        <a:pt x="339" y="18"/>
                        <a:pt x="321" y="0"/>
                        <a:pt x="300" y="0"/>
                      </a:cubicBezTo>
                      <a:cubicBezTo>
                        <a:pt x="42" y="0"/>
                        <a:pt x="42" y="0"/>
                        <a:pt x="42" y="0"/>
                      </a:cubicBezTo>
                      <a:cubicBezTo>
                        <a:pt x="19" y="0"/>
                        <a:pt x="0" y="18"/>
                        <a:pt x="0" y="40"/>
                      </a:cubicBezTo>
                      <a:cubicBezTo>
                        <a:pt x="0" y="87"/>
                        <a:pt x="0" y="87"/>
                        <a:pt x="0" y="87"/>
                      </a:cubicBezTo>
                      <a:cubicBezTo>
                        <a:pt x="0" y="108"/>
                        <a:pt x="19" y="127"/>
                        <a:pt x="42" y="127"/>
                      </a:cubicBezTo>
                      <a:cubicBezTo>
                        <a:pt x="300" y="127"/>
                        <a:pt x="300" y="127"/>
                        <a:pt x="300" y="127"/>
                      </a:cubicBezTo>
                      <a:cubicBezTo>
                        <a:pt x="300" y="127"/>
                        <a:pt x="300" y="127"/>
                        <a:pt x="30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9" name="Freeform 27"/>
                <p:cNvSpPr>
                  <a:spLocks/>
                </p:cNvSpPr>
                <p:nvPr/>
              </p:nvSpPr>
              <p:spPr bwMode="auto">
                <a:xfrm>
                  <a:off x="2148" y="437"/>
                  <a:ext cx="690" cy="261"/>
                </a:xfrm>
                <a:custGeom>
                  <a:avLst/>
                  <a:gdLst>
                    <a:gd name="T0" fmla="*/ 297 w 336"/>
                    <a:gd name="T1" fmla="*/ 127 h 127"/>
                    <a:gd name="T2" fmla="*/ 336 w 336"/>
                    <a:gd name="T3" fmla="*/ 88 h 127"/>
                    <a:gd name="T4" fmla="*/ 336 w 336"/>
                    <a:gd name="T5" fmla="*/ 40 h 127"/>
                    <a:gd name="T6" fmla="*/ 297 w 336"/>
                    <a:gd name="T7" fmla="*/ 0 h 127"/>
                    <a:gd name="T8" fmla="*/ 39 w 336"/>
                    <a:gd name="T9" fmla="*/ 0 h 127"/>
                    <a:gd name="T10" fmla="*/ 0 w 336"/>
                    <a:gd name="T11" fmla="*/ 40 h 127"/>
                    <a:gd name="T12" fmla="*/ 0 w 336"/>
                    <a:gd name="T13" fmla="*/ 88 h 127"/>
                    <a:gd name="T14" fmla="*/ 39 w 336"/>
                    <a:gd name="T15" fmla="*/ 127 h 127"/>
                    <a:gd name="T16" fmla="*/ 297 w 336"/>
                    <a:gd name="T17" fmla="*/ 127 h 127"/>
                    <a:gd name="T18" fmla="*/ 297 w 336"/>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127">
                      <a:moveTo>
                        <a:pt x="297" y="127"/>
                      </a:moveTo>
                      <a:cubicBezTo>
                        <a:pt x="320" y="127"/>
                        <a:pt x="336" y="109"/>
                        <a:pt x="336" y="88"/>
                      </a:cubicBezTo>
                      <a:cubicBezTo>
                        <a:pt x="336" y="40"/>
                        <a:pt x="336" y="40"/>
                        <a:pt x="336" y="40"/>
                      </a:cubicBezTo>
                      <a:cubicBezTo>
                        <a:pt x="336" y="19"/>
                        <a:pt x="320" y="0"/>
                        <a:pt x="297" y="0"/>
                      </a:cubicBezTo>
                      <a:cubicBezTo>
                        <a:pt x="39" y="0"/>
                        <a:pt x="39" y="0"/>
                        <a:pt x="39" y="0"/>
                      </a:cubicBezTo>
                      <a:cubicBezTo>
                        <a:pt x="18" y="0"/>
                        <a:pt x="0" y="19"/>
                        <a:pt x="0" y="40"/>
                      </a:cubicBezTo>
                      <a:cubicBezTo>
                        <a:pt x="0" y="88"/>
                        <a:pt x="0" y="88"/>
                        <a:pt x="0" y="88"/>
                      </a:cubicBezTo>
                      <a:cubicBezTo>
                        <a:pt x="0" y="109"/>
                        <a:pt x="18" y="127"/>
                        <a:pt x="39" y="127"/>
                      </a:cubicBezTo>
                      <a:cubicBezTo>
                        <a:pt x="297" y="127"/>
                        <a:pt x="297" y="127"/>
                        <a:pt x="297" y="127"/>
                      </a:cubicBezTo>
                      <a:cubicBezTo>
                        <a:pt x="297" y="127"/>
                        <a:pt x="297" y="127"/>
                        <a:pt x="29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0" name="Freeform 28"/>
                <p:cNvSpPr>
                  <a:spLocks/>
                </p:cNvSpPr>
                <p:nvPr/>
              </p:nvSpPr>
              <p:spPr bwMode="auto">
                <a:xfrm>
                  <a:off x="2148" y="833"/>
                  <a:ext cx="690" cy="261"/>
                </a:xfrm>
                <a:custGeom>
                  <a:avLst/>
                  <a:gdLst>
                    <a:gd name="T0" fmla="*/ 297 w 336"/>
                    <a:gd name="T1" fmla="*/ 127 h 127"/>
                    <a:gd name="T2" fmla="*/ 336 w 336"/>
                    <a:gd name="T3" fmla="*/ 85 h 127"/>
                    <a:gd name="T4" fmla="*/ 336 w 336"/>
                    <a:gd name="T5" fmla="*/ 40 h 127"/>
                    <a:gd name="T6" fmla="*/ 297 w 336"/>
                    <a:gd name="T7" fmla="*/ 0 h 127"/>
                    <a:gd name="T8" fmla="*/ 39 w 336"/>
                    <a:gd name="T9" fmla="*/ 0 h 127"/>
                    <a:gd name="T10" fmla="*/ 0 w 336"/>
                    <a:gd name="T11" fmla="*/ 40 h 127"/>
                    <a:gd name="T12" fmla="*/ 0 w 336"/>
                    <a:gd name="T13" fmla="*/ 85 h 127"/>
                    <a:gd name="T14" fmla="*/ 39 w 336"/>
                    <a:gd name="T15" fmla="*/ 127 h 127"/>
                    <a:gd name="T16" fmla="*/ 297 w 336"/>
                    <a:gd name="T17" fmla="*/ 127 h 127"/>
                    <a:gd name="T18" fmla="*/ 297 w 336"/>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127">
                      <a:moveTo>
                        <a:pt x="297" y="127"/>
                      </a:moveTo>
                      <a:cubicBezTo>
                        <a:pt x="320" y="127"/>
                        <a:pt x="336" y="109"/>
                        <a:pt x="336" y="85"/>
                      </a:cubicBezTo>
                      <a:cubicBezTo>
                        <a:pt x="336" y="40"/>
                        <a:pt x="336" y="40"/>
                        <a:pt x="336" y="40"/>
                      </a:cubicBezTo>
                      <a:cubicBezTo>
                        <a:pt x="336" y="16"/>
                        <a:pt x="320" y="0"/>
                        <a:pt x="297" y="0"/>
                      </a:cubicBezTo>
                      <a:cubicBezTo>
                        <a:pt x="39" y="0"/>
                        <a:pt x="39" y="0"/>
                        <a:pt x="39" y="0"/>
                      </a:cubicBezTo>
                      <a:cubicBezTo>
                        <a:pt x="18" y="0"/>
                        <a:pt x="0" y="16"/>
                        <a:pt x="0" y="40"/>
                      </a:cubicBezTo>
                      <a:cubicBezTo>
                        <a:pt x="0" y="85"/>
                        <a:pt x="0" y="85"/>
                        <a:pt x="0" y="85"/>
                      </a:cubicBezTo>
                      <a:cubicBezTo>
                        <a:pt x="0" y="109"/>
                        <a:pt x="18" y="127"/>
                        <a:pt x="39" y="127"/>
                      </a:cubicBezTo>
                      <a:cubicBezTo>
                        <a:pt x="297" y="127"/>
                        <a:pt x="297" y="127"/>
                        <a:pt x="297" y="127"/>
                      </a:cubicBezTo>
                      <a:cubicBezTo>
                        <a:pt x="297" y="127"/>
                        <a:pt x="297" y="127"/>
                        <a:pt x="29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1" name="Freeform 29"/>
                <p:cNvSpPr>
                  <a:spLocks/>
                </p:cNvSpPr>
                <p:nvPr/>
              </p:nvSpPr>
              <p:spPr bwMode="auto">
                <a:xfrm>
                  <a:off x="2148" y="1226"/>
                  <a:ext cx="690" cy="265"/>
                </a:xfrm>
                <a:custGeom>
                  <a:avLst/>
                  <a:gdLst>
                    <a:gd name="T0" fmla="*/ 297 w 336"/>
                    <a:gd name="T1" fmla="*/ 129 h 129"/>
                    <a:gd name="T2" fmla="*/ 336 w 336"/>
                    <a:gd name="T3" fmla="*/ 87 h 129"/>
                    <a:gd name="T4" fmla="*/ 336 w 336"/>
                    <a:gd name="T5" fmla="*/ 42 h 129"/>
                    <a:gd name="T6" fmla="*/ 297 w 336"/>
                    <a:gd name="T7" fmla="*/ 0 h 129"/>
                    <a:gd name="T8" fmla="*/ 39 w 336"/>
                    <a:gd name="T9" fmla="*/ 0 h 129"/>
                    <a:gd name="T10" fmla="*/ 0 w 336"/>
                    <a:gd name="T11" fmla="*/ 42 h 129"/>
                    <a:gd name="T12" fmla="*/ 0 w 336"/>
                    <a:gd name="T13" fmla="*/ 87 h 129"/>
                    <a:gd name="T14" fmla="*/ 39 w 336"/>
                    <a:gd name="T15" fmla="*/ 129 h 129"/>
                    <a:gd name="T16" fmla="*/ 297 w 336"/>
                    <a:gd name="T17" fmla="*/ 129 h 129"/>
                    <a:gd name="T18" fmla="*/ 297 w 336"/>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129">
                      <a:moveTo>
                        <a:pt x="297" y="129"/>
                      </a:moveTo>
                      <a:cubicBezTo>
                        <a:pt x="320" y="129"/>
                        <a:pt x="336" y="111"/>
                        <a:pt x="336" y="87"/>
                      </a:cubicBezTo>
                      <a:cubicBezTo>
                        <a:pt x="336" y="42"/>
                        <a:pt x="336" y="42"/>
                        <a:pt x="336" y="42"/>
                      </a:cubicBezTo>
                      <a:cubicBezTo>
                        <a:pt x="336" y="18"/>
                        <a:pt x="320" y="0"/>
                        <a:pt x="297" y="0"/>
                      </a:cubicBezTo>
                      <a:cubicBezTo>
                        <a:pt x="39" y="0"/>
                        <a:pt x="39" y="0"/>
                        <a:pt x="39" y="0"/>
                      </a:cubicBezTo>
                      <a:cubicBezTo>
                        <a:pt x="18" y="0"/>
                        <a:pt x="0" y="18"/>
                        <a:pt x="0" y="42"/>
                      </a:cubicBezTo>
                      <a:cubicBezTo>
                        <a:pt x="0" y="87"/>
                        <a:pt x="0" y="87"/>
                        <a:pt x="0" y="87"/>
                      </a:cubicBezTo>
                      <a:cubicBezTo>
                        <a:pt x="0" y="111"/>
                        <a:pt x="18" y="129"/>
                        <a:pt x="39" y="129"/>
                      </a:cubicBezTo>
                      <a:cubicBezTo>
                        <a:pt x="297" y="129"/>
                        <a:pt x="297" y="129"/>
                        <a:pt x="297" y="129"/>
                      </a:cubicBezTo>
                      <a:cubicBezTo>
                        <a:pt x="297" y="129"/>
                        <a:pt x="297" y="129"/>
                        <a:pt x="297"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2" name="Freeform 30"/>
                <p:cNvSpPr>
                  <a:spLocks/>
                </p:cNvSpPr>
                <p:nvPr/>
              </p:nvSpPr>
              <p:spPr bwMode="auto">
                <a:xfrm>
                  <a:off x="2148" y="1622"/>
                  <a:ext cx="690" cy="261"/>
                </a:xfrm>
                <a:custGeom>
                  <a:avLst/>
                  <a:gdLst>
                    <a:gd name="T0" fmla="*/ 297 w 336"/>
                    <a:gd name="T1" fmla="*/ 127 h 127"/>
                    <a:gd name="T2" fmla="*/ 336 w 336"/>
                    <a:gd name="T3" fmla="*/ 87 h 127"/>
                    <a:gd name="T4" fmla="*/ 336 w 336"/>
                    <a:gd name="T5" fmla="*/ 42 h 127"/>
                    <a:gd name="T6" fmla="*/ 297 w 336"/>
                    <a:gd name="T7" fmla="*/ 0 h 127"/>
                    <a:gd name="T8" fmla="*/ 39 w 336"/>
                    <a:gd name="T9" fmla="*/ 0 h 127"/>
                    <a:gd name="T10" fmla="*/ 0 w 336"/>
                    <a:gd name="T11" fmla="*/ 42 h 127"/>
                    <a:gd name="T12" fmla="*/ 0 w 336"/>
                    <a:gd name="T13" fmla="*/ 87 h 127"/>
                    <a:gd name="T14" fmla="*/ 39 w 336"/>
                    <a:gd name="T15" fmla="*/ 127 h 127"/>
                    <a:gd name="T16" fmla="*/ 297 w 336"/>
                    <a:gd name="T17" fmla="*/ 127 h 127"/>
                    <a:gd name="T18" fmla="*/ 297 w 336"/>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127">
                      <a:moveTo>
                        <a:pt x="297" y="127"/>
                      </a:moveTo>
                      <a:cubicBezTo>
                        <a:pt x="320" y="127"/>
                        <a:pt x="336" y="111"/>
                        <a:pt x="336" y="87"/>
                      </a:cubicBezTo>
                      <a:cubicBezTo>
                        <a:pt x="336" y="42"/>
                        <a:pt x="336" y="42"/>
                        <a:pt x="336" y="42"/>
                      </a:cubicBezTo>
                      <a:cubicBezTo>
                        <a:pt x="336" y="18"/>
                        <a:pt x="320" y="0"/>
                        <a:pt x="297" y="0"/>
                      </a:cubicBezTo>
                      <a:cubicBezTo>
                        <a:pt x="39" y="0"/>
                        <a:pt x="39" y="0"/>
                        <a:pt x="39" y="0"/>
                      </a:cubicBezTo>
                      <a:cubicBezTo>
                        <a:pt x="18" y="0"/>
                        <a:pt x="0" y="18"/>
                        <a:pt x="0" y="42"/>
                      </a:cubicBezTo>
                      <a:cubicBezTo>
                        <a:pt x="0" y="87"/>
                        <a:pt x="0" y="87"/>
                        <a:pt x="0" y="87"/>
                      </a:cubicBezTo>
                      <a:cubicBezTo>
                        <a:pt x="0" y="111"/>
                        <a:pt x="18" y="127"/>
                        <a:pt x="39" y="127"/>
                      </a:cubicBezTo>
                      <a:cubicBezTo>
                        <a:pt x="297" y="127"/>
                        <a:pt x="297" y="127"/>
                        <a:pt x="297" y="127"/>
                      </a:cubicBezTo>
                      <a:cubicBezTo>
                        <a:pt x="297" y="127"/>
                        <a:pt x="297" y="127"/>
                        <a:pt x="29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3" name="Freeform 31"/>
                <p:cNvSpPr>
                  <a:spLocks/>
                </p:cNvSpPr>
                <p:nvPr/>
              </p:nvSpPr>
              <p:spPr bwMode="auto">
                <a:xfrm>
                  <a:off x="2148" y="2018"/>
                  <a:ext cx="690" cy="261"/>
                </a:xfrm>
                <a:custGeom>
                  <a:avLst/>
                  <a:gdLst>
                    <a:gd name="T0" fmla="*/ 297 w 336"/>
                    <a:gd name="T1" fmla="*/ 127 h 127"/>
                    <a:gd name="T2" fmla="*/ 336 w 336"/>
                    <a:gd name="T3" fmla="*/ 87 h 127"/>
                    <a:gd name="T4" fmla="*/ 336 w 336"/>
                    <a:gd name="T5" fmla="*/ 40 h 127"/>
                    <a:gd name="T6" fmla="*/ 297 w 336"/>
                    <a:gd name="T7" fmla="*/ 0 h 127"/>
                    <a:gd name="T8" fmla="*/ 39 w 336"/>
                    <a:gd name="T9" fmla="*/ 0 h 127"/>
                    <a:gd name="T10" fmla="*/ 0 w 336"/>
                    <a:gd name="T11" fmla="*/ 40 h 127"/>
                    <a:gd name="T12" fmla="*/ 0 w 336"/>
                    <a:gd name="T13" fmla="*/ 87 h 127"/>
                    <a:gd name="T14" fmla="*/ 39 w 336"/>
                    <a:gd name="T15" fmla="*/ 127 h 127"/>
                    <a:gd name="T16" fmla="*/ 297 w 336"/>
                    <a:gd name="T17" fmla="*/ 127 h 127"/>
                    <a:gd name="T18" fmla="*/ 297 w 336"/>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127">
                      <a:moveTo>
                        <a:pt x="297" y="127"/>
                      </a:moveTo>
                      <a:cubicBezTo>
                        <a:pt x="320" y="127"/>
                        <a:pt x="336" y="108"/>
                        <a:pt x="336" y="87"/>
                      </a:cubicBezTo>
                      <a:cubicBezTo>
                        <a:pt x="336" y="40"/>
                        <a:pt x="336" y="40"/>
                        <a:pt x="336" y="40"/>
                      </a:cubicBezTo>
                      <a:cubicBezTo>
                        <a:pt x="336" y="18"/>
                        <a:pt x="320" y="0"/>
                        <a:pt x="297" y="0"/>
                      </a:cubicBezTo>
                      <a:cubicBezTo>
                        <a:pt x="39" y="0"/>
                        <a:pt x="39" y="0"/>
                        <a:pt x="39" y="0"/>
                      </a:cubicBezTo>
                      <a:cubicBezTo>
                        <a:pt x="18" y="0"/>
                        <a:pt x="0" y="18"/>
                        <a:pt x="0" y="40"/>
                      </a:cubicBezTo>
                      <a:cubicBezTo>
                        <a:pt x="0" y="87"/>
                        <a:pt x="0" y="87"/>
                        <a:pt x="0" y="87"/>
                      </a:cubicBezTo>
                      <a:cubicBezTo>
                        <a:pt x="0" y="108"/>
                        <a:pt x="18" y="127"/>
                        <a:pt x="39" y="127"/>
                      </a:cubicBezTo>
                      <a:cubicBezTo>
                        <a:pt x="297" y="127"/>
                        <a:pt x="297" y="127"/>
                        <a:pt x="297" y="127"/>
                      </a:cubicBezTo>
                      <a:cubicBezTo>
                        <a:pt x="297" y="127"/>
                        <a:pt x="297" y="127"/>
                        <a:pt x="29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4" name="Freeform 32"/>
                <p:cNvSpPr>
                  <a:spLocks/>
                </p:cNvSpPr>
                <p:nvPr/>
              </p:nvSpPr>
              <p:spPr bwMode="auto">
                <a:xfrm>
                  <a:off x="2148" y="2415"/>
                  <a:ext cx="690" cy="261"/>
                </a:xfrm>
                <a:custGeom>
                  <a:avLst/>
                  <a:gdLst>
                    <a:gd name="T0" fmla="*/ 297 w 336"/>
                    <a:gd name="T1" fmla="*/ 127 h 127"/>
                    <a:gd name="T2" fmla="*/ 336 w 336"/>
                    <a:gd name="T3" fmla="*/ 87 h 127"/>
                    <a:gd name="T4" fmla="*/ 336 w 336"/>
                    <a:gd name="T5" fmla="*/ 40 h 127"/>
                    <a:gd name="T6" fmla="*/ 297 w 336"/>
                    <a:gd name="T7" fmla="*/ 0 h 127"/>
                    <a:gd name="T8" fmla="*/ 39 w 336"/>
                    <a:gd name="T9" fmla="*/ 0 h 127"/>
                    <a:gd name="T10" fmla="*/ 0 w 336"/>
                    <a:gd name="T11" fmla="*/ 40 h 127"/>
                    <a:gd name="T12" fmla="*/ 0 w 336"/>
                    <a:gd name="T13" fmla="*/ 87 h 127"/>
                    <a:gd name="T14" fmla="*/ 39 w 336"/>
                    <a:gd name="T15" fmla="*/ 127 h 127"/>
                    <a:gd name="T16" fmla="*/ 297 w 336"/>
                    <a:gd name="T17" fmla="*/ 127 h 127"/>
                    <a:gd name="T18" fmla="*/ 297 w 336"/>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127">
                      <a:moveTo>
                        <a:pt x="297" y="127"/>
                      </a:moveTo>
                      <a:cubicBezTo>
                        <a:pt x="320" y="127"/>
                        <a:pt x="336" y="108"/>
                        <a:pt x="336" y="87"/>
                      </a:cubicBezTo>
                      <a:cubicBezTo>
                        <a:pt x="336" y="40"/>
                        <a:pt x="336" y="40"/>
                        <a:pt x="336" y="40"/>
                      </a:cubicBezTo>
                      <a:cubicBezTo>
                        <a:pt x="336" y="18"/>
                        <a:pt x="320" y="0"/>
                        <a:pt x="297" y="0"/>
                      </a:cubicBezTo>
                      <a:cubicBezTo>
                        <a:pt x="39" y="0"/>
                        <a:pt x="39" y="0"/>
                        <a:pt x="39" y="0"/>
                      </a:cubicBezTo>
                      <a:cubicBezTo>
                        <a:pt x="18" y="0"/>
                        <a:pt x="0" y="18"/>
                        <a:pt x="0" y="40"/>
                      </a:cubicBezTo>
                      <a:cubicBezTo>
                        <a:pt x="0" y="87"/>
                        <a:pt x="0" y="87"/>
                        <a:pt x="0" y="87"/>
                      </a:cubicBezTo>
                      <a:cubicBezTo>
                        <a:pt x="0" y="108"/>
                        <a:pt x="18" y="127"/>
                        <a:pt x="39" y="127"/>
                      </a:cubicBezTo>
                      <a:cubicBezTo>
                        <a:pt x="297" y="127"/>
                        <a:pt x="297" y="127"/>
                        <a:pt x="297" y="127"/>
                      </a:cubicBezTo>
                      <a:cubicBezTo>
                        <a:pt x="297" y="127"/>
                        <a:pt x="297" y="127"/>
                        <a:pt x="29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5" name="Freeform 33"/>
                <p:cNvSpPr>
                  <a:spLocks/>
                </p:cNvSpPr>
                <p:nvPr/>
              </p:nvSpPr>
              <p:spPr bwMode="auto">
                <a:xfrm>
                  <a:off x="2931" y="225"/>
                  <a:ext cx="2670" cy="2662"/>
                </a:xfrm>
                <a:custGeom>
                  <a:avLst/>
                  <a:gdLst>
                    <a:gd name="T0" fmla="*/ 1300 w 1300"/>
                    <a:gd name="T1" fmla="*/ 42 h 1296"/>
                    <a:gd name="T2" fmla="*/ 1300 w 1300"/>
                    <a:gd name="T3" fmla="*/ 1254 h 1296"/>
                    <a:gd name="T4" fmla="*/ 1257 w 1300"/>
                    <a:gd name="T5" fmla="*/ 1296 h 1296"/>
                    <a:gd name="T6" fmla="*/ 43 w 1300"/>
                    <a:gd name="T7" fmla="*/ 1296 h 1296"/>
                    <a:gd name="T8" fmla="*/ 0 w 1300"/>
                    <a:gd name="T9" fmla="*/ 1254 h 1296"/>
                    <a:gd name="T10" fmla="*/ 0 w 1300"/>
                    <a:gd name="T11" fmla="*/ 42 h 1296"/>
                    <a:gd name="T12" fmla="*/ 43 w 1300"/>
                    <a:gd name="T13" fmla="*/ 0 h 1296"/>
                    <a:gd name="T14" fmla="*/ 1257 w 1300"/>
                    <a:gd name="T15" fmla="*/ 0 h 1296"/>
                    <a:gd name="T16" fmla="*/ 1300 w 1300"/>
                    <a:gd name="T17"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0" h="1296">
                      <a:moveTo>
                        <a:pt x="1300" y="42"/>
                      </a:moveTo>
                      <a:cubicBezTo>
                        <a:pt x="1300" y="1254"/>
                        <a:pt x="1300" y="1254"/>
                        <a:pt x="1300" y="1254"/>
                      </a:cubicBezTo>
                      <a:cubicBezTo>
                        <a:pt x="1300" y="1278"/>
                        <a:pt x="1281" y="1296"/>
                        <a:pt x="1257" y="1296"/>
                      </a:cubicBezTo>
                      <a:cubicBezTo>
                        <a:pt x="43" y="1296"/>
                        <a:pt x="43" y="1296"/>
                        <a:pt x="43" y="1296"/>
                      </a:cubicBezTo>
                      <a:cubicBezTo>
                        <a:pt x="19" y="1296"/>
                        <a:pt x="0" y="1278"/>
                        <a:pt x="0" y="1254"/>
                      </a:cubicBezTo>
                      <a:cubicBezTo>
                        <a:pt x="0" y="42"/>
                        <a:pt x="0" y="42"/>
                        <a:pt x="0" y="42"/>
                      </a:cubicBezTo>
                      <a:cubicBezTo>
                        <a:pt x="0" y="19"/>
                        <a:pt x="19" y="0"/>
                        <a:pt x="43" y="0"/>
                      </a:cubicBezTo>
                      <a:cubicBezTo>
                        <a:pt x="1257" y="0"/>
                        <a:pt x="1257" y="0"/>
                        <a:pt x="1257" y="0"/>
                      </a:cubicBezTo>
                      <a:cubicBezTo>
                        <a:pt x="1281" y="0"/>
                        <a:pt x="1300" y="19"/>
                        <a:pt x="1300" y="42"/>
                      </a:cubicBezTo>
                      <a:close/>
                    </a:path>
                  </a:pathLst>
                </a:custGeom>
                <a:noFill/>
                <a:ln w="41275">
                  <a:solidFill>
                    <a:srgbClr val="656565"/>
                  </a:solidFill>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nvGrpSpPr>
            <p:cNvPr id="307" name="Group 306"/>
            <p:cNvGrpSpPr/>
            <p:nvPr/>
          </p:nvGrpSpPr>
          <p:grpSpPr>
            <a:xfrm>
              <a:off x="274639" y="2038856"/>
              <a:ext cx="1828798" cy="1087438"/>
              <a:chOff x="274639" y="1952122"/>
              <a:chExt cx="1828798" cy="1087438"/>
            </a:xfrm>
          </p:grpSpPr>
          <p:sp>
            <p:nvSpPr>
              <p:cNvPr id="68" name="Rectangle 67"/>
              <p:cNvSpPr/>
              <p:nvPr/>
            </p:nvSpPr>
            <p:spPr bwMode="auto">
              <a:xfrm>
                <a:off x="274639" y="1952122"/>
                <a:ext cx="1828798" cy="10874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244">
                  <a:lnSpc>
                    <a:spcPct val="90000"/>
                  </a:lnSpc>
                  <a:defRPr/>
                </a:pPr>
                <a:r>
                  <a:rPr lang="en-US" sz="1765"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End user</a:t>
                </a:r>
              </a:p>
            </p:txBody>
          </p:sp>
          <p:grpSp>
            <p:nvGrpSpPr>
              <p:cNvPr id="111" name="Group 47"/>
              <p:cNvGrpSpPr>
                <a:grpSpLocks noChangeAspect="1"/>
              </p:cNvGrpSpPr>
              <p:nvPr/>
            </p:nvGrpSpPr>
            <p:grpSpPr bwMode="auto">
              <a:xfrm>
                <a:off x="1500188" y="2437056"/>
                <a:ext cx="411360" cy="411360"/>
                <a:chOff x="566" y="2277"/>
                <a:chExt cx="392" cy="392"/>
              </a:xfrm>
            </p:grpSpPr>
            <p:sp>
              <p:nvSpPr>
                <p:cNvPr id="113" name="Freeform 48"/>
                <p:cNvSpPr>
                  <a:spLocks/>
                </p:cNvSpPr>
                <p:nvPr/>
              </p:nvSpPr>
              <p:spPr bwMode="auto">
                <a:xfrm>
                  <a:off x="566" y="2277"/>
                  <a:ext cx="96" cy="96"/>
                </a:xfrm>
                <a:custGeom>
                  <a:avLst/>
                  <a:gdLst>
                    <a:gd name="T0" fmla="*/ 96 w 96"/>
                    <a:gd name="T1" fmla="*/ 0 h 96"/>
                    <a:gd name="T2" fmla="*/ 0 w 96"/>
                    <a:gd name="T3" fmla="*/ 0 h 96"/>
                    <a:gd name="T4" fmla="*/ 0 w 96"/>
                    <a:gd name="T5" fmla="*/ 96 h 96"/>
                  </a:gdLst>
                  <a:ahLst/>
                  <a:cxnLst>
                    <a:cxn ang="0">
                      <a:pos x="T0" y="T1"/>
                    </a:cxn>
                    <a:cxn ang="0">
                      <a:pos x="T2" y="T3"/>
                    </a:cxn>
                    <a:cxn ang="0">
                      <a:pos x="T4" y="T5"/>
                    </a:cxn>
                  </a:cxnLst>
                  <a:rect l="0" t="0" r="r" b="b"/>
                  <a:pathLst>
                    <a:path w="96" h="96">
                      <a:moveTo>
                        <a:pt x="96" y="0"/>
                      </a:moveTo>
                      <a:lnTo>
                        <a:pt x="0" y="0"/>
                      </a:lnTo>
                      <a:lnTo>
                        <a:pt x="0" y="9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4" name="Freeform 49"/>
                <p:cNvSpPr>
                  <a:spLocks/>
                </p:cNvSpPr>
                <p:nvPr/>
              </p:nvSpPr>
              <p:spPr bwMode="auto">
                <a:xfrm>
                  <a:off x="862" y="2277"/>
                  <a:ext cx="96" cy="96"/>
                </a:xfrm>
                <a:custGeom>
                  <a:avLst/>
                  <a:gdLst>
                    <a:gd name="T0" fmla="*/ 96 w 96"/>
                    <a:gd name="T1" fmla="*/ 96 h 96"/>
                    <a:gd name="T2" fmla="*/ 96 w 96"/>
                    <a:gd name="T3" fmla="*/ 0 h 96"/>
                    <a:gd name="T4" fmla="*/ 0 w 96"/>
                    <a:gd name="T5" fmla="*/ 0 h 96"/>
                  </a:gdLst>
                  <a:ahLst/>
                  <a:cxnLst>
                    <a:cxn ang="0">
                      <a:pos x="T0" y="T1"/>
                    </a:cxn>
                    <a:cxn ang="0">
                      <a:pos x="T2" y="T3"/>
                    </a:cxn>
                    <a:cxn ang="0">
                      <a:pos x="T4" y="T5"/>
                    </a:cxn>
                  </a:cxnLst>
                  <a:rect l="0" t="0" r="r" b="b"/>
                  <a:pathLst>
                    <a:path w="96" h="96">
                      <a:moveTo>
                        <a:pt x="96" y="96"/>
                      </a:moveTo>
                      <a:lnTo>
                        <a:pt x="96"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5" name="Freeform 50"/>
                <p:cNvSpPr>
                  <a:spLocks/>
                </p:cNvSpPr>
                <p:nvPr/>
              </p:nvSpPr>
              <p:spPr bwMode="auto">
                <a:xfrm>
                  <a:off x="566" y="2573"/>
                  <a:ext cx="96" cy="96"/>
                </a:xfrm>
                <a:custGeom>
                  <a:avLst/>
                  <a:gdLst>
                    <a:gd name="T0" fmla="*/ 0 w 96"/>
                    <a:gd name="T1" fmla="*/ 0 h 96"/>
                    <a:gd name="T2" fmla="*/ 0 w 96"/>
                    <a:gd name="T3" fmla="*/ 96 h 96"/>
                    <a:gd name="T4" fmla="*/ 96 w 96"/>
                    <a:gd name="T5" fmla="*/ 96 h 96"/>
                  </a:gdLst>
                  <a:ahLst/>
                  <a:cxnLst>
                    <a:cxn ang="0">
                      <a:pos x="T0" y="T1"/>
                    </a:cxn>
                    <a:cxn ang="0">
                      <a:pos x="T2" y="T3"/>
                    </a:cxn>
                    <a:cxn ang="0">
                      <a:pos x="T4" y="T5"/>
                    </a:cxn>
                  </a:cxnLst>
                  <a:rect l="0" t="0" r="r" b="b"/>
                  <a:pathLst>
                    <a:path w="96" h="96">
                      <a:moveTo>
                        <a:pt x="0" y="0"/>
                      </a:moveTo>
                      <a:lnTo>
                        <a:pt x="0" y="96"/>
                      </a:lnTo>
                      <a:lnTo>
                        <a:pt x="96" y="9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6" name="Freeform 51"/>
                <p:cNvSpPr>
                  <a:spLocks/>
                </p:cNvSpPr>
                <p:nvPr/>
              </p:nvSpPr>
              <p:spPr bwMode="auto">
                <a:xfrm>
                  <a:off x="862" y="2573"/>
                  <a:ext cx="96" cy="96"/>
                </a:xfrm>
                <a:custGeom>
                  <a:avLst/>
                  <a:gdLst>
                    <a:gd name="T0" fmla="*/ 0 w 96"/>
                    <a:gd name="T1" fmla="*/ 96 h 96"/>
                    <a:gd name="T2" fmla="*/ 96 w 96"/>
                    <a:gd name="T3" fmla="*/ 96 h 96"/>
                    <a:gd name="T4" fmla="*/ 96 w 96"/>
                    <a:gd name="T5" fmla="*/ 0 h 96"/>
                  </a:gdLst>
                  <a:ahLst/>
                  <a:cxnLst>
                    <a:cxn ang="0">
                      <a:pos x="T0" y="T1"/>
                    </a:cxn>
                    <a:cxn ang="0">
                      <a:pos x="T2" y="T3"/>
                    </a:cxn>
                    <a:cxn ang="0">
                      <a:pos x="T4" y="T5"/>
                    </a:cxn>
                  </a:cxnLst>
                  <a:rect l="0" t="0" r="r" b="b"/>
                  <a:pathLst>
                    <a:path w="96" h="96">
                      <a:moveTo>
                        <a:pt x="0" y="96"/>
                      </a:moveTo>
                      <a:lnTo>
                        <a:pt x="96" y="96"/>
                      </a:lnTo>
                      <a:lnTo>
                        <a:pt x="96"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7" name="Oval 52"/>
                <p:cNvSpPr>
                  <a:spLocks noChangeArrowheads="1"/>
                </p:cNvSpPr>
                <p:nvPr/>
              </p:nvSpPr>
              <p:spPr bwMode="auto">
                <a:xfrm>
                  <a:off x="695" y="2359"/>
                  <a:ext cx="134" cy="13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8" name="Freeform 53"/>
                <p:cNvSpPr>
                  <a:spLocks/>
                </p:cNvSpPr>
                <p:nvPr/>
              </p:nvSpPr>
              <p:spPr bwMode="auto">
                <a:xfrm>
                  <a:off x="662" y="2490"/>
                  <a:ext cx="200" cy="102"/>
                </a:xfrm>
                <a:custGeom>
                  <a:avLst/>
                  <a:gdLst>
                    <a:gd name="T0" fmla="*/ 96 w 96"/>
                    <a:gd name="T1" fmla="*/ 49 h 49"/>
                    <a:gd name="T2" fmla="*/ 48 w 96"/>
                    <a:gd name="T3" fmla="*/ 0 h 49"/>
                    <a:gd name="T4" fmla="*/ 0 w 96"/>
                    <a:gd name="T5" fmla="*/ 49 h 49"/>
                  </a:gdLst>
                  <a:ahLst/>
                  <a:cxnLst>
                    <a:cxn ang="0">
                      <a:pos x="T0" y="T1"/>
                    </a:cxn>
                    <a:cxn ang="0">
                      <a:pos x="T2" y="T3"/>
                    </a:cxn>
                    <a:cxn ang="0">
                      <a:pos x="T4" y="T5"/>
                    </a:cxn>
                  </a:cxnLst>
                  <a:rect l="0" t="0" r="r" b="b"/>
                  <a:pathLst>
                    <a:path w="96" h="49">
                      <a:moveTo>
                        <a:pt x="96" y="49"/>
                      </a:moveTo>
                      <a:cubicBezTo>
                        <a:pt x="96" y="22"/>
                        <a:pt x="75" y="0"/>
                        <a:pt x="48" y="0"/>
                      </a:cubicBezTo>
                      <a:cubicBezTo>
                        <a:pt x="21" y="0"/>
                        <a:pt x="0" y="22"/>
                        <a:pt x="0" y="49"/>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grpSp>
        <p:nvGrpSpPr>
          <p:cNvPr id="312" name="Group 311"/>
          <p:cNvGrpSpPr/>
          <p:nvPr/>
        </p:nvGrpSpPr>
        <p:grpSpPr>
          <a:xfrm>
            <a:off x="5144867" y="2969245"/>
            <a:ext cx="3684571" cy="302234"/>
            <a:chOff x="5248032" y="3028288"/>
            <a:chExt cx="3758454" cy="308294"/>
          </a:xfrm>
        </p:grpSpPr>
        <p:grpSp>
          <p:nvGrpSpPr>
            <p:cNvPr id="222" name="Group 221"/>
            <p:cNvGrpSpPr/>
            <p:nvPr/>
          </p:nvGrpSpPr>
          <p:grpSpPr>
            <a:xfrm>
              <a:off x="8698192" y="3028288"/>
              <a:ext cx="308294" cy="308294"/>
              <a:chOff x="9188251" y="5222992"/>
              <a:chExt cx="432014" cy="432014"/>
            </a:xfrm>
          </p:grpSpPr>
          <p:sp>
            <p:nvSpPr>
              <p:cNvPr id="223" name="Oval 222"/>
              <p:cNvSpPr/>
              <p:nvPr/>
            </p:nvSpPr>
            <p:spPr bwMode="auto">
              <a:xfrm>
                <a:off x="9188251" y="5222992"/>
                <a:ext cx="432014" cy="432014"/>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4" name="Group 56"/>
              <p:cNvGrpSpPr>
                <a:grpSpLocks noChangeAspect="1"/>
              </p:cNvGrpSpPr>
              <p:nvPr/>
            </p:nvGrpSpPr>
            <p:grpSpPr bwMode="auto">
              <a:xfrm rot="16200000">
                <a:off x="9266070" y="5300816"/>
                <a:ext cx="276347" cy="276347"/>
                <a:chOff x="3658" y="1944"/>
                <a:chExt cx="514" cy="514"/>
              </a:xfrm>
            </p:grpSpPr>
            <p:sp>
              <p:nvSpPr>
                <p:cNvPr id="225" name="Line 57"/>
                <p:cNvSpPr>
                  <a:spLocks noChangeShapeType="1"/>
                </p:cNvSpPr>
                <p:nvPr/>
              </p:nvSpPr>
              <p:spPr bwMode="auto">
                <a:xfrm>
                  <a:off x="3781" y="2200"/>
                  <a:ext cx="247"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6" name="Freeform 58"/>
                <p:cNvSpPr>
                  <a:spLocks/>
                </p:cNvSpPr>
                <p:nvPr/>
              </p:nvSpPr>
              <p:spPr bwMode="auto">
                <a:xfrm>
                  <a:off x="3912" y="2075"/>
                  <a:ext cx="124" cy="250"/>
                </a:xfrm>
                <a:custGeom>
                  <a:avLst/>
                  <a:gdLst>
                    <a:gd name="T0" fmla="*/ 0 w 124"/>
                    <a:gd name="T1" fmla="*/ 0 h 250"/>
                    <a:gd name="T2" fmla="*/ 124 w 124"/>
                    <a:gd name="T3" fmla="*/ 125 h 250"/>
                    <a:gd name="T4" fmla="*/ 0 w 124"/>
                    <a:gd name="T5" fmla="*/ 250 h 250"/>
                  </a:gdLst>
                  <a:ahLst/>
                  <a:cxnLst>
                    <a:cxn ang="0">
                      <a:pos x="T0" y="T1"/>
                    </a:cxn>
                    <a:cxn ang="0">
                      <a:pos x="T2" y="T3"/>
                    </a:cxn>
                    <a:cxn ang="0">
                      <a:pos x="T4" y="T5"/>
                    </a:cxn>
                  </a:cxnLst>
                  <a:rect l="0" t="0" r="r" b="b"/>
                  <a:pathLst>
                    <a:path w="124" h="250">
                      <a:moveTo>
                        <a:pt x="0" y="0"/>
                      </a:moveTo>
                      <a:lnTo>
                        <a:pt x="124" y="125"/>
                      </a:lnTo>
                      <a:lnTo>
                        <a:pt x="0" y="25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7" name="Freeform 59"/>
                <p:cNvSpPr>
                  <a:spLocks/>
                </p:cNvSpPr>
                <p:nvPr/>
              </p:nvSpPr>
              <p:spPr bwMode="auto">
                <a:xfrm>
                  <a:off x="3914" y="1944"/>
                  <a:ext cx="258" cy="514"/>
                </a:xfrm>
                <a:custGeom>
                  <a:avLst/>
                  <a:gdLst>
                    <a:gd name="T0" fmla="*/ 0 w 124"/>
                    <a:gd name="T1" fmla="*/ 0 h 247"/>
                    <a:gd name="T2" fmla="*/ 124 w 124"/>
                    <a:gd name="T3" fmla="*/ 123 h 247"/>
                    <a:gd name="T4" fmla="*/ 0 w 124"/>
                    <a:gd name="T5" fmla="*/ 247 h 247"/>
                  </a:gdLst>
                  <a:ahLst/>
                  <a:cxnLst>
                    <a:cxn ang="0">
                      <a:pos x="T0" y="T1"/>
                    </a:cxn>
                    <a:cxn ang="0">
                      <a:pos x="T2" y="T3"/>
                    </a:cxn>
                    <a:cxn ang="0">
                      <a:pos x="T4" y="T5"/>
                    </a:cxn>
                  </a:cxnLst>
                  <a:rect l="0" t="0" r="r" b="b"/>
                  <a:pathLst>
                    <a:path w="124" h="247">
                      <a:moveTo>
                        <a:pt x="0" y="0"/>
                      </a:moveTo>
                      <a:cubicBezTo>
                        <a:pt x="68" y="0"/>
                        <a:pt x="124" y="55"/>
                        <a:pt x="124" y="123"/>
                      </a:cubicBezTo>
                      <a:cubicBezTo>
                        <a:pt x="124" y="191"/>
                        <a:pt x="68" y="247"/>
                        <a:pt x="0" y="24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8" name="Freeform 60"/>
                <p:cNvSpPr>
                  <a:spLocks/>
                </p:cNvSpPr>
                <p:nvPr/>
              </p:nvSpPr>
              <p:spPr bwMode="auto">
                <a:xfrm>
                  <a:off x="3658" y="1944"/>
                  <a:ext cx="256" cy="256"/>
                </a:xfrm>
                <a:custGeom>
                  <a:avLst/>
                  <a:gdLst>
                    <a:gd name="T0" fmla="*/ 0 w 123"/>
                    <a:gd name="T1" fmla="*/ 123 h 123"/>
                    <a:gd name="T2" fmla="*/ 123 w 123"/>
                    <a:gd name="T3" fmla="*/ 0 h 123"/>
                  </a:gdLst>
                  <a:ahLst/>
                  <a:cxnLst>
                    <a:cxn ang="0">
                      <a:pos x="T0" y="T1"/>
                    </a:cxn>
                    <a:cxn ang="0">
                      <a:pos x="T2" y="T3"/>
                    </a:cxn>
                  </a:cxnLst>
                  <a:rect l="0" t="0" r="r" b="b"/>
                  <a:pathLst>
                    <a:path w="123" h="123">
                      <a:moveTo>
                        <a:pt x="0" y="123"/>
                      </a:moveTo>
                      <a:cubicBezTo>
                        <a:pt x="0" y="55"/>
                        <a:pt x="55" y="0"/>
                        <a:pt x="123"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9" name="Freeform 61"/>
                <p:cNvSpPr>
                  <a:spLocks/>
                </p:cNvSpPr>
                <p:nvPr/>
              </p:nvSpPr>
              <p:spPr bwMode="auto">
                <a:xfrm>
                  <a:off x="3658" y="2200"/>
                  <a:ext cx="256" cy="258"/>
                </a:xfrm>
                <a:custGeom>
                  <a:avLst/>
                  <a:gdLst>
                    <a:gd name="T0" fmla="*/ 123 w 123"/>
                    <a:gd name="T1" fmla="*/ 124 h 124"/>
                    <a:gd name="T2" fmla="*/ 0 w 123"/>
                    <a:gd name="T3" fmla="*/ 0 h 124"/>
                  </a:gdLst>
                  <a:ahLst/>
                  <a:cxnLst>
                    <a:cxn ang="0">
                      <a:pos x="T0" y="T1"/>
                    </a:cxn>
                    <a:cxn ang="0">
                      <a:pos x="T2" y="T3"/>
                    </a:cxn>
                  </a:cxnLst>
                  <a:rect l="0" t="0" r="r" b="b"/>
                  <a:pathLst>
                    <a:path w="123" h="124">
                      <a:moveTo>
                        <a:pt x="123" y="124"/>
                      </a:moveTo>
                      <a:cubicBezTo>
                        <a:pt x="55" y="124"/>
                        <a:pt x="0" y="68"/>
                        <a:pt x="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nvGrpSpPr>
            <p:cNvPr id="230" name="Group 229"/>
            <p:cNvGrpSpPr/>
            <p:nvPr/>
          </p:nvGrpSpPr>
          <p:grpSpPr>
            <a:xfrm>
              <a:off x="5248032" y="3028288"/>
              <a:ext cx="308294" cy="308294"/>
              <a:chOff x="9188251" y="5222992"/>
              <a:chExt cx="432014" cy="432014"/>
            </a:xfrm>
          </p:grpSpPr>
          <p:sp>
            <p:nvSpPr>
              <p:cNvPr id="231" name="Oval 230"/>
              <p:cNvSpPr/>
              <p:nvPr/>
            </p:nvSpPr>
            <p:spPr bwMode="auto">
              <a:xfrm>
                <a:off x="9188251" y="5222992"/>
                <a:ext cx="432014" cy="432014"/>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2" name="Group 56"/>
              <p:cNvGrpSpPr>
                <a:grpSpLocks noChangeAspect="1"/>
              </p:cNvGrpSpPr>
              <p:nvPr/>
            </p:nvGrpSpPr>
            <p:grpSpPr bwMode="auto">
              <a:xfrm rot="16200000">
                <a:off x="9266070" y="5300816"/>
                <a:ext cx="276347" cy="276347"/>
                <a:chOff x="3658" y="1944"/>
                <a:chExt cx="514" cy="514"/>
              </a:xfrm>
            </p:grpSpPr>
            <p:sp>
              <p:nvSpPr>
                <p:cNvPr id="233" name="Line 57"/>
                <p:cNvSpPr>
                  <a:spLocks noChangeShapeType="1"/>
                </p:cNvSpPr>
                <p:nvPr/>
              </p:nvSpPr>
              <p:spPr bwMode="auto">
                <a:xfrm>
                  <a:off x="3781" y="2200"/>
                  <a:ext cx="247"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4" name="Freeform 58"/>
                <p:cNvSpPr>
                  <a:spLocks/>
                </p:cNvSpPr>
                <p:nvPr/>
              </p:nvSpPr>
              <p:spPr bwMode="auto">
                <a:xfrm>
                  <a:off x="3912" y="2075"/>
                  <a:ext cx="124" cy="250"/>
                </a:xfrm>
                <a:custGeom>
                  <a:avLst/>
                  <a:gdLst>
                    <a:gd name="T0" fmla="*/ 0 w 124"/>
                    <a:gd name="T1" fmla="*/ 0 h 250"/>
                    <a:gd name="T2" fmla="*/ 124 w 124"/>
                    <a:gd name="T3" fmla="*/ 125 h 250"/>
                    <a:gd name="T4" fmla="*/ 0 w 124"/>
                    <a:gd name="T5" fmla="*/ 250 h 250"/>
                  </a:gdLst>
                  <a:ahLst/>
                  <a:cxnLst>
                    <a:cxn ang="0">
                      <a:pos x="T0" y="T1"/>
                    </a:cxn>
                    <a:cxn ang="0">
                      <a:pos x="T2" y="T3"/>
                    </a:cxn>
                    <a:cxn ang="0">
                      <a:pos x="T4" y="T5"/>
                    </a:cxn>
                  </a:cxnLst>
                  <a:rect l="0" t="0" r="r" b="b"/>
                  <a:pathLst>
                    <a:path w="124" h="250">
                      <a:moveTo>
                        <a:pt x="0" y="0"/>
                      </a:moveTo>
                      <a:lnTo>
                        <a:pt x="124" y="125"/>
                      </a:lnTo>
                      <a:lnTo>
                        <a:pt x="0" y="25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5" name="Freeform 59"/>
                <p:cNvSpPr>
                  <a:spLocks/>
                </p:cNvSpPr>
                <p:nvPr/>
              </p:nvSpPr>
              <p:spPr bwMode="auto">
                <a:xfrm>
                  <a:off x="3914" y="1944"/>
                  <a:ext cx="258" cy="514"/>
                </a:xfrm>
                <a:custGeom>
                  <a:avLst/>
                  <a:gdLst>
                    <a:gd name="T0" fmla="*/ 0 w 124"/>
                    <a:gd name="T1" fmla="*/ 0 h 247"/>
                    <a:gd name="T2" fmla="*/ 124 w 124"/>
                    <a:gd name="T3" fmla="*/ 123 h 247"/>
                    <a:gd name="T4" fmla="*/ 0 w 124"/>
                    <a:gd name="T5" fmla="*/ 247 h 247"/>
                  </a:gdLst>
                  <a:ahLst/>
                  <a:cxnLst>
                    <a:cxn ang="0">
                      <a:pos x="T0" y="T1"/>
                    </a:cxn>
                    <a:cxn ang="0">
                      <a:pos x="T2" y="T3"/>
                    </a:cxn>
                    <a:cxn ang="0">
                      <a:pos x="T4" y="T5"/>
                    </a:cxn>
                  </a:cxnLst>
                  <a:rect l="0" t="0" r="r" b="b"/>
                  <a:pathLst>
                    <a:path w="124" h="247">
                      <a:moveTo>
                        <a:pt x="0" y="0"/>
                      </a:moveTo>
                      <a:cubicBezTo>
                        <a:pt x="68" y="0"/>
                        <a:pt x="124" y="55"/>
                        <a:pt x="124" y="123"/>
                      </a:cubicBezTo>
                      <a:cubicBezTo>
                        <a:pt x="124" y="191"/>
                        <a:pt x="68" y="247"/>
                        <a:pt x="0" y="24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6" name="Freeform 60"/>
                <p:cNvSpPr>
                  <a:spLocks/>
                </p:cNvSpPr>
                <p:nvPr/>
              </p:nvSpPr>
              <p:spPr bwMode="auto">
                <a:xfrm>
                  <a:off x="3658" y="1944"/>
                  <a:ext cx="256" cy="256"/>
                </a:xfrm>
                <a:custGeom>
                  <a:avLst/>
                  <a:gdLst>
                    <a:gd name="T0" fmla="*/ 0 w 123"/>
                    <a:gd name="T1" fmla="*/ 123 h 123"/>
                    <a:gd name="T2" fmla="*/ 123 w 123"/>
                    <a:gd name="T3" fmla="*/ 0 h 123"/>
                  </a:gdLst>
                  <a:ahLst/>
                  <a:cxnLst>
                    <a:cxn ang="0">
                      <a:pos x="T0" y="T1"/>
                    </a:cxn>
                    <a:cxn ang="0">
                      <a:pos x="T2" y="T3"/>
                    </a:cxn>
                  </a:cxnLst>
                  <a:rect l="0" t="0" r="r" b="b"/>
                  <a:pathLst>
                    <a:path w="123" h="123">
                      <a:moveTo>
                        <a:pt x="0" y="123"/>
                      </a:moveTo>
                      <a:cubicBezTo>
                        <a:pt x="0" y="55"/>
                        <a:pt x="55" y="0"/>
                        <a:pt x="123"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7" name="Freeform 61"/>
                <p:cNvSpPr>
                  <a:spLocks/>
                </p:cNvSpPr>
                <p:nvPr/>
              </p:nvSpPr>
              <p:spPr bwMode="auto">
                <a:xfrm>
                  <a:off x="3658" y="2200"/>
                  <a:ext cx="256" cy="258"/>
                </a:xfrm>
                <a:custGeom>
                  <a:avLst/>
                  <a:gdLst>
                    <a:gd name="T0" fmla="*/ 123 w 123"/>
                    <a:gd name="T1" fmla="*/ 124 h 124"/>
                    <a:gd name="T2" fmla="*/ 0 w 123"/>
                    <a:gd name="T3" fmla="*/ 0 h 124"/>
                  </a:gdLst>
                  <a:ahLst/>
                  <a:cxnLst>
                    <a:cxn ang="0">
                      <a:pos x="T0" y="T1"/>
                    </a:cxn>
                    <a:cxn ang="0">
                      <a:pos x="T2" y="T3"/>
                    </a:cxn>
                  </a:cxnLst>
                  <a:rect l="0" t="0" r="r" b="b"/>
                  <a:pathLst>
                    <a:path w="123" h="124">
                      <a:moveTo>
                        <a:pt x="123" y="124"/>
                      </a:moveTo>
                      <a:cubicBezTo>
                        <a:pt x="55" y="124"/>
                        <a:pt x="0" y="68"/>
                        <a:pt x="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spTree>
    <p:extLst>
      <p:ext uri="{BB962C8B-B14F-4D97-AF65-F5344CB8AC3E}">
        <p14:creationId xmlns:p14="http://schemas.microsoft.com/office/powerpoint/2010/main" val="241758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par>
                                <p:cTn id="8" presetID="42" presetClass="path" presetSubtype="0" decel="100000" fill="hold" nodeType="withEffect">
                                  <p:stCondLst>
                                    <p:cond delay="0"/>
                                  </p:stCondLst>
                                  <p:childTnLst>
                                    <p:animMotion origin="layout" path="M -1.11565E-6 4.82524E-6 L -1.11565E-6 0.05379 " pathEditMode="relative" rAng="0" ptsTypes="AA">
                                      <p:cBhvr>
                                        <p:cTn id="9" dur="750" spd="-100000" fill="hold"/>
                                        <p:tgtEl>
                                          <p:spTgt spid="308"/>
                                        </p:tgtEl>
                                        <p:attrNameLst>
                                          <p:attrName>ppt_x</p:attrName>
                                          <p:attrName>ppt_y</p:attrName>
                                        </p:attrNameLst>
                                      </p:cBhvr>
                                      <p:rCtr x="0" y="2678"/>
                                    </p:animMotion>
                                  </p:childTnLst>
                                </p:cTn>
                              </p:par>
                              <p:par>
                                <p:cTn id="10" presetID="10" presetClass="entr" presetSubtype="0" fill="hold" nodeType="withEffect">
                                  <p:stCondLst>
                                    <p:cond delay="150"/>
                                  </p:stCondLst>
                                  <p:childTnLst>
                                    <p:set>
                                      <p:cBhvr>
                                        <p:cTn id="11" dur="1" fill="hold">
                                          <p:stCondLst>
                                            <p:cond delay="0"/>
                                          </p:stCondLst>
                                        </p:cTn>
                                        <p:tgtEl>
                                          <p:spTgt spid="309"/>
                                        </p:tgtEl>
                                        <p:attrNameLst>
                                          <p:attrName>style.visibility</p:attrName>
                                        </p:attrNameLst>
                                      </p:cBhvr>
                                      <p:to>
                                        <p:strVal val="visible"/>
                                      </p:to>
                                    </p:set>
                                    <p:animEffect transition="in" filter="fade">
                                      <p:cBhvr>
                                        <p:cTn id="12" dur="500"/>
                                        <p:tgtEl>
                                          <p:spTgt spid="309"/>
                                        </p:tgtEl>
                                      </p:cBhvr>
                                    </p:animEffect>
                                  </p:childTnLst>
                                </p:cTn>
                              </p:par>
                              <p:par>
                                <p:cTn id="13" presetID="42" presetClass="path" presetSubtype="0" decel="100000" fill="hold" nodeType="withEffect">
                                  <p:stCondLst>
                                    <p:cond delay="150"/>
                                  </p:stCondLst>
                                  <p:childTnLst>
                                    <p:animMotion origin="layout" path="M -1.11565E-6 4.82524E-6 L -1.11565E-6 0.05379 " pathEditMode="relative" rAng="0" ptsTypes="AA">
                                      <p:cBhvr>
                                        <p:cTn id="14" dur="750" spd="-100000" fill="hold"/>
                                        <p:tgtEl>
                                          <p:spTgt spid="309"/>
                                        </p:tgtEl>
                                        <p:attrNameLst>
                                          <p:attrName>ppt_x</p:attrName>
                                          <p:attrName>ppt_y</p:attrName>
                                        </p:attrNameLst>
                                      </p:cBhvr>
                                      <p:rCtr x="0" y="2678"/>
                                    </p:animMotion>
                                  </p:childTnLst>
                                </p:cTn>
                              </p:par>
                              <p:par>
                                <p:cTn id="15" presetID="10" presetClass="entr" presetSubtype="0" fill="hold" nodeType="withEffect">
                                  <p:stCondLst>
                                    <p:cond delay="3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300"/>
                                  </p:stCondLst>
                                  <p:childTnLst>
                                    <p:animMotion origin="layout" path="M -1.11565E-6 4.82524E-6 L -1.11565E-6 0.05379 " pathEditMode="relative" rAng="0" ptsTypes="AA">
                                      <p:cBhvr>
                                        <p:cTn id="19" dur="750" spd="-100000" fill="hold"/>
                                        <p:tgtEl>
                                          <p:spTgt spid="6"/>
                                        </p:tgtEl>
                                        <p:attrNameLst>
                                          <p:attrName>ppt_x</p:attrName>
                                          <p:attrName>ppt_y</p:attrName>
                                        </p:attrNameLst>
                                      </p:cBhvr>
                                      <p:rCtr x="0" y="2678"/>
                                    </p:animMotion>
                                  </p:childTnLst>
                                </p:cTn>
                              </p:par>
                              <p:par>
                                <p:cTn id="20" presetID="10" presetClass="entr" presetSubtype="0" fill="hold" nodeType="withEffect">
                                  <p:stCondLst>
                                    <p:cond delay="450"/>
                                  </p:stCondLst>
                                  <p:childTnLst>
                                    <p:set>
                                      <p:cBhvr>
                                        <p:cTn id="21" dur="1" fill="hold">
                                          <p:stCondLst>
                                            <p:cond delay="0"/>
                                          </p:stCondLst>
                                        </p:cTn>
                                        <p:tgtEl>
                                          <p:spTgt spid="310"/>
                                        </p:tgtEl>
                                        <p:attrNameLst>
                                          <p:attrName>style.visibility</p:attrName>
                                        </p:attrNameLst>
                                      </p:cBhvr>
                                      <p:to>
                                        <p:strVal val="visible"/>
                                      </p:to>
                                    </p:set>
                                    <p:animEffect transition="in" filter="fade">
                                      <p:cBhvr>
                                        <p:cTn id="22" dur="500"/>
                                        <p:tgtEl>
                                          <p:spTgt spid="310"/>
                                        </p:tgtEl>
                                      </p:cBhvr>
                                    </p:animEffect>
                                  </p:childTnLst>
                                </p:cTn>
                              </p:par>
                              <p:par>
                                <p:cTn id="23" presetID="42" presetClass="path" presetSubtype="0" decel="100000" fill="hold" nodeType="withEffect">
                                  <p:stCondLst>
                                    <p:cond delay="450"/>
                                  </p:stCondLst>
                                  <p:childTnLst>
                                    <p:animMotion origin="layout" path="M -1.11565E-6 4.82524E-6 L -1.11565E-6 0.05379 " pathEditMode="relative" rAng="0" ptsTypes="AA">
                                      <p:cBhvr>
                                        <p:cTn id="24" dur="750" spd="-100000" fill="hold"/>
                                        <p:tgtEl>
                                          <p:spTgt spid="310"/>
                                        </p:tgtEl>
                                        <p:attrNameLst>
                                          <p:attrName>ppt_x</p:attrName>
                                          <p:attrName>ppt_y</p:attrName>
                                        </p:attrNameLst>
                                      </p:cBhvr>
                                      <p:rCtr x="0" y="2678"/>
                                    </p:animMotion>
                                  </p:childTnLst>
                                </p:cTn>
                              </p:par>
                              <p:par>
                                <p:cTn id="25" presetID="10" presetClass="entr" presetSubtype="0" fill="hold" nodeType="withEffect">
                                  <p:stCondLst>
                                    <p:cond delay="6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nodeType="withEffect">
                                  <p:stCondLst>
                                    <p:cond delay="600"/>
                                  </p:stCondLst>
                                  <p:childTnLst>
                                    <p:animMotion origin="layout" path="M -1.11565E-6 4.82524E-6 L -1.11565E-6 0.05379 " pathEditMode="relative" rAng="0" ptsTypes="AA">
                                      <p:cBhvr>
                                        <p:cTn id="29" dur="750" spd="-100000" fill="hold"/>
                                        <p:tgtEl>
                                          <p:spTgt spid="7"/>
                                        </p:tgtEl>
                                        <p:attrNameLst>
                                          <p:attrName>ppt_x</p:attrName>
                                          <p:attrName>ppt_y</p:attrName>
                                        </p:attrNameLst>
                                      </p:cBhvr>
                                      <p:rCtr x="0" y="2678"/>
                                    </p:animMotion>
                                  </p:childTnLst>
                                </p:cTn>
                              </p:par>
                              <p:par>
                                <p:cTn id="30" presetID="10" presetClass="entr" presetSubtype="0" fill="hold" nodeType="withEffect">
                                  <p:stCondLst>
                                    <p:cond delay="750"/>
                                  </p:stCondLst>
                                  <p:childTnLst>
                                    <p:set>
                                      <p:cBhvr>
                                        <p:cTn id="31" dur="1" fill="hold">
                                          <p:stCondLst>
                                            <p:cond delay="0"/>
                                          </p:stCondLst>
                                        </p:cTn>
                                        <p:tgtEl>
                                          <p:spTgt spid="311"/>
                                        </p:tgtEl>
                                        <p:attrNameLst>
                                          <p:attrName>style.visibility</p:attrName>
                                        </p:attrNameLst>
                                      </p:cBhvr>
                                      <p:to>
                                        <p:strVal val="visible"/>
                                      </p:to>
                                    </p:set>
                                    <p:animEffect transition="in" filter="fade">
                                      <p:cBhvr>
                                        <p:cTn id="32" dur="500"/>
                                        <p:tgtEl>
                                          <p:spTgt spid="311"/>
                                        </p:tgtEl>
                                      </p:cBhvr>
                                    </p:animEffect>
                                  </p:childTnLst>
                                </p:cTn>
                              </p:par>
                              <p:par>
                                <p:cTn id="33" presetID="42" presetClass="path" presetSubtype="0" decel="100000" fill="hold" nodeType="withEffect">
                                  <p:stCondLst>
                                    <p:cond delay="750"/>
                                  </p:stCondLst>
                                  <p:childTnLst>
                                    <p:animMotion origin="layout" path="M -1.11565E-6 4.82524E-6 L -1.11565E-6 0.05379 " pathEditMode="relative" rAng="0" ptsTypes="AA">
                                      <p:cBhvr>
                                        <p:cTn id="34" dur="750" spd="-100000" fill="hold"/>
                                        <p:tgtEl>
                                          <p:spTgt spid="311"/>
                                        </p:tgtEl>
                                        <p:attrNameLst>
                                          <p:attrName>ppt_x</p:attrName>
                                          <p:attrName>ppt_y</p:attrName>
                                        </p:attrNameLst>
                                      </p:cBhvr>
                                      <p:rCtr x="0" y="2678"/>
                                    </p:animMotion>
                                  </p:childTnLst>
                                </p:cTn>
                              </p:par>
                              <p:par>
                                <p:cTn id="35" presetID="10" presetClass="entr" presetSubtype="0" fill="hold" nodeType="withEffect">
                                  <p:stCondLst>
                                    <p:cond delay="9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nodeType="withEffect">
                                  <p:stCondLst>
                                    <p:cond delay="900"/>
                                  </p:stCondLst>
                                  <p:childTnLst>
                                    <p:animMotion origin="layout" path="M -1.11565E-6 4.82524E-6 L -1.11565E-6 0.05379 " pathEditMode="relative" rAng="0" ptsTypes="AA">
                                      <p:cBhvr>
                                        <p:cTn id="39" dur="750" spd="-100000" fill="hold"/>
                                        <p:tgtEl>
                                          <p:spTgt spid="8"/>
                                        </p:tgtEl>
                                        <p:attrNameLst>
                                          <p:attrName>ppt_x</p:attrName>
                                          <p:attrName>ppt_y</p:attrName>
                                        </p:attrNameLst>
                                      </p:cBhvr>
                                      <p:rCtr x="0" y="2678"/>
                                    </p:animMotion>
                                  </p:childTnLst>
                                </p:cTn>
                              </p:par>
                              <p:par>
                                <p:cTn id="40" presetID="10" presetClass="entr" presetSubtype="0" fill="hold" nodeType="withEffect">
                                  <p:stCondLst>
                                    <p:cond delay="1050"/>
                                  </p:stCondLst>
                                  <p:childTnLst>
                                    <p:set>
                                      <p:cBhvr>
                                        <p:cTn id="41" dur="1" fill="hold">
                                          <p:stCondLst>
                                            <p:cond delay="0"/>
                                          </p:stCondLst>
                                        </p:cTn>
                                        <p:tgtEl>
                                          <p:spTgt spid="312"/>
                                        </p:tgtEl>
                                        <p:attrNameLst>
                                          <p:attrName>style.visibility</p:attrName>
                                        </p:attrNameLst>
                                      </p:cBhvr>
                                      <p:to>
                                        <p:strVal val="visible"/>
                                      </p:to>
                                    </p:set>
                                    <p:animEffect transition="in" filter="fade">
                                      <p:cBhvr>
                                        <p:cTn id="42" dur="500"/>
                                        <p:tgtEl>
                                          <p:spTgt spid="312"/>
                                        </p:tgtEl>
                                      </p:cBhvr>
                                    </p:animEffect>
                                  </p:childTnLst>
                                </p:cTn>
                              </p:par>
                              <p:par>
                                <p:cTn id="43" presetID="42" presetClass="path" presetSubtype="0" decel="100000" fill="hold" nodeType="withEffect">
                                  <p:stCondLst>
                                    <p:cond delay="1050"/>
                                  </p:stCondLst>
                                  <p:childTnLst>
                                    <p:animMotion origin="layout" path="M -1.11565E-6 4.82524E-6 L -1.11565E-6 0.05379 " pathEditMode="relative" rAng="0" ptsTypes="AA">
                                      <p:cBhvr>
                                        <p:cTn id="44" dur="750" spd="-100000" fill="hold"/>
                                        <p:tgtEl>
                                          <p:spTgt spid="312"/>
                                        </p:tgtEl>
                                        <p:attrNameLst>
                                          <p:attrName>ppt_x</p:attrName>
                                          <p:attrName>ppt_y</p:attrName>
                                        </p:attrNameLst>
                                      </p:cBhvr>
                                      <p:rCtr x="0" y="2678"/>
                                    </p:animMotion>
                                  </p:childTnLst>
                                </p:cTn>
                              </p:par>
                              <p:par>
                                <p:cTn id="45" presetID="10" presetClass="entr" presetSubtype="0" fill="hold" nodeType="withEffect">
                                  <p:stCondLst>
                                    <p:cond delay="12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500"/>
                                        <p:tgtEl>
                                          <p:spTgt spid="314"/>
                                        </p:tgtEl>
                                      </p:cBhvr>
                                    </p:animEffect>
                                  </p:childTnLst>
                                </p:cTn>
                              </p:par>
                              <p:par>
                                <p:cTn id="48" presetID="42" presetClass="path" presetSubtype="0" decel="100000" fill="hold" nodeType="withEffect">
                                  <p:stCondLst>
                                    <p:cond delay="1200"/>
                                  </p:stCondLst>
                                  <p:childTnLst>
                                    <p:animMotion origin="layout" path="M -1.11565E-6 4.82524E-6 L -1.11565E-6 0.05379 " pathEditMode="relative" rAng="0" ptsTypes="AA">
                                      <p:cBhvr>
                                        <p:cTn id="49" dur="750" spd="-100000" fill="hold"/>
                                        <p:tgtEl>
                                          <p:spTgt spid="314"/>
                                        </p:tgtEl>
                                        <p:attrNameLst>
                                          <p:attrName>ppt_x</p:attrName>
                                          <p:attrName>ppt_y</p:attrName>
                                        </p:attrNameLst>
                                      </p:cBhvr>
                                      <p:rCtr x="0" y="26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Integration Platform</a:t>
            </a:r>
          </a:p>
        </p:txBody>
      </p:sp>
    </p:spTree>
    <p:extLst>
      <p:ext uri="{BB962C8B-B14F-4D97-AF65-F5344CB8AC3E}">
        <p14:creationId xmlns:p14="http://schemas.microsoft.com/office/powerpoint/2010/main" val="288984864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p:cNvSpPr/>
          <p:nvPr/>
        </p:nvSpPr>
        <p:spPr bwMode="auto">
          <a:xfrm>
            <a:off x="866" y="973"/>
            <a:ext cx="12190271" cy="1434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kern="0" dirty="0">
                <a:gradFill>
                  <a:gsLst>
                    <a:gs pos="0">
                      <a:srgbClr val="FFFFFF"/>
                    </a:gs>
                    <a:gs pos="100000">
                      <a:srgbClr val="FFFFFF"/>
                    </a:gs>
                  </a:gsLst>
                  <a:lin ang="5400000" scaled="0"/>
                </a:gradFill>
                <a:ea typeface="Segoe UI" pitchFamily="34" charset="0"/>
                <a:cs typeface="Segoe UI" pitchFamily="34" charset="0"/>
              </a:rPr>
              <a:t> About 39% of developers are focused on building  cloud based Application integration</a:t>
            </a:r>
          </a:p>
        </p:txBody>
      </p:sp>
      <p:sp>
        <p:nvSpPr>
          <p:cNvPr id="4" name="Title 3"/>
          <p:cNvSpPr>
            <a:spLocks noGrp="1"/>
          </p:cNvSpPr>
          <p:nvPr>
            <p:ph type="title"/>
          </p:nvPr>
        </p:nvSpPr>
        <p:spPr/>
        <p:txBody>
          <a:bodyPr/>
          <a:lstStyle/>
          <a:p>
            <a:r>
              <a:rPr lang="en-US" dirty="0"/>
              <a:t>Microsoft’s Hybrid Integration Platform</a:t>
            </a:r>
          </a:p>
        </p:txBody>
      </p:sp>
      <p:grpSp>
        <p:nvGrpSpPr>
          <p:cNvPr id="34" name="Group 33"/>
          <p:cNvGrpSpPr/>
          <p:nvPr/>
        </p:nvGrpSpPr>
        <p:grpSpPr>
          <a:xfrm>
            <a:off x="4003715" y="1968557"/>
            <a:ext cx="4141900" cy="4061373"/>
            <a:chOff x="4083694" y="1969222"/>
            <a:chExt cx="4225554" cy="4143400"/>
          </a:xfrm>
        </p:grpSpPr>
        <p:grpSp>
          <p:nvGrpSpPr>
            <p:cNvPr id="35" name="Connect/AS/B2B"/>
            <p:cNvGrpSpPr/>
            <p:nvPr/>
          </p:nvGrpSpPr>
          <p:grpSpPr>
            <a:xfrm>
              <a:off x="4083694" y="1969222"/>
              <a:ext cx="4225554" cy="4143400"/>
              <a:chOff x="4405849" y="2478624"/>
              <a:chExt cx="3617003" cy="3617631"/>
            </a:xfrm>
            <a:solidFill>
              <a:schemeClr val="tx2"/>
            </a:solidFill>
          </p:grpSpPr>
          <p:grpSp>
            <p:nvGrpSpPr>
              <p:cNvPr id="36" name="Group 35"/>
              <p:cNvGrpSpPr/>
              <p:nvPr/>
            </p:nvGrpSpPr>
            <p:grpSpPr>
              <a:xfrm>
                <a:off x="4405849" y="2478624"/>
                <a:ext cx="3617003" cy="3616117"/>
                <a:chOff x="4103281" y="1840647"/>
                <a:chExt cx="4207291" cy="4206260"/>
              </a:xfrm>
              <a:grpFill/>
            </p:grpSpPr>
            <p:sp>
              <p:nvSpPr>
                <p:cNvPr id="48" name="Rectangle 47"/>
                <p:cNvSpPr/>
                <p:nvPr/>
              </p:nvSpPr>
              <p:spPr>
                <a:xfrm>
                  <a:off x="5691496" y="5487454"/>
                  <a:ext cx="964612" cy="358190"/>
                </a:xfrm>
                <a:prstGeom prst="rect">
                  <a:avLst/>
                </a:prstGeom>
                <a:grpFill/>
              </p:spPr>
              <p:txBody>
                <a:bodyPr wrap="none">
                  <a:prstTxWarp prst="textArchDown">
                    <a:avLst/>
                  </a:prstTxWarp>
                  <a:spAutoFit/>
                </a:bodyPr>
                <a:lstStyle/>
                <a:p>
                  <a:pPr algn="ctr" defTabSz="896214"/>
                  <a:r>
                    <a:rPr lang="en-US" sz="1961" kern="0" spc="98" dirty="0">
                      <a:ln w="0"/>
                      <a:solidFill>
                        <a:schemeClr val="bg1"/>
                      </a:solidFill>
                      <a:latin typeface="Segoe UI Semibold" panose="020B0702040204020203" pitchFamily="34" charset="0"/>
                      <a:cs typeface="Segoe UI Semibold" panose="020B0702040204020203" pitchFamily="34" charset="0"/>
                    </a:rPr>
                    <a:t>B2B/EDI</a:t>
                  </a:r>
                </a:p>
              </p:txBody>
            </p:sp>
            <p:sp>
              <p:nvSpPr>
                <p:cNvPr id="49" name="Pie 48"/>
                <p:cNvSpPr/>
                <p:nvPr/>
              </p:nvSpPr>
              <p:spPr>
                <a:xfrm rot="10800000" flipH="1">
                  <a:off x="4103281" y="1840647"/>
                  <a:ext cx="4207291" cy="4201660"/>
                </a:xfrm>
                <a:prstGeom prst="pie">
                  <a:avLst>
                    <a:gd name="adj1" fmla="val 16257255"/>
                    <a:gd name="adj2" fmla="val 2050192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61" kern="0" spc="98" dirty="0">
                    <a:solidFill>
                      <a:schemeClr val="bg1"/>
                    </a:solidFill>
                    <a:latin typeface="Segoe UI Semibold" panose="020B0702040204020203" pitchFamily="34" charset="0"/>
                    <a:cs typeface="Segoe UI Semibold" panose="020B0702040204020203" pitchFamily="34" charset="0"/>
                  </a:endParaRPr>
                </a:p>
              </p:txBody>
            </p:sp>
            <p:sp>
              <p:nvSpPr>
                <p:cNvPr id="50" name="Pie 49"/>
                <p:cNvSpPr/>
                <p:nvPr/>
              </p:nvSpPr>
              <p:spPr>
                <a:xfrm rot="16817660" flipH="1">
                  <a:off x="4126078" y="1874181"/>
                  <a:ext cx="4172726" cy="4172725"/>
                </a:xfrm>
                <a:prstGeom prst="pie">
                  <a:avLst>
                    <a:gd name="adj1" fmla="val 18000048"/>
                    <a:gd name="adj2" fmla="val 68825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61" kern="0" spc="98" dirty="0">
                    <a:solidFill>
                      <a:schemeClr val="bg1"/>
                    </a:solidFill>
                    <a:latin typeface="Segoe UI Semibold" panose="020B0702040204020203" pitchFamily="34" charset="0"/>
                    <a:cs typeface="Segoe UI Semibold" panose="020B0702040204020203" pitchFamily="34" charset="0"/>
                  </a:endParaRPr>
                </a:p>
              </p:txBody>
            </p:sp>
          </p:grpSp>
          <p:sp>
            <p:nvSpPr>
              <p:cNvPr id="37" name="Pie 36"/>
              <p:cNvSpPr/>
              <p:nvPr/>
            </p:nvSpPr>
            <p:spPr>
              <a:xfrm rot="10800000">
                <a:off x="4430457" y="2505936"/>
                <a:ext cx="3590318" cy="3590319"/>
              </a:xfrm>
              <a:prstGeom prst="pie">
                <a:avLst>
                  <a:gd name="adj1" fmla="val 5381504"/>
                  <a:gd name="adj2" fmla="val 11866110"/>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61" kern="0" spc="98" dirty="0">
                  <a:solidFill>
                    <a:schemeClr val="bg1"/>
                  </a:solidFill>
                  <a:latin typeface="Segoe UI Semibold" panose="020B0702040204020203" pitchFamily="34" charset="0"/>
                  <a:cs typeface="Segoe UI Semibold" panose="020B0702040204020203" pitchFamily="34" charset="0"/>
                </a:endParaRPr>
              </a:p>
            </p:txBody>
          </p:sp>
          <p:sp>
            <p:nvSpPr>
              <p:cNvPr id="40" name="Rectangle 39"/>
              <p:cNvSpPr/>
              <p:nvPr/>
            </p:nvSpPr>
            <p:spPr>
              <a:xfrm rot="3366369">
                <a:off x="5668686" y="3191605"/>
                <a:ext cx="2182816" cy="1491972"/>
              </a:xfrm>
              <a:prstGeom prst="rect">
                <a:avLst/>
              </a:prstGeom>
              <a:noFill/>
            </p:spPr>
            <p:txBody>
              <a:bodyPr spcFirstLastPara="1" wrap="none" lIns="91401" tIns="45700" rIns="91401" bIns="45700" numCol="1">
                <a:prstTxWarp prst="textArchUp">
                  <a:avLst>
                    <a:gd name="adj" fmla="val 11970409"/>
                  </a:avLst>
                </a:prstTxWarp>
                <a:spAutoFit/>
              </a:bodyPr>
              <a:lstStyle/>
              <a:p>
                <a:pPr algn="ctr" defTabSz="896214"/>
                <a:r>
                  <a:rPr lang="en-US" sz="1961" kern="0" spc="98" dirty="0">
                    <a:ln w="0"/>
                    <a:solidFill>
                      <a:schemeClr val="bg1"/>
                    </a:solidFill>
                    <a:latin typeface="Segoe UI Semibold" panose="020B0702040204020203" pitchFamily="34" charset="0"/>
                    <a:cs typeface="Segoe UI Semibold" panose="020B0702040204020203" pitchFamily="34" charset="0"/>
                  </a:rPr>
                  <a:t>AZURE SERVICES</a:t>
                </a:r>
              </a:p>
            </p:txBody>
          </p:sp>
          <p:grpSp>
            <p:nvGrpSpPr>
              <p:cNvPr id="41" name="Group 40"/>
              <p:cNvGrpSpPr/>
              <p:nvPr/>
            </p:nvGrpSpPr>
            <p:grpSpPr>
              <a:xfrm>
                <a:off x="4430455" y="2505936"/>
                <a:ext cx="3590318" cy="3590319"/>
                <a:chOff x="4430455" y="2505936"/>
                <a:chExt cx="3590318" cy="3590319"/>
              </a:xfrm>
              <a:grpFill/>
            </p:grpSpPr>
            <p:sp>
              <p:nvSpPr>
                <p:cNvPr id="45" name="Pie 44"/>
                <p:cNvSpPr/>
                <p:nvPr/>
              </p:nvSpPr>
              <p:spPr>
                <a:xfrm rot="10800000">
                  <a:off x="4430455" y="2505936"/>
                  <a:ext cx="3590318" cy="3590319"/>
                </a:xfrm>
                <a:prstGeom prst="pie">
                  <a:avLst>
                    <a:gd name="adj1" fmla="val 20430767"/>
                    <a:gd name="adj2" fmla="val 5381137"/>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61" kern="0" spc="98" dirty="0">
                    <a:solidFill>
                      <a:schemeClr val="bg1"/>
                    </a:solidFill>
                    <a:latin typeface="Segoe UI Semibold" panose="020B0702040204020203" pitchFamily="34" charset="0"/>
                    <a:cs typeface="Segoe UI Semibold" panose="020B0702040204020203" pitchFamily="34" charset="0"/>
                  </a:endParaRPr>
                </a:p>
              </p:txBody>
            </p:sp>
            <p:sp>
              <p:nvSpPr>
                <p:cNvPr id="46" name="Rectangle 45"/>
                <p:cNvSpPr/>
                <p:nvPr/>
              </p:nvSpPr>
              <p:spPr>
                <a:xfrm rot="18220985">
                  <a:off x="4576465" y="3162020"/>
                  <a:ext cx="2453710" cy="1769721"/>
                </a:xfrm>
                <a:prstGeom prst="rect">
                  <a:avLst/>
                </a:prstGeom>
                <a:noFill/>
              </p:spPr>
              <p:txBody>
                <a:bodyPr spcFirstLastPara="1" wrap="none" lIns="91401" tIns="45700" rIns="91401" bIns="45700" numCol="1">
                  <a:prstTxWarp prst="textArchUp">
                    <a:avLst>
                      <a:gd name="adj" fmla="val 11970409"/>
                    </a:avLst>
                  </a:prstTxWarp>
                  <a:spAutoFit/>
                </a:bodyPr>
                <a:lstStyle/>
                <a:p>
                  <a:pPr algn="ctr" defTabSz="896214"/>
                  <a:r>
                    <a:rPr lang="en-US" sz="1961" kern="0" spc="98" dirty="0">
                      <a:ln w="0"/>
                      <a:solidFill>
                        <a:schemeClr val="bg1"/>
                      </a:solidFill>
                      <a:latin typeface="Segoe UI Semibold" panose="020B0702040204020203" pitchFamily="34" charset="0"/>
                      <a:cs typeface="Segoe UI Semibold" panose="020B0702040204020203" pitchFamily="34" charset="0"/>
                    </a:rPr>
                    <a:t>CONNECTORS</a:t>
                  </a:r>
                </a:p>
              </p:txBody>
            </p:sp>
          </p:grpSp>
          <p:sp>
            <p:nvSpPr>
              <p:cNvPr id="42" name="Rectangle 41"/>
              <p:cNvSpPr/>
              <p:nvPr/>
            </p:nvSpPr>
            <p:spPr>
              <a:xfrm rot="2165793">
                <a:off x="4944615" y="4961653"/>
                <a:ext cx="1298994" cy="482236"/>
              </a:xfrm>
              <a:prstGeom prst="rect">
                <a:avLst/>
              </a:prstGeom>
              <a:noFill/>
            </p:spPr>
            <p:txBody>
              <a:bodyPr wrap="none">
                <a:prstTxWarp prst="textArchDown">
                  <a:avLst/>
                </a:prstTxWarp>
                <a:spAutoFit/>
              </a:bodyPr>
              <a:lstStyle/>
              <a:p>
                <a:pPr algn="ctr" defTabSz="896214">
                  <a:lnSpc>
                    <a:spcPct val="90000"/>
                  </a:lnSpc>
                </a:pPr>
                <a:r>
                  <a:rPr lang="en-US" sz="5881" kern="0" spc="98" dirty="0">
                    <a:ln w="0"/>
                    <a:solidFill>
                      <a:schemeClr val="bg1"/>
                    </a:solidFill>
                    <a:latin typeface="Segoe UI Semibold" panose="020B0702040204020203" pitchFamily="34" charset="0"/>
                    <a:cs typeface="Segoe UI Semibold" panose="020B0702040204020203" pitchFamily="34" charset="0"/>
                  </a:rPr>
                  <a:t>API</a:t>
                </a:r>
                <a:br>
                  <a:rPr lang="en-US" sz="5881" kern="0" spc="98" dirty="0">
                    <a:ln w="0"/>
                    <a:solidFill>
                      <a:schemeClr val="bg1"/>
                    </a:solidFill>
                    <a:latin typeface="Segoe UI Semibold" panose="020B0702040204020203" pitchFamily="34" charset="0"/>
                    <a:cs typeface="Segoe UI Semibold" panose="020B0702040204020203" pitchFamily="34" charset="0"/>
                  </a:rPr>
                </a:br>
                <a:r>
                  <a:rPr lang="en-US" sz="5881" kern="0" spc="98" dirty="0">
                    <a:ln w="0"/>
                    <a:solidFill>
                      <a:schemeClr val="bg1"/>
                    </a:solidFill>
                    <a:latin typeface="Segoe UI Semibold" panose="020B0702040204020203" pitchFamily="34" charset="0"/>
                    <a:cs typeface="Segoe UI Semibold" panose="020B0702040204020203" pitchFamily="34" charset="0"/>
                  </a:rPr>
                  <a:t>MANAGMENT</a:t>
                </a:r>
              </a:p>
            </p:txBody>
          </p:sp>
        </p:grpSp>
        <p:sp>
          <p:nvSpPr>
            <p:cNvPr id="51" name="ASB Smaller text"/>
            <p:cNvSpPr/>
            <p:nvPr/>
          </p:nvSpPr>
          <p:spPr>
            <a:xfrm rot="19175868">
              <a:off x="4887176" y="2863991"/>
              <a:ext cx="2875690" cy="2757882"/>
            </a:xfrm>
            <a:prstGeom prst="rect">
              <a:avLst/>
            </a:prstGeom>
            <a:grpFill/>
          </p:spPr>
          <p:txBody>
            <a:bodyPr spcFirstLastPara="1" wrap="none" numCol="1">
              <a:prstTxWarp prst="textArchDown">
                <a:avLst/>
              </a:prstTxWarp>
              <a:spAutoFit/>
            </a:bodyPr>
            <a:lstStyle/>
            <a:p>
              <a:pPr algn="ctr" defTabSz="896214">
                <a:lnSpc>
                  <a:spcPct val="90000"/>
                </a:lnSpc>
              </a:pPr>
              <a:r>
                <a:rPr lang="en-US" sz="1961" kern="0" spc="98" dirty="0">
                  <a:ln w="0"/>
                  <a:solidFill>
                    <a:schemeClr val="bg1"/>
                  </a:solidFill>
                  <a:latin typeface="Segoe UI Semibold" panose="020B0702040204020203" pitchFamily="34" charset="0"/>
                  <a:cs typeface="Segoe UI Semibold" panose="020B0702040204020203" pitchFamily="34" charset="0"/>
                </a:rPr>
                <a:t>AZURE </a:t>
              </a:r>
              <a:br>
                <a:rPr lang="en-US" sz="1961" kern="0" spc="98" dirty="0">
                  <a:ln w="0"/>
                  <a:solidFill>
                    <a:schemeClr val="bg1"/>
                  </a:solidFill>
                  <a:latin typeface="Segoe UI Semibold" panose="020B0702040204020203" pitchFamily="34" charset="0"/>
                  <a:cs typeface="Segoe UI Semibold" panose="020B0702040204020203" pitchFamily="34" charset="0"/>
                </a:rPr>
              </a:br>
              <a:r>
                <a:rPr lang="en-US" sz="1961" kern="0" spc="98" dirty="0">
                  <a:ln w="0"/>
                  <a:solidFill>
                    <a:schemeClr val="bg1"/>
                  </a:solidFill>
                  <a:latin typeface="Segoe UI Semibold" panose="020B0702040204020203" pitchFamily="34" charset="0"/>
                  <a:cs typeface="Segoe UI Semibold" panose="020B0702040204020203" pitchFamily="34" charset="0"/>
                </a:rPr>
                <a:t>SERVICE BUS</a:t>
              </a:r>
            </a:p>
          </p:txBody>
        </p:sp>
      </p:grpSp>
      <p:grpSp>
        <p:nvGrpSpPr>
          <p:cNvPr id="8" name="Group 7"/>
          <p:cNvGrpSpPr/>
          <p:nvPr/>
        </p:nvGrpSpPr>
        <p:grpSpPr>
          <a:xfrm>
            <a:off x="4020620" y="2010709"/>
            <a:ext cx="4139003" cy="4015781"/>
            <a:chOff x="3825170" y="1720125"/>
            <a:chExt cx="4222597" cy="4096887"/>
          </a:xfrm>
        </p:grpSpPr>
        <p:sp>
          <p:nvSpPr>
            <p:cNvPr id="53" name="API Pie"/>
            <p:cNvSpPr/>
            <p:nvPr/>
          </p:nvSpPr>
          <p:spPr>
            <a:xfrm rot="10800000">
              <a:off x="3839215" y="1720125"/>
              <a:ext cx="4208552" cy="4096886"/>
            </a:xfrm>
            <a:prstGeom prst="pie">
              <a:avLst>
                <a:gd name="adj1" fmla="val 16170891"/>
                <a:gd name="adj2" fmla="val 5368145"/>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61" kern="0" dirty="0">
                <a:solidFill>
                  <a:schemeClr val="bg1"/>
                </a:solidFill>
              </a:endParaRPr>
            </a:p>
          </p:txBody>
        </p:sp>
        <p:sp>
          <p:nvSpPr>
            <p:cNvPr id="58" name="Az Service Pie"/>
            <p:cNvSpPr/>
            <p:nvPr/>
          </p:nvSpPr>
          <p:spPr>
            <a:xfrm rot="10800000" flipH="1">
              <a:off x="3825170" y="1720127"/>
              <a:ext cx="4209640" cy="4096885"/>
            </a:xfrm>
            <a:prstGeom prst="pie">
              <a:avLst>
                <a:gd name="adj1" fmla="val 16243066"/>
                <a:gd name="adj2" fmla="val 5405998"/>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61" kern="0" dirty="0">
                <a:solidFill>
                  <a:schemeClr val="bg1"/>
                </a:solidFill>
              </a:endParaRPr>
            </a:p>
          </p:txBody>
        </p:sp>
        <p:sp>
          <p:nvSpPr>
            <p:cNvPr id="79" name="Rectangle 78"/>
            <p:cNvSpPr/>
            <p:nvPr/>
          </p:nvSpPr>
          <p:spPr bwMode="invGray">
            <a:xfrm rot="16200000">
              <a:off x="4254523" y="2279014"/>
              <a:ext cx="3132263" cy="3021189"/>
            </a:xfrm>
            <a:prstGeom prst="rect">
              <a:avLst/>
            </a:prstGeom>
            <a:noFill/>
          </p:spPr>
          <p:txBody>
            <a:bodyPr spcFirstLastPara="1" wrap="none" lIns="91375" tIns="45688" rIns="91375" bIns="45688" numCol="1">
              <a:prstTxWarp prst="textArchUp">
                <a:avLst>
                  <a:gd name="adj" fmla="val 11970409"/>
                </a:avLst>
              </a:prstTxWarp>
              <a:spAutoFit/>
            </a:bodyPr>
            <a:lstStyle/>
            <a:p>
              <a:pPr algn="ctr" defTabSz="913874">
                <a:defRPr/>
              </a:pPr>
              <a:r>
                <a:rPr lang="en-US" sz="1961" kern="0" spc="98" dirty="0">
                  <a:ln w="0"/>
                  <a:gradFill>
                    <a:gsLst>
                      <a:gs pos="3623">
                        <a:schemeClr val="bg1"/>
                      </a:gs>
                      <a:gs pos="20000">
                        <a:schemeClr val="bg1"/>
                      </a:gs>
                    </a:gsLst>
                    <a:lin ang="5400000" scaled="0"/>
                  </a:gradFill>
                  <a:latin typeface="Segoe UI Semibold" panose="020B0702040204020203" pitchFamily="34" charset="0"/>
                  <a:cs typeface="Segoe UI Semibold" panose="020B0702040204020203" pitchFamily="34" charset="0"/>
                </a:rPr>
                <a:t>API MANAGEMENT</a:t>
              </a:r>
            </a:p>
          </p:txBody>
        </p:sp>
        <p:sp>
          <p:nvSpPr>
            <p:cNvPr id="80" name="Rectangle 79"/>
            <p:cNvSpPr/>
            <p:nvPr/>
          </p:nvSpPr>
          <p:spPr bwMode="invGray">
            <a:xfrm rot="5400000">
              <a:off x="4559274" y="2291263"/>
              <a:ext cx="3135460" cy="2954567"/>
            </a:xfrm>
            <a:prstGeom prst="rect">
              <a:avLst/>
            </a:prstGeom>
            <a:noFill/>
          </p:spPr>
          <p:txBody>
            <a:bodyPr spcFirstLastPara="1" wrap="none" lIns="91375" tIns="45688" rIns="91375" bIns="45688" numCol="1">
              <a:prstTxWarp prst="textArchUp">
                <a:avLst>
                  <a:gd name="adj" fmla="val 11970409"/>
                </a:avLst>
              </a:prstTxWarp>
              <a:spAutoFit/>
            </a:bodyPr>
            <a:lstStyle/>
            <a:p>
              <a:pPr algn="ctr" defTabSz="913874">
                <a:defRPr/>
              </a:pPr>
              <a:r>
                <a:rPr lang="en-US" sz="1765" kern="0" spc="98" dirty="0">
                  <a:ln w="0"/>
                  <a:gradFill>
                    <a:gsLst>
                      <a:gs pos="3623">
                        <a:schemeClr val="bg1"/>
                      </a:gs>
                      <a:gs pos="20000">
                        <a:schemeClr val="bg1"/>
                      </a:gs>
                    </a:gsLst>
                    <a:lin ang="5400000" scaled="0"/>
                  </a:gradFill>
                  <a:latin typeface="Segoe UI Semibold" panose="020B0702040204020203" pitchFamily="34" charset="0"/>
                  <a:cs typeface="Segoe UI Semibold" panose="020B0702040204020203" pitchFamily="34" charset="0"/>
                </a:rPr>
                <a:t>AZURE SERVICE BUS</a:t>
              </a:r>
            </a:p>
          </p:txBody>
        </p:sp>
      </p:grpSp>
      <p:grpSp>
        <p:nvGrpSpPr>
          <p:cNvPr id="15" name="Circle--parts" hidden="1"/>
          <p:cNvGrpSpPr/>
          <p:nvPr/>
        </p:nvGrpSpPr>
        <p:grpSpPr>
          <a:xfrm>
            <a:off x="9524886" y="-3033047"/>
            <a:ext cx="2483113" cy="2483111"/>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214"/>
                <a:endParaRPr lang="en-US" sz="1921" kern="0" spc="96" dirty="0">
                  <a:solidFill>
                    <a:schemeClr val="bg1"/>
                  </a:solidFill>
                  <a:latin typeface="Segoe UI Semibold" panose="020B0702040204020203" pitchFamily="34" charset="0"/>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algn="ctr" defTabSz="896214"/>
                <a:r>
                  <a:rPr lang="en-US" sz="1765" kern="0" spc="78" dirty="0">
                    <a:ln w="0"/>
                    <a:gradFill>
                      <a:gsLst>
                        <a:gs pos="5263">
                          <a:schemeClr val="bg1"/>
                        </a:gs>
                        <a:gs pos="35000">
                          <a:schemeClr val="bg1"/>
                        </a:gs>
                      </a:gsLst>
                      <a:lin ang="5400000" scaled="0"/>
                    </a:gradFill>
                    <a:latin typeface="Segoe UI Semibold" panose="020B0702040204020203" pitchFamily="34" charset="0"/>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algn="ctr" defTabSz="896214"/>
                <a:r>
                  <a:rPr lang="en-US" sz="1765" kern="0" spc="78" dirty="0">
                    <a:ln w="0"/>
                    <a:gradFill>
                      <a:gsLst>
                        <a:gs pos="5263">
                          <a:schemeClr val="bg1"/>
                        </a:gs>
                        <a:gs pos="35000">
                          <a:schemeClr val="bg1"/>
                        </a:gs>
                      </a:gsLst>
                      <a:lin ang="5400000" scaled="0"/>
                    </a:gradFill>
                    <a:latin typeface="Segoe UI Semibold" panose="020B0702040204020203" pitchFamily="34" charset="0"/>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30" tIns="44814" rIns="89630" bIns="44814" numCol="1" anchor="t" anchorCtr="0" compatLnSpc="1">
              <a:prstTxWarp prst="textNoShape">
                <a:avLst/>
              </a:prstTxWarp>
            </a:bodyPr>
            <a:lstStyle/>
            <a:p>
              <a:pPr defTabSz="896214"/>
              <a:endParaRPr lang="en-US" sz="1765" kern="0" dirty="0">
                <a:solidFill>
                  <a:srgbClr val="505050"/>
                </a:solidFill>
              </a:endParaRPr>
            </a:p>
          </p:txBody>
        </p:sp>
      </p:grpSp>
      <p:pic>
        <p:nvPicPr>
          <p:cNvPr id="16" name="Picture 15"/>
          <p:cNvPicPr>
            <a:picLocks noChangeAspect="1"/>
          </p:cNvPicPr>
          <p:nvPr/>
        </p:nvPicPr>
        <p:blipFill>
          <a:blip r:embed="rId4"/>
          <a:stretch>
            <a:fillRect/>
          </a:stretch>
        </p:blipFill>
        <p:spPr>
          <a:xfrm>
            <a:off x="4838184" y="2766663"/>
            <a:ext cx="2503875" cy="2503875"/>
          </a:xfrm>
          <a:prstGeom prst="rect">
            <a:avLst/>
          </a:prstGeom>
        </p:spPr>
      </p:pic>
      <p:grpSp>
        <p:nvGrpSpPr>
          <p:cNvPr id="19" name="Group 18"/>
          <p:cNvGrpSpPr/>
          <p:nvPr/>
        </p:nvGrpSpPr>
        <p:grpSpPr>
          <a:xfrm>
            <a:off x="407758" y="1936702"/>
            <a:ext cx="3184116" cy="4161902"/>
            <a:chOff x="415110" y="1936723"/>
            <a:chExt cx="3248425" cy="4245960"/>
          </a:xfrm>
        </p:grpSpPr>
        <p:grpSp>
          <p:nvGrpSpPr>
            <p:cNvPr id="179" name="Group 178"/>
            <p:cNvGrpSpPr/>
            <p:nvPr/>
          </p:nvGrpSpPr>
          <p:grpSpPr>
            <a:xfrm>
              <a:off x="2918110" y="4236632"/>
              <a:ext cx="745425" cy="745425"/>
              <a:chOff x="2989406" y="5535051"/>
              <a:chExt cx="745531" cy="745531"/>
            </a:xfrm>
          </p:grpSpPr>
          <p:sp>
            <p:nvSpPr>
              <p:cNvPr id="180" name="Oval 179"/>
              <p:cNvSpPr/>
              <p:nvPr/>
            </p:nvSpPr>
            <p:spPr bwMode="auto">
              <a:xfrm>
                <a:off x="2989406" y="5535051"/>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Freeform 5"/>
              <p:cNvSpPr>
                <a:spLocks noChangeAspect="1" noEditPoints="1"/>
              </p:cNvSpPr>
              <p:nvPr/>
            </p:nvSpPr>
            <p:spPr bwMode="black">
              <a:xfrm>
                <a:off x="3120102" y="5738321"/>
                <a:ext cx="484138" cy="338990"/>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accent2"/>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grpSp>
        <p:grpSp>
          <p:nvGrpSpPr>
            <p:cNvPr id="182" name="Group 181"/>
            <p:cNvGrpSpPr/>
            <p:nvPr/>
          </p:nvGrpSpPr>
          <p:grpSpPr>
            <a:xfrm>
              <a:off x="415110" y="4243457"/>
              <a:ext cx="745425" cy="745425"/>
              <a:chOff x="583429" y="5086345"/>
              <a:chExt cx="745531" cy="745531"/>
            </a:xfrm>
          </p:grpSpPr>
          <p:sp>
            <p:nvSpPr>
              <p:cNvPr id="183" name="Oval 182"/>
              <p:cNvSpPr/>
              <p:nvPr/>
            </p:nvSpPr>
            <p:spPr bwMode="auto">
              <a:xfrm>
                <a:off x="583429" y="5086345"/>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Freeform 17"/>
              <p:cNvSpPr>
                <a:spLocks noChangeAspect="1" noEditPoints="1"/>
              </p:cNvSpPr>
              <p:nvPr/>
            </p:nvSpPr>
            <p:spPr bwMode="auto">
              <a:xfrm>
                <a:off x="712295" y="5324734"/>
                <a:ext cx="487798" cy="211225"/>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accent2"/>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grpSp>
        <p:grpSp>
          <p:nvGrpSpPr>
            <p:cNvPr id="188" name="Group 187"/>
            <p:cNvGrpSpPr/>
            <p:nvPr/>
          </p:nvGrpSpPr>
          <p:grpSpPr>
            <a:xfrm>
              <a:off x="1656378" y="4243458"/>
              <a:ext cx="745425" cy="745425"/>
              <a:chOff x="1715024" y="5735952"/>
              <a:chExt cx="745531" cy="745531"/>
            </a:xfrm>
          </p:grpSpPr>
          <p:sp>
            <p:nvSpPr>
              <p:cNvPr id="189" name="Oval 188"/>
              <p:cNvSpPr/>
              <p:nvPr/>
            </p:nvSpPr>
            <p:spPr bwMode="auto">
              <a:xfrm>
                <a:off x="1715024" y="5735952"/>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Freeform 9"/>
              <p:cNvSpPr>
                <a:spLocks noChangeAspect="1" noEditPoints="1"/>
              </p:cNvSpPr>
              <p:nvPr/>
            </p:nvSpPr>
            <p:spPr bwMode="auto">
              <a:xfrm>
                <a:off x="1804519" y="6024292"/>
                <a:ext cx="566541" cy="168850"/>
              </a:xfrm>
              <a:custGeom>
                <a:avLst/>
                <a:gdLst>
                  <a:gd name="T0" fmla="*/ 602 w 1281"/>
                  <a:gd name="T1" fmla="*/ 0 h 379"/>
                  <a:gd name="T2" fmla="*/ 889 w 1281"/>
                  <a:gd name="T3" fmla="*/ 117 h 379"/>
                  <a:gd name="T4" fmla="*/ 1010 w 1281"/>
                  <a:gd name="T5" fmla="*/ 117 h 379"/>
                  <a:gd name="T6" fmla="*/ 369 w 1281"/>
                  <a:gd name="T7" fmla="*/ 142 h 379"/>
                  <a:gd name="T8" fmla="*/ 496 w 1281"/>
                  <a:gd name="T9" fmla="*/ 142 h 379"/>
                  <a:gd name="T10" fmla="*/ 327 w 1281"/>
                  <a:gd name="T11" fmla="*/ 73 h 379"/>
                  <a:gd name="T12" fmla="*/ 139 w 1281"/>
                  <a:gd name="T13" fmla="*/ 73 h 379"/>
                  <a:gd name="T14" fmla="*/ 833 w 1281"/>
                  <a:gd name="T15" fmla="*/ 27 h 379"/>
                  <a:gd name="T16" fmla="*/ 1074 w 1281"/>
                  <a:gd name="T17" fmla="*/ 117 h 379"/>
                  <a:gd name="T18" fmla="*/ 1167 w 1281"/>
                  <a:gd name="T19" fmla="*/ 2 h 379"/>
                  <a:gd name="T20" fmla="*/ 1181 w 1281"/>
                  <a:gd name="T21" fmla="*/ 17 h 379"/>
                  <a:gd name="T22" fmla="*/ 1192 w 1281"/>
                  <a:gd name="T23" fmla="*/ 2 h 379"/>
                  <a:gd name="T24" fmla="*/ 1197 w 1281"/>
                  <a:gd name="T25" fmla="*/ 18 h 379"/>
                  <a:gd name="T26" fmla="*/ 1187 w 1281"/>
                  <a:gd name="T27" fmla="*/ 25 h 379"/>
                  <a:gd name="T28" fmla="*/ 1192 w 1281"/>
                  <a:gd name="T29" fmla="*/ 10 h 379"/>
                  <a:gd name="T30" fmla="*/ 67 w 1281"/>
                  <a:gd name="T31" fmla="*/ 301 h 379"/>
                  <a:gd name="T32" fmla="*/ 69 w 1281"/>
                  <a:gd name="T33" fmla="*/ 362 h 379"/>
                  <a:gd name="T34" fmla="*/ 90 w 1281"/>
                  <a:gd name="T35" fmla="*/ 353 h 379"/>
                  <a:gd name="T36" fmla="*/ 210 w 1281"/>
                  <a:gd name="T37" fmla="*/ 321 h 379"/>
                  <a:gd name="T38" fmla="*/ 173 w 1281"/>
                  <a:gd name="T39" fmla="*/ 377 h 379"/>
                  <a:gd name="T40" fmla="*/ 193 w 1281"/>
                  <a:gd name="T41" fmla="*/ 319 h 379"/>
                  <a:gd name="T42" fmla="*/ 160 w 1281"/>
                  <a:gd name="T43" fmla="*/ 362 h 379"/>
                  <a:gd name="T44" fmla="*/ 175 w 1281"/>
                  <a:gd name="T45" fmla="*/ 337 h 379"/>
                  <a:gd name="T46" fmla="*/ 278 w 1281"/>
                  <a:gd name="T47" fmla="*/ 363 h 379"/>
                  <a:gd name="T48" fmla="*/ 312 w 1281"/>
                  <a:gd name="T49" fmla="*/ 357 h 379"/>
                  <a:gd name="T50" fmla="*/ 241 w 1281"/>
                  <a:gd name="T51" fmla="*/ 335 h 379"/>
                  <a:gd name="T52" fmla="*/ 391 w 1281"/>
                  <a:gd name="T53" fmla="*/ 351 h 379"/>
                  <a:gd name="T54" fmla="*/ 354 w 1281"/>
                  <a:gd name="T55" fmla="*/ 287 h 379"/>
                  <a:gd name="T56" fmla="*/ 359 w 1281"/>
                  <a:gd name="T57" fmla="*/ 303 h 379"/>
                  <a:gd name="T58" fmla="*/ 405 w 1281"/>
                  <a:gd name="T59" fmla="*/ 365 h 379"/>
                  <a:gd name="T60" fmla="*/ 450 w 1281"/>
                  <a:gd name="T61" fmla="*/ 286 h 379"/>
                  <a:gd name="T62" fmla="*/ 530 w 1281"/>
                  <a:gd name="T63" fmla="*/ 286 h 379"/>
                  <a:gd name="T64" fmla="*/ 574 w 1281"/>
                  <a:gd name="T65" fmla="*/ 377 h 379"/>
                  <a:gd name="T66" fmla="*/ 638 w 1281"/>
                  <a:gd name="T67" fmla="*/ 337 h 379"/>
                  <a:gd name="T68" fmla="*/ 679 w 1281"/>
                  <a:gd name="T69" fmla="*/ 346 h 379"/>
                  <a:gd name="T70" fmla="*/ 694 w 1281"/>
                  <a:gd name="T71" fmla="*/ 337 h 379"/>
                  <a:gd name="T72" fmla="*/ 733 w 1281"/>
                  <a:gd name="T73" fmla="*/ 312 h 379"/>
                  <a:gd name="T74" fmla="*/ 702 w 1281"/>
                  <a:gd name="T75" fmla="*/ 320 h 379"/>
                  <a:gd name="T76" fmla="*/ 672 w 1281"/>
                  <a:gd name="T77" fmla="*/ 371 h 379"/>
                  <a:gd name="T78" fmla="*/ 809 w 1281"/>
                  <a:gd name="T79" fmla="*/ 351 h 379"/>
                  <a:gd name="T80" fmla="*/ 772 w 1281"/>
                  <a:gd name="T81" fmla="*/ 287 h 379"/>
                  <a:gd name="T82" fmla="*/ 777 w 1281"/>
                  <a:gd name="T83" fmla="*/ 303 h 379"/>
                  <a:gd name="T84" fmla="*/ 824 w 1281"/>
                  <a:gd name="T85" fmla="*/ 365 h 379"/>
                  <a:gd name="T86" fmla="*/ 913 w 1281"/>
                  <a:gd name="T87" fmla="*/ 359 h 379"/>
                  <a:gd name="T88" fmla="*/ 900 w 1281"/>
                  <a:gd name="T89" fmla="*/ 328 h 379"/>
                  <a:gd name="T90" fmla="*/ 942 w 1281"/>
                  <a:gd name="T91" fmla="*/ 313 h 379"/>
                  <a:gd name="T92" fmla="*/ 949 w 1281"/>
                  <a:gd name="T93" fmla="*/ 327 h 379"/>
                  <a:gd name="T94" fmla="*/ 888 w 1281"/>
                  <a:gd name="T95" fmla="*/ 347 h 379"/>
                  <a:gd name="T96" fmla="*/ 1034 w 1281"/>
                  <a:gd name="T97" fmla="*/ 360 h 379"/>
                  <a:gd name="T98" fmla="*/ 1051 w 1281"/>
                  <a:gd name="T99" fmla="*/ 369 h 379"/>
                  <a:gd name="T100" fmla="*/ 985 w 1281"/>
                  <a:gd name="T101" fmla="*/ 286 h 379"/>
                  <a:gd name="T102" fmla="*/ 1147 w 1281"/>
                  <a:gd name="T103" fmla="*/ 301 h 379"/>
                  <a:gd name="T104" fmla="*/ 1147 w 1281"/>
                  <a:gd name="T105" fmla="*/ 377 h 379"/>
                  <a:gd name="T106" fmla="*/ 1276 w 1281"/>
                  <a:gd name="T107" fmla="*/ 321 h 379"/>
                  <a:gd name="T108" fmla="*/ 1280 w 1281"/>
                  <a:gd name="T109" fmla="*/ 20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1" h="379">
                    <a:moveTo>
                      <a:pt x="568" y="92"/>
                    </a:moveTo>
                    <a:cubicBezTo>
                      <a:pt x="638" y="92"/>
                      <a:pt x="638" y="92"/>
                      <a:pt x="638" y="92"/>
                    </a:cubicBezTo>
                    <a:cubicBezTo>
                      <a:pt x="602" y="32"/>
                      <a:pt x="602" y="32"/>
                      <a:pt x="602" y="32"/>
                    </a:cubicBezTo>
                    <a:cubicBezTo>
                      <a:pt x="535" y="142"/>
                      <a:pt x="535" y="142"/>
                      <a:pt x="535" y="142"/>
                    </a:cubicBezTo>
                    <a:cubicBezTo>
                      <a:pt x="503" y="142"/>
                      <a:pt x="503" y="142"/>
                      <a:pt x="503" y="142"/>
                    </a:cubicBezTo>
                    <a:cubicBezTo>
                      <a:pt x="586" y="10"/>
                      <a:pt x="586" y="10"/>
                      <a:pt x="586" y="10"/>
                    </a:cubicBezTo>
                    <a:cubicBezTo>
                      <a:pt x="589" y="4"/>
                      <a:pt x="595" y="0"/>
                      <a:pt x="602" y="0"/>
                    </a:cubicBezTo>
                    <a:cubicBezTo>
                      <a:pt x="608" y="0"/>
                      <a:pt x="614" y="4"/>
                      <a:pt x="618" y="10"/>
                    </a:cubicBezTo>
                    <a:cubicBezTo>
                      <a:pt x="701" y="142"/>
                      <a:pt x="701" y="142"/>
                      <a:pt x="701" y="142"/>
                    </a:cubicBezTo>
                    <a:cubicBezTo>
                      <a:pt x="669" y="142"/>
                      <a:pt x="669" y="142"/>
                      <a:pt x="669" y="142"/>
                    </a:cubicBezTo>
                    <a:cubicBezTo>
                      <a:pt x="654" y="117"/>
                      <a:pt x="654" y="117"/>
                      <a:pt x="654" y="117"/>
                    </a:cubicBezTo>
                    <a:cubicBezTo>
                      <a:pt x="584" y="117"/>
                      <a:pt x="584" y="117"/>
                      <a:pt x="584" y="117"/>
                    </a:cubicBezTo>
                    <a:cubicBezTo>
                      <a:pt x="568" y="92"/>
                      <a:pt x="568" y="92"/>
                      <a:pt x="568" y="92"/>
                    </a:cubicBezTo>
                    <a:close/>
                    <a:moveTo>
                      <a:pt x="889" y="117"/>
                    </a:moveTo>
                    <a:cubicBezTo>
                      <a:pt x="889" y="2"/>
                      <a:pt x="889" y="2"/>
                      <a:pt x="889" y="2"/>
                    </a:cubicBezTo>
                    <a:cubicBezTo>
                      <a:pt x="863" y="2"/>
                      <a:pt x="863" y="2"/>
                      <a:pt x="863" y="2"/>
                    </a:cubicBezTo>
                    <a:cubicBezTo>
                      <a:pt x="863" y="129"/>
                      <a:pt x="863" y="129"/>
                      <a:pt x="863" y="129"/>
                    </a:cubicBezTo>
                    <a:cubicBezTo>
                      <a:pt x="863" y="132"/>
                      <a:pt x="863" y="135"/>
                      <a:pt x="867" y="139"/>
                    </a:cubicBezTo>
                    <a:cubicBezTo>
                      <a:pt x="870" y="142"/>
                      <a:pt x="873" y="142"/>
                      <a:pt x="876" y="142"/>
                    </a:cubicBezTo>
                    <a:cubicBezTo>
                      <a:pt x="996" y="142"/>
                      <a:pt x="996" y="142"/>
                      <a:pt x="996" y="142"/>
                    </a:cubicBezTo>
                    <a:cubicBezTo>
                      <a:pt x="1010" y="117"/>
                      <a:pt x="1010" y="117"/>
                      <a:pt x="1010" y="117"/>
                    </a:cubicBezTo>
                    <a:cubicBezTo>
                      <a:pt x="889" y="117"/>
                      <a:pt x="889" y="117"/>
                      <a:pt x="889" y="117"/>
                    </a:cubicBezTo>
                    <a:close/>
                    <a:moveTo>
                      <a:pt x="456" y="97"/>
                    </a:moveTo>
                    <a:cubicBezTo>
                      <a:pt x="482" y="97"/>
                      <a:pt x="503" y="76"/>
                      <a:pt x="503" y="50"/>
                    </a:cubicBezTo>
                    <a:cubicBezTo>
                      <a:pt x="503" y="23"/>
                      <a:pt x="482" y="2"/>
                      <a:pt x="456" y="2"/>
                    </a:cubicBezTo>
                    <a:cubicBezTo>
                      <a:pt x="341" y="2"/>
                      <a:pt x="341" y="2"/>
                      <a:pt x="341" y="2"/>
                    </a:cubicBezTo>
                    <a:cubicBezTo>
                      <a:pt x="341" y="142"/>
                      <a:pt x="341" y="142"/>
                      <a:pt x="341" y="142"/>
                    </a:cubicBezTo>
                    <a:cubicBezTo>
                      <a:pt x="369" y="142"/>
                      <a:pt x="369" y="142"/>
                      <a:pt x="369" y="142"/>
                    </a:cubicBezTo>
                    <a:cubicBezTo>
                      <a:pt x="369" y="27"/>
                      <a:pt x="369" y="27"/>
                      <a:pt x="369" y="27"/>
                    </a:cubicBezTo>
                    <a:cubicBezTo>
                      <a:pt x="455" y="27"/>
                      <a:pt x="455" y="27"/>
                      <a:pt x="455" y="27"/>
                    </a:cubicBezTo>
                    <a:cubicBezTo>
                      <a:pt x="466" y="27"/>
                      <a:pt x="477" y="37"/>
                      <a:pt x="477" y="50"/>
                    </a:cubicBezTo>
                    <a:cubicBezTo>
                      <a:pt x="477" y="63"/>
                      <a:pt x="466" y="73"/>
                      <a:pt x="455" y="73"/>
                    </a:cubicBezTo>
                    <a:cubicBezTo>
                      <a:pt x="381" y="73"/>
                      <a:pt x="381" y="73"/>
                      <a:pt x="381" y="73"/>
                    </a:cubicBezTo>
                    <a:cubicBezTo>
                      <a:pt x="458" y="142"/>
                      <a:pt x="458" y="142"/>
                      <a:pt x="458" y="142"/>
                    </a:cubicBezTo>
                    <a:cubicBezTo>
                      <a:pt x="496" y="142"/>
                      <a:pt x="496" y="142"/>
                      <a:pt x="496" y="142"/>
                    </a:cubicBezTo>
                    <a:cubicBezTo>
                      <a:pt x="444" y="97"/>
                      <a:pt x="444" y="97"/>
                      <a:pt x="444" y="97"/>
                    </a:cubicBezTo>
                    <a:cubicBezTo>
                      <a:pt x="456" y="97"/>
                      <a:pt x="456" y="97"/>
                      <a:pt x="456" y="97"/>
                    </a:cubicBezTo>
                    <a:close/>
                    <a:moveTo>
                      <a:pt x="180" y="142"/>
                    </a:moveTo>
                    <a:cubicBezTo>
                      <a:pt x="144" y="142"/>
                      <a:pt x="113" y="111"/>
                      <a:pt x="113" y="73"/>
                    </a:cubicBezTo>
                    <a:cubicBezTo>
                      <a:pt x="113" y="33"/>
                      <a:pt x="144" y="2"/>
                      <a:pt x="180" y="2"/>
                    </a:cubicBezTo>
                    <a:cubicBezTo>
                      <a:pt x="260" y="2"/>
                      <a:pt x="260" y="2"/>
                      <a:pt x="260" y="2"/>
                    </a:cubicBezTo>
                    <a:cubicBezTo>
                      <a:pt x="297" y="2"/>
                      <a:pt x="327" y="33"/>
                      <a:pt x="327" y="73"/>
                    </a:cubicBezTo>
                    <a:cubicBezTo>
                      <a:pt x="327" y="111"/>
                      <a:pt x="297" y="142"/>
                      <a:pt x="260" y="142"/>
                    </a:cubicBezTo>
                    <a:cubicBezTo>
                      <a:pt x="180" y="142"/>
                      <a:pt x="180" y="142"/>
                      <a:pt x="180" y="142"/>
                    </a:cubicBezTo>
                    <a:close/>
                    <a:moveTo>
                      <a:pt x="259" y="117"/>
                    </a:moveTo>
                    <a:cubicBezTo>
                      <a:pt x="282" y="117"/>
                      <a:pt x="302" y="97"/>
                      <a:pt x="302" y="73"/>
                    </a:cubicBezTo>
                    <a:cubicBezTo>
                      <a:pt x="302" y="48"/>
                      <a:pt x="282" y="27"/>
                      <a:pt x="259" y="27"/>
                    </a:cubicBezTo>
                    <a:cubicBezTo>
                      <a:pt x="182" y="27"/>
                      <a:pt x="182" y="27"/>
                      <a:pt x="182" y="27"/>
                    </a:cubicBezTo>
                    <a:cubicBezTo>
                      <a:pt x="158" y="27"/>
                      <a:pt x="139" y="48"/>
                      <a:pt x="139" y="73"/>
                    </a:cubicBezTo>
                    <a:cubicBezTo>
                      <a:pt x="139" y="97"/>
                      <a:pt x="158" y="117"/>
                      <a:pt x="182" y="117"/>
                    </a:cubicBezTo>
                    <a:cubicBezTo>
                      <a:pt x="259" y="117"/>
                      <a:pt x="259" y="117"/>
                      <a:pt x="259" y="117"/>
                    </a:cubicBezTo>
                    <a:close/>
                    <a:moveTo>
                      <a:pt x="755" y="142"/>
                    </a:moveTo>
                    <a:cubicBezTo>
                      <a:pt x="717" y="142"/>
                      <a:pt x="686" y="111"/>
                      <a:pt x="686" y="73"/>
                    </a:cubicBezTo>
                    <a:cubicBezTo>
                      <a:pt x="686" y="33"/>
                      <a:pt x="717" y="2"/>
                      <a:pt x="755" y="2"/>
                    </a:cubicBezTo>
                    <a:cubicBezTo>
                      <a:pt x="849" y="2"/>
                      <a:pt x="849" y="2"/>
                      <a:pt x="849" y="2"/>
                    </a:cubicBezTo>
                    <a:cubicBezTo>
                      <a:pt x="833" y="27"/>
                      <a:pt x="833" y="27"/>
                      <a:pt x="833" y="27"/>
                    </a:cubicBezTo>
                    <a:cubicBezTo>
                      <a:pt x="756" y="27"/>
                      <a:pt x="756" y="27"/>
                      <a:pt x="756" y="27"/>
                    </a:cubicBezTo>
                    <a:cubicBezTo>
                      <a:pt x="732" y="27"/>
                      <a:pt x="712" y="48"/>
                      <a:pt x="712" y="73"/>
                    </a:cubicBezTo>
                    <a:cubicBezTo>
                      <a:pt x="712" y="97"/>
                      <a:pt x="732" y="117"/>
                      <a:pt x="756" y="117"/>
                    </a:cubicBezTo>
                    <a:cubicBezTo>
                      <a:pt x="851" y="117"/>
                      <a:pt x="851" y="117"/>
                      <a:pt x="851" y="117"/>
                    </a:cubicBezTo>
                    <a:cubicBezTo>
                      <a:pt x="835" y="142"/>
                      <a:pt x="835" y="142"/>
                      <a:pt x="835" y="142"/>
                    </a:cubicBezTo>
                    <a:cubicBezTo>
                      <a:pt x="755" y="142"/>
                      <a:pt x="755" y="142"/>
                      <a:pt x="755" y="142"/>
                    </a:cubicBezTo>
                    <a:close/>
                    <a:moveTo>
                      <a:pt x="1074" y="117"/>
                    </a:moveTo>
                    <a:cubicBezTo>
                      <a:pt x="1055" y="117"/>
                      <a:pt x="1037" y="104"/>
                      <a:pt x="1033" y="84"/>
                    </a:cubicBezTo>
                    <a:cubicBezTo>
                      <a:pt x="1144" y="84"/>
                      <a:pt x="1144" y="84"/>
                      <a:pt x="1144" y="84"/>
                    </a:cubicBezTo>
                    <a:cubicBezTo>
                      <a:pt x="1160" y="60"/>
                      <a:pt x="1160" y="60"/>
                      <a:pt x="1160" y="60"/>
                    </a:cubicBezTo>
                    <a:cubicBezTo>
                      <a:pt x="1033" y="60"/>
                      <a:pt x="1033" y="60"/>
                      <a:pt x="1033" y="60"/>
                    </a:cubicBezTo>
                    <a:cubicBezTo>
                      <a:pt x="1037" y="41"/>
                      <a:pt x="1055" y="27"/>
                      <a:pt x="1074" y="27"/>
                    </a:cubicBezTo>
                    <a:cubicBezTo>
                      <a:pt x="1151" y="27"/>
                      <a:pt x="1151" y="27"/>
                      <a:pt x="1151" y="27"/>
                    </a:cubicBezTo>
                    <a:cubicBezTo>
                      <a:pt x="1167" y="2"/>
                      <a:pt x="1167" y="2"/>
                      <a:pt x="1167" y="2"/>
                    </a:cubicBezTo>
                    <a:cubicBezTo>
                      <a:pt x="1072" y="2"/>
                      <a:pt x="1072" y="2"/>
                      <a:pt x="1072" y="2"/>
                    </a:cubicBezTo>
                    <a:cubicBezTo>
                      <a:pt x="1036" y="2"/>
                      <a:pt x="1005" y="33"/>
                      <a:pt x="1005" y="73"/>
                    </a:cubicBezTo>
                    <a:cubicBezTo>
                      <a:pt x="1005" y="111"/>
                      <a:pt x="1036" y="142"/>
                      <a:pt x="1072" y="142"/>
                    </a:cubicBezTo>
                    <a:cubicBezTo>
                      <a:pt x="1154" y="142"/>
                      <a:pt x="1154" y="142"/>
                      <a:pt x="1154" y="142"/>
                    </a:cubicBezTo>
                    <a:cubicBezTo>
                      <a:pt x="1168" y="117"/>
                      <a:pt x="1168" y="117"/>
                      <a:pt x="1168" y="117"/>
                    </a:cubicBezTo>
                    <a:cubicBezTo>
                      <a:pt x="1074" y="117"/>
                      <a:pt x="1074" y="117"/>
                      <a:pt x="1074" y="117"/>
                    </a:cubicBezTo>
                    <a:close/>
                    <a:moveTo>
                      <a:pt x="1181" y="17"/>
                    </a:moveTo>
                    <a:cubicBezTo>
                      <a:pt x="1181" y="10"/>
                      <a:pt x="1186" y="5"/>
                      <a:pt x="1192" y="5"/>
                    </a:cubicBezTo>
                    <a:cubicBezTo>
                      <a:pt x="1200" y="5"/>
                      <a:pt x="1205" y="10"/>
                      <a:pt x="1205" y="17"/>
                    </a:cubicBezTo>
                    <a:cubicBezTo>
                      <a:pt x="1205" y="25"/>
                      <a:pt x="1200" y="30"/>
                      <a:pt x="1192" y="30"/>
                    </a:cubicBezTo>
                    <a:cubicBezTo>
                      <a:pt x="1186" y="30"/>
                      <a:pt x="1181" y="25"/>
                      <a:pt x="1181" y="17"/>
                    </a:cubicBezTo>
                    <a:close/>
                    <a:moveTo>
                      <a:pt x="1192" y="33"/>
                    </a:moveTo>
                    <a:cubicBezTo>
                      <a:pt x="1202" y="33"/>
                      <a:pt x="1208" y="27"/>
                      <a:pt x="1208" y="17"/>
                    </a:cubicBezTo>
                    <a:cubicBezTo>
                      <a:pt x="1208" y="9"/>
                      <a:pt x="1202" y="2"/>
                      <a:pt x="1192" y="2"/>
                    </a:cubicBezTo>
                    <a:cubicBezTo>
                      <a:pt x="1184" y="2"/>
                      <a:pt x="1178" y="9"/>
                      <a:pt x="1178" y="17"/>
                    </a:cubicBezTo>
                    <a:cubicBezTo>
                      <a:pt x="1178" y="27"/>
                      <a:pt x="1184" y="33"/>
                      <a:pt x="1192" y="33"/>
                    </a:cubicBezTo>
                    <a:close/>
                    <a:moveTo>
                      <a:pt x="1192" y="9"/>
                    </a:moveTo>
                    <a:cubicBezTo>
                      <a:pt x="1194" y="9"/>
                      <a:pt x="1195" y="9"/>
                      <a:pt x="1195" y="9"/>
                    </a:cubicBezTo>
                    <a:cubicBezTo>
                      <a:pt x="1198" y="10"/>
                      <a:pt x="1198" y="12"/>
                      <a:pt x="1198" y="13"/>
                    </a:cubicBezTo>
                    <a:cubicBezTo>
                      <a:pt x="1198" y="13"/>
                      <a:pt x="1198" y="13"/>
                      <a:pt x="1198" y="15"/>
                    </a:cubicBezTo>
                    <a:cubicBezTo>
                      <a:pt x="1198" y="15"/>
                      <a:pt x="1198" y="17"/>
                      <a:pt x="1197" y="18"/>
                    </a:cubicBezTo>
                    <a:cubicBezTo>
                      <a:pt x="1197" y="18"/>
                      <a:pt x="1197" y="18"/>
                      <a:pt x="1195" y="18"/>
                    </a:cubicBezTo>
                    <a:cubicBezTo>
                      <a:pt x="1200" y="25"/>
                      <a:pt x="1200" y="25"/>
                      <a:pt x="1200" y="25"/>
                    </a:cubicBezTo>
                    <a:cubicBezTo>
                      <a:pt x="1197" y="25"/>
                      <a:pt x="1197" y="25"/>
                      <a:pt x="1197" y="25"/>
                    </a:cubicBezTo>
                    <a:cubicBezTo>
                      <a:pt x="1192" y="18"/>
                      <a:pt x="1192" y="18"/>
                      <a:pt x="1192" y="18"/>
                    </a:cubicBezTo>
                    <a:cubicBezTo>
                      <a:pt x="1190" y="18"/>
                      <a:pt x="1190" y="18"/>
                      <a:pt x="1190" y="18"/>
                    </a:cubicBezTo>
                    <a:cubicBezTo>
                      <a:pt x="1190" y="25"/>
                      <a:pt x="1190" y="25"/>
                      <a:pt x="1190" y="25"/>
                    </a:cubicBezTo>
                    <a:cubicBezTo>
                      <a:pt x="1187" y="25"/>
                      <a:pt x="1187" y="25"/>
                      <a:pt x="1187" y="25"/>
                    </a:cubicBezTo>
                    <a:cubicBezTo>
                      <a:pt x="1187" y="9"/>
                      <a:pt x="1187" y="9"/>
                      <a:pt x="1187" y="9"/>
                    </a:cubicBezTo>
                    <a:cubicBezTo>
                      <a:pt x="1192" y="9"/>
                      <a:pt x="1192" y="9"/>
                      <a:pt x="1192" y="9"/>
                    </a:cubicBezTo>
                    <a:close/>
                    <a:moveTo>
                      <a:pt x="1192" y="17"/>
                    </a:moveTo>
                    <a:cubicBezTo>
                      <a:pt x="1194" y="17"/>
                      <a:pt x="1195" y="15"/>
                      <a:pt x="1195" y="15"/>
                    </a:cubicBezTo>
                    <a:cubicBezTo>
                      <a:pt x="1195" y="13"/>
                      <a:pt x="1195" y="13"/>
                      <a:pt x="1195" y="13"/>
                    </a:cubicBezTo>
                    <a:cubicBezTo>
                      <a:pt x="1195" y="12"/>
                      <a:pt x="1195" y="12"/>
                      <a:pt x="1194" y="12"/>
                    </a:cubicBezTo>
                    <a:cubicBezTo>
                      <a:pt x="1194" y="10"/>
                      <a:pt x="1194" y="10"/>
                      <a:pt x="1192" y="10"/>
                    </a:cubicBezTo>
                    <a:cubicBezTo>
                      <a:pt x="1190" y="10"/>
                      <a:pt x="1190" y="10"/>
                      <a:pt x="1190" y="10"/>
                    </a:cubicBezTo>
                    <a:cubicBezTo>
                      <a:pt x="1190" y="17"/>
                      <a:pt x="1190" y="17"/>
                      <a:pt x="1190" y="17"/>
                    </a:cubicBezTo>
                    <a:cubicBezTo>
                      <a:pt x="1192" y="17"/>
                      <a:pt x="1192" y="17"/>
                      <a:pt x="1192" y="17"/>
                    </a:cubicBezTo>
                    <a:close/>
                    <a:moveTo>
                      <a:pt x="0" y="377"/>
                    </a:moveTo>
                    <a:cubicBezTo>
                      <a:pt x="0" y="286"/>
                      <a:pt x="0" y="286"/>
                      <a:pt x="0" y="286"/>
                    </a:cubicBezTo>
                    <a:cubicBezTo>
                      <a:pt x="67" y="286"/>
                      <a:pt x="67" y="286"/>
                      <a:pt x="67" y="286"/>
                    </a:cubicBezTo>
                    <a:cubicBezTo>
                      <a:pt x="67" y="301"/>
                      <a:pt x="67" y="301"/>
                      <a:pt x="67" y="301"/>
                    </a:cubicBezTo>
                    <a:cubicBezTo>
                      <a:pt x="18" y="301"/>
                      <a:pt x="18" y="301"/>
                      <a:pt x="18" y="301"/>
                    </a:cubicBezTo>
                    <a:cubicBezTo>
                      <a:pt x="18" y="321"/>
                      <a:pt x="18" y="321"/>
                      <a:pt x="18" y="321"/>
                    </a:cubicBezTo>
                    <a:cubicBezTo>
                      <a:pt x="64" y="321"/>
                      <a:pt x="64" y="321"/>
                      <a:pt x="64" y="321"/>
                    </a:cubicBezTo>
                    <a:cubicBezTo>
                      <a:pt x="64" y="337"/>
                      <a:pt x="64" y="337"/>
                      <a:pt x="64" y="337"/>
                    </a:cubicBezTo>
                    <a:cubicBezTo>
                      <a:pt x="18" y="337"/>
                      <a:pt x="18" y="337"/>
                      <a:pt x="18" y="337"/>
                    </a:cubicBezTo>
                    <a:cubicBezTo>
                      <a:pt x="18" y="362"/>
                      <a:pt x="18" y="362"/>
                      <a:pt x="18" y="362"/>
                    </a:cubicBezTo>
                    <a:cubicBezTo>
                      <a:pt x="69" y="362"/>
                      <a:pt x="69" y="362"/>
                      <a:pt x="69" y="362"/>
                    </a:cubicBezTo>
                    <a:cubicBezTo>
                      <a:pt x="69" y="377"/>
                      <a:pt x="69" y="377"/>
                      <a:pt x="69" y="377"/>
                    </a:cubicBezTo>
                    <a:lnTo>
                      <a:pt x="0" y="377"/>
                    </a:lnTo>
                    <a:close/>
                    <a:moveTo>
                      <a:pt x="90" y="353"/>
                    </a:moveTo>
                    <a:cubicBezTo>
                      <a:pt x="90" y="335"/>
                      <a:pt x="90" y="335"/>
                      <a:pt x="90" y="335"/>
                    </a:cubicBezTo>
                    <a:cubicBezTo>
                      <a:pt x="124" y="335"/>
                      <a:pt x="124" y="335"/>
                      <a:pt x="124" y="335"/>
                    </a:cubicBezTo>
                    <a:cubicBezTo>
                      <a:pt x="124" y="353"/>
                      <a:pt x="124" y="353"/>
                      <a:pt x="124" y="353"/>
                    </a:cubicBezTo>
                    <a:lnTo>
                      <a:pt x="90" y="353"/>
                    </a:lnTo>
                    <a:close/>
                    <a:moveTo>
                      <a:pt x="142" y="286"/>
                    </a:moveTo>
                    <a:cubicBezTo>
                      <a:pt x="178" y="286"/>
                      <a:pt x="178" y="286"/>
                      <a:pt x="178" y="286"/>
                    </a:cubicBezTo>
                    <a:cubicBezTo>
                      <a:pt x="185" y="286"/>
                      <a:pt x="191" y="286"/>
                      <a:pt x="194" y="287"/>
                    </a:cubicBezTo>
                    <a:cubicBezTo>
                      <a:pt x="198" y="287"/>
                      <a:pt x="201" y="289"/>
                      <a:pt x="204" y="290"/>
                    </a:cubicBezTo>
                    <a:cubicBezTo>
                      <a:pt x="207" y="292"/>
                      <a:pt x="209" y="295"/>
                      <a:pt x="211" y="298"/>
                    </a:cubicBezTo>
                    <a:cubicBezTo>
                      <a:pt x="213" y="301"/>
                      <a:pt x="214" y="305"/>
                      <a:pt x="214" y="309"/>
                    </a:cubicBezTo>
                    <a:cubicBezTo>
                      <a:pt x="214" y="313"/>
                      <a:pt x="212" y="317"/>
                      <a:pt x="210" y="321"/>
                    </a:cubicBezTo>
                    <a:cubicBezTo>
                      <a:pt x="208" y="324"/>
                      <a:pt x="205" y="327"/>
                      <a:pt x="201" y="329"/>
                    </a:cubicBezTo>
                    <a:cubicBezTo>
                      <a:pt x="206" y="330"/>
                      <a:pt x="211" y="333"/>
                      <a:pt x="214" y="337"/>
                    </a:cubicBezTo>
                    <a:cubicBezTo>
                      <a:pt x="217" y="341"/>
                      <a:pt x="218" y="345"/>
                      <a:pt x="218" y="351"/>
                    </a:cubicBezTo>
                    <a:cubicBezTo>
                      <a:pt x="218" y="355"/>
                      <a:pt x="217" y="359"/>
                      <a:pt x="215" y="363"/>
                    </a:cubicBezTo>
                    <a:cubicBezTo>
                      <a:pt x="213" y="367"/>
                      <a:pt x="211" y="370"/>
                      <a:pt x="207" y="372"/>
                    </a:cubicBezTo>
                    <a:cubicBezTo>
                      <a:pt x="204" y="375"/>
                      <a:pt x="200" y="376"/>
                      <a:pt x="195" y="377"/>
                    </a:cubicBezTo>
                    <a:cubicBezTo>
                      <a:pt x="192" y="377"/>
                      <a:pt x="184" y="377"/>
                      <a:pt x="173" y="377"/>
                    </a:cubicBezTo>
                    <a:cubicBezTo>
                      <a:pt x="142" y="377"/>
                      <a:pt x="142" y="377"/>
                      <a:pt x="142" y="377"/>
                    </a:cubicBezTo>
                    <a:lnTo>
                      <a:pt x="142" y="286"/>
                    </a:lnTo>
                    <a:close/>
                    <a:moveTo>
                      <a:pt x="160" y="301"/>
                    </a:moveTo>
                    <a:cubicBezTo>
                      <a:pt x="160" y="322"/>
                      <a:pt x="160" y="322"/>
                      <a:pt x="160" y="322"/>
                    </a:cubicBezTo>
                    <a:cubicBezTo>
                      <a:pt x="172" y="322"/>
                      <a:pt x="172" y="322"/>
                      <a:pt x="172" y="322"/>
                    </a:cubicBezTo>
                    <a:cubicBezTo>
                      <a:pt x="179" y="322"/>
                      <a:pt x="184" y="322"/>
                      <a:pt x="185" y="322"/>
                    </a:cubicBezTo>
                    <a:cubicBezTo>
                      <a:pt x="189" y="321"/>
                      <a:pt x="191" y="320"/>
                      <a:pt x="193" y="319"/>
                    </a:cubicBezTo>
                    <a:cubicBezTo>
                      <a:pt x="195" y="317"/>
                      <a:pt x="196" y="314"/>
                      <a:pt x="196" y="311"/>
                    </a:cubicBezTo>
                    <a:cubicBezTo>
                      <a:pt x="196" y="309"/>
                      <a:pt x="195" y="306"/>
                      <a:pt x="193" y="305"/>
                    </a:cubicBezTo>
                    <a:cubicBezTo>
                      <a:pt x="192" y="303"/>
                      <a:pt x="189" y="302"/>
                      <a:pt x="186" y="301"/>
                    </a:cubicBezTo>
                    <a:cubicBezTo>
                      <a:pt x="185" y="301"/>
                      <a:pt x="179" y="301"/>
                      <a:pt x="171" y="301"/>
                    </a:cubicBezTo>
                    <a:lnTo>
                      <a:pt x="160" y="301"/>
                    </a:lnTo>
                    <a:close/>
                    <a:moveTo>
                      <a:pt x="160" y="337"/>
                    </a:moveTo>
                    <a:cubicBezTo>
                      <a:pt x="160" y="362"/>
                      <a:pt x="160" y="362"/>
                      <a:pt x="160" y="362"/>
                    </a:cubicBezTo>
                    <a:cubicBezTo>
                      <a:pt x="177" y="362"/>
                      <a:pt x="177" y="362"/>
                      <a:pt x="177" y="362"/>
                    </a:cubicBezTo>
                    <a:cubicBezTo>
                      <a:pt x="184" y="362"/>
                      <a:pt x="188" y="362"/>
                      <a:pt x="190" y="361"/>
                    </a:cubicBezTo>
                    <a:cubicBezTo>
                      <a:pt x="192" y="361"/>
                      <a:pt x="195" y="360"/>
                      <a:pt x="196" y="358"/>
                    </a:cubicBezTo>
                    <a:cubicBezTo>
                      <a:pt x="198" y="356"/>
                      <a:pt x="199" y="353"/>
                      <a:pt x="199" y="350"/>
                    </a:cubicBezTo>
                    <a:cubicBezTo>
                      <a:pt x="199" y="347"/>
                      <a:pt x="198" y="345"/>
                      <a:pt x="197" y="343"/>
                    </a:cubicBezTo>
                    <a:cubicBezTo>
                      <a:pt x="196" y="341"/>
                      <a:pt x="194" y="340"/>
                      <a:pt x="191" y="339"/>
                    </a:cubicBezTo>
                    <a:cubicBezTo>
                      <a:pt x="189" y="338"/>
                      <a:pt x="183" y="337"/>
                      <a:pt x="175" y="337"/>
                    </a:cubicBezTo>
                    <a:lnTo>
                      <a:pt x="160" y="337"/>
                    </a:lnTo>
                    <a:close/>
                    <a:moveTo>
                      <a:pt x="241" y="286"/>
                    </a:moveTo>
                    <a:cubicBezTo>
                      <a:pt x="259" y="286"/>
                      <a:pt x="259" y="286"/>
                      <a:pt x="259" y="286"/>
                    </a:cubicBezTo>
                    <a:cubicBezTo>
                      <a:pt x="259" y="335"/>
                      <a:pt x="259" y="335"/>
                      <a:pt x="259" y="335"/>
                    </a:cubicBezTo>
                    <a:cubicBezTo>
                      <a:pt x="259" y="343"/>
                      <a:pt x="259" y="348"/>
                      <a:pt x="260" y="351"/>
                    </a:cubicBezTo>
                    <a:cubicBezTo>
                      <a:pt x="261" y="354"/>
                      <a:pt x="262" y="357"/>
                      <a:pt x="265" y="360"/>
                    </a:cubicBezTo>
                    <a:cubicBezTo>
                      <a:pt x="268" y="362"/>
                      <a:pt x="272" y="363"/>
                      <a:pt x="278" y="363"/>
                    </a:cubicBezTo>
                    <a:cubicBezTo>
                      <a:pt x="283" y="363"/>
                      <a:pt x="287" y="362"/>
                      <a:pt x="289" y="360"/>
                    </a:cubicBezTo>
                    <a:cubicBezTo>
                      <a:pt x="292" y="358"/>
                      <a:pt x="294" y="355"/>
                      <a:pt x="294" y="352"/>
                    </a:cubicBezTo>
                    <a:cubicBezTo>
                      <a:pt x="295" y="349"/>
                      <a:pt x="295" y="344"/>
                      <a:pt x="295" y="336"/>
                    </a:cubicBezTo>
                    <a:cubicBezTo>
                      <a:pt x="295" y="286"/>
                      <a:pt x="295" y="286"/>
                      <a:pt x="295" y="286"/>
                    </a:cubicBezTo>
                    <a:cubicBezTo>
                      <a:pt x="313" y="286"/>
                      <a:pt x="313" y="286"/>
                      <a:pt x="313" y="286"/>
                    </a:cubicBezTo>
                    <a:cubicBezTo>
                      <a:pt x="313" y="334"/>
                      <a:pt x="313" y="334"/>
                      <a:pt x="313" y="334"/>
                    </a:cubicBezTo>
                    <a:cubicBezTo>
                      <a:pt x="313" y="345"/>
                      <a:pt x="313" y="353"/>
                      <a:pt x="312" y="357"/>
                    </a:cubicBezTo>
                    <a:cubicBezTo>
                      <a:pt x="311" y="362"/>
                      <a:pt x="309" y="365"/>
                      <a:pt x="306" y="369"/>
                    </a:cubicBezTo>
                    <a:cubicBezTo>
                      <a:pt x="304" y="372"/>
                      <a:pt x="300" y="374"/>
                      <a:pt x="296" y="376"/>
                    </a:cubicBezTo>
                    <a:cubicBezTo>
                      <a:pt x="291" y="378"/>
                      <a:pt x="285" y="379"/>
                      <a:pt x="278" y="379"/>
                    </a:cubicBezTo>
                    <a:cubicBezTo>
                      <a:pt x="269" y="379"/>
                      <a:pt x="263" y="378"/>
                      <a:pt x="258" y="376"/>
                    </a:cubicBezTo>
                    <a:cubicBezTo>
                      <a:pt x="254" y="374"/>
                      <a:pt x="250" y="371"/>
                      <a:pt x="248" y="368"/>
                    </a:cubicBezTo>
                    <a:cubicBezTo>
                      <a:pt x="245" y="365"/>
                      <a:pt x="243" y="361"/>
                      <a:pt x="242" y="358"/>
                    </a:cubicBezTo>
                    <a:cubicBezTo>
                      <a:pt x="241" y="352"/>
                      <a:pt x="241" y="345"/>
                      <a:pt x="241" y="335"/>
                    </a:cubicBezTo>
                    <a:lnTo>
                      <a:pt x="241" y="286"/>
                    </a:lnTo>
                    <a:close/>
                    <a:moveTo>
                      <a:pt x="335" y="347"/>
                    </a:moveTo>
                    <a:cubicBezTo>
                      <a:pt x="353" y="346"/>
                      <a:pt x="353" y="346"/>
                      <a:pt x="353" y="346"/>
                    </a:cubicBezTo>
                    <a:cubicBezTo>
                      <a:pt x="354" y="352"/>
                      <a:pt x="356" y="356"/>
                      <a:pt x="360" y="359"/>
                    </a:cubicBezTo>
                    <a:cubicBezTo>
                      <a:pt x="363" y="362"/>
                      <a:pt x="368" y="363"/>
                      <a:pt x="373" y="363"/>
                    </a:cubicBezTo>
                    <a:cubicBezTo>
                      <a:pt x="379" y="363"/>
                      <a:pt x="384" y="362"/>
                      <a:pt x="387" y="359"/>
                    </a:cubicBezTo>
                    <a:cubicBezTo>
                      <a:pt x="390" y="357"/>
                      <a:pt x="391" y="354"/>
                      <a:pt x="391" y="351"/>
                    </a:cubicBezTo>
                    <a:cubicBezTo>
                      <a:pt x="391" y="348"/>
                      <a:pt x="390" y="347"/>
                      <a:pt x="389" y="345"/>
                    </a:cubicBezTo>
                    <a:cubicBezTo>
                      <a:pt x="388" y="344"/>
                      <a:pt x="386" y="342"/>
                      <a:pt x="383" y="341"/>
                    </a:cubicBezTo>
                    <a:cubicBezTo>
                      <a:pt x="380" y="340"/>
                      <a:pt x="376" y="339"/>
                      <a:pt x="368" y="337"/>
                    </a:cubicBezTo>
                    <a:cubicBezTo>
                      <a:pt x="358" y="335"/>
                      <a:pt x="351" y="332"/>
                      <a:pt x="347" y="328"/>
                    </a:cubicBezTo>
                    <a:cubicBezTo>
                      <a:pt x="341" y="323"/>
                      <a:pt x="339" y="317"/>
                      <a:pt x="339" y="310"/>
                    </a:cubicBezTo>
                    <a:cubicBezTo>
                      <a:pt x="339" y="305"/>
                      <a:pt x="340" y="301"/>
                      <a:pt x="343" y="297"/>
                    </a:cubicBezTo>
                    <a:cubicBezTo>
                      <a:pt x="345" y="293"/>
                      <a:pt x="349" y="290"/>
                      <a:pt x="354" y="287"/>
                    </a:cubicBezTo>
                    <a:cubicBezTo>
                      <a:pt x="359" y="285"/>
                      <a:pt x="365" y="284"/>
                      <a:pt x="372" y="284"/>
                    </a:cubicBezTo>
                    <a:cubicBezTo>
                      <a:pt x="383" y="284"/>
                      <a:pt x="392" y="287"/>
                      <a:pt x="398" y="292"/>
                    </a:cubicBezTo>
                    <a:cubicBezTo>
                      <a:pt x="404" y="297"/>
                      <a:pt x="407" y="304"/>
                      <a:pt x="407" y="312"/>
                    </a:cubicBezTo>
                    <a:cubicBezTo>
                      <a:pt x="389" y="313"/>
                      <a:pt x="389" y="313"/>
                      <a:pt x="389" y="313"/>
                    </a:cubicBezTo>
                    <a:cubicBezTo>
                      <a:pt x="388" y="308"/>
                      <a:pt x="386" y="305"/>
                      <a:pt x="383" y="303"/>
                    </a:cubicBezTo>
                    <a:cubicBezTo>
                      <a:pt x="381" y="301"/>
                      <a:pt x="377" y="299"/>
                      <a:pt x="372" y="299"/>
                    </a:cubicBezTo>
                    <a:cubicBezTo>
                      <a:pt x="366" y="299"/>
                      <a:pt x="362" y="301"/>
                      <a:pt x="359" y="303"/>
                    </a:cubicBezTo>
                    <a:cubicBezTo>
                      <a:pt x="357" y="304"/>
                      <a:pt x="356" y="306"/>
                      <a:pt x="356" y="308"/>
                    </a:cubicBezTo>
                    <a:cubicBezTo>
                      <a:pt x="356" y="311"/>
                      <a:pt x="357" y="312"/>
                      <a:pt x="359" y="314"/>
                    </a:cubicBezTo>
                    <a:cubicBezTo>
                      <a:pt x="361" y="316"/>
                      <a:pt x="367" y="318"/>
                      <a:pt x="376" y="320"/>
                    </a:cubicBezTo>
                    <a:cubicBezTo>
                      <a:pt x="385" y="322"/>
                      <a:pt x="392" y="324"/>
                      <a:pt x="396" y="327"/>
                    </a:cubicBezTo>
                    <a:cubicBezTo>
                      <a:pt x="400" y="329"/>
                      <a:pt x="404" y="332"/>
                      <a:pt x="406" y="336"/>
                    </a:cubicBezTo>
                    <a:cubicBezTo>
                      <a:pt x="408" y="340"/>
                      <a:pt x="410" y="345"/>
                      <a:pt x="410" y="351"/>
                    </a:cubicBezTo>
                    <a:cubicBezTo>
                      <a:pt x="410" y="356"/>
                      <a:pt x="408" y="361"/>
                      <a:pt x="405" y="365"/>
                    </a:cubicBezTo>
                    <a:cubicBezTo>
                      <a:pt x="402" y="370"/>
                      <a:pt x="398" y="373"/>
                      <a:pt x="393" y="375"/>
                    </a:cubicBezTo>
                    <a:cubicBezTo>
                      <a:pt x="388" y="378"/>
                      <a:pt x="381" y="379"/>
                      <a:pt x="373" y="379"/>
                    </a:cubicBezTo>
                    <a:cubicBezTo>
                      <a:pt x="361" y="379"/>
                      <a:pt x="353" y="376"/>
                      <a:pt x="346" y="371"/>
                    </a:cubicBezTo>
                    <a:cubicBezTo>
                      <a:pt x="340" y="365"/>
                      <a:pt x="336" y="358"/>
                      <a:pt x="335" y="347"/>
                    </a:cubicBezTo>
                    <a:close/>
                    <a:moveTo>
                      <a:pt x="432" y="377"/>
                    </a:moveTo>
                    <a:cubicBezTo>
                      <a:pt x="432" y="286"/>
                      <a:pt x="432" y="286"/>
                      <a:pt x="432" y="286"/>
                    </a:cubicBezTo>
                    <a:cubicBezTo>
                      <a:pt x="450" y="286"/>
                      <a:pt x="450" y="286"/>
                      <a:pt x="450" y="286"/>
                    </a:cubicBezTo>
                    <a:cubicBezTo>
                      <a:pt x="450" y="377"/>
                      <a:pt x="450" y="377"/>
                      <a:pt x="450" y="377"/>
                    </a:cubicBezTo>
                    <a:lnTo>
                      <a:pt x="432" y="377"/>
                    </a:lnTo>
                    <a:close/>
                    <a:moveTo>
                      <a:pt x="475" y="377"/>
                    </a:moveTo>
                    <a:cubicBezTo>
                      <a:pt x="475" y="286"/>
                      <a:pt x="475" y="286"/>
                      <a:pt x="475" y="286"/>
                    </a:cubicBezTo>
                    <a:cubicBezTo>
                      <a:pt x="493" y="286"/>
                      <a:pt x="493" y="286"/>
                      <a:pt x="493" y="286"/>
                    </a:cubicBezTo>
                    <a:cubicBezTo>
                      <a:pt x="530" y="347"/>
                      <a:pt x="530" y="347"/>
                      <a:pt x="530" y="347"/>
                    </a:cubicBezTo>
                    <a:cubicBezTo>
                      <a:pt x="530" y="286"/>
                      <a:pt x="530" y="286"/>
                      <a:pt x="530" y="286"/>
                    </a:cubicBezTo>
                    <a:cubicBezTo>
                      <a:pt x="547" y="286"/>
                      <a:pt x="547" y="286"/>
                      <a:pt x="547" y="286"/>
                    </a:cubicBezTo>
                    <a:cubicBezTo>
                      <a:pt x="547" y="377"/>
                      <a:pt x="547" y="377"/>
                      <a:pt x="547" y="377"/>
                    </a:cubicBezTo>
                    <a:cubicBezTo>
                      <a:pt x="529" y="377"/>
                      <a:pt x="529" y="377"/>
                      <a:pt x="529" y="377"/>
                    </a:cubicBezTo>
                    <a:cubicBezTo>
                      <a:pt x="492" y="318"/>
                      <a:pt x="492" y="318"/>
                      <a:pt x="492" y="318"/>
                    </a:cubicBezTo>
                    <a:cubicBezTo>
                      <a:pt x="492" y="377"/>
                      <a:pt x="492" y="377"/>
                      <a:pt x="492" y="377"/>
                    </a:cubicBezTo>
                    <a:lnTo>
                      <a:pt x="475" y="377"/>
                    </a:lnTo>
                    <a:close/>
                    <a:moveTo>
                      <a:pt x="574" y="377"/>
                    </a:moveTo>
                    <a:cubicBezTo>
                      <a:pt x="574" y="286"/>
                      <a:pt x="574" y="286"/>
                      <a:pt x="574" y="286"/>
                    </a:cubicBezTo>
                    <a:cubicBezTo>
                      <a:pt x="642" y="286"/>
                      <a:pt x="642" y="286"/>
                      <a:pt x="642" y="286"/>
                    </a:cubicBezTo>
                    <a:cubicBezTo>
                      <a:pt x="642" y="301"/>
                      <a:pt x="642" y="301"/>
                      <a:pt x="642" y="301"/>
                    </a:cubicBezTo>
                    <a:cubicBezTo>
                      <a:pt x="592" y="301"/>
                      <a:pt x="592" y="301"/>
                      <a:pt x="592" y="301"/>
                    </a:cubicBezTo>
                    <a:cubicBezTo>
                      <a:pt x="592" y="321"/>
                      <a:pt x="592" y="321"/>
                      <a:pt x="592" y="321"/>
                    </a:cubicBezTo>
                    <a:cubicBezTo>
                      <a:pt x="638" y="321"/>
                      <a:pt x="638" y="321"/>
                      <a:pt x="638" y="321"/>
                    </a:cubicBezTo>
                    <a:cubicBezTo>
                      <a:pt x="638" y="337"/>
                      <a:pt x="638" y="337"/>
                      <a:pt x="638" y="337"/>
                    </a:cubicBezTo>
                    <a:cubicBezTo>
                      <a:pt x="592" y="337"/>
                      <a:pt x="592" y="337"/>
                      <a:pt x="592" y="337"/>
                    </a:cubicBezTo>
                    <a:cubicBezTo>
                      <a:pt x="592" y="362"/>
                      <a:pt x="592" y="362"/>
                      <a:pt x="592" y="362"/>
                    </a:cubicBezTo>
                    <a:cubicBezTo>
                      <a:pt x="643" y="362"/>
                      <a:pt x="643" y="362"/>
                      <a:pt x="643" y="362"/>
                    </a:cubicBezTo>
                    <a:cubicBezTo>
                      <a:pt x="643" y="377"/>
                      <a:pt x="643" y="377"/>
                      <a:pt x="643" y="377"/>
                    </a:cubicBezTo>
                    <a:lnTo>
                      <a:pt x="574" y="377"/>
                    </a:lnTo>
                    <a:close/>
                    <a:moveTo>
                      <a:pt x="661" y="347"/>
                    </a:moveTo>
                    <a:cubicBezTo>
                      <a:pt x="679" y="346"/>
                      <a:pt x="679" y="346"/>
                      <a:pt x="679" y="346"/>
                    </a:cubicBezTo>
                    <a:cubicBezTo>
                      <a:pt x="680" y="352"/>
                      <a:pt x="683" y="356"/>
                      <a:pt x="686" y="359"/>
                    </a:cubicBezTo>
                    <a:cubicBezTo>
                      <a:pt x="689" y="362"/>
                      <a:pt x="694" y="363"/>
                      <a:pt x="699" y="363"/>
                    </a:cubicBezTo>
                    <a:cubicBezTo>
                      <a:pt x="705" y="363"/>
                      <a:pt x="710" y="362"/>
                      <a:pt x="713" y="359"/>
                    </a:cubicBezTo>
                    <a:cubicBezTo>
                      <a:pt x="716" y="357"/>
                      <a:pt x="717" y="354"/>
                      <a:pt x="717" y="351"/>
                    </a:cubicBezTo>
                    <a:cubicBezTo>
                      <a:pt x="717" y="348"/>
                      <a:pt x="717" y="347"/>
                      <a:pt x="715" y="345"/>
                    </a:cubicBezTo>
                    <a:cubicBezTo>
                      <a:pt x="714" y="344"/>
                      <a:pt x="712" y="342"/>
                      <a:pt x="709" y="341"/>
                    </a:cubicBezTo>
                    <a:cubicBezTo>
                      <a:pt x="707" y="340"/>
                      <a:pt x="702" y="339"/>
                      <a:pt x="694" y="337"/>
                    </a:cubicBezTo>
                    <a:cubicBezTo>
                      <a:pt x="684" y="335"/>
                      <a:pt x="677" y="332"/>
                      <a:pt x="673" y="328"/>
                    </a:cubicBezTo>
                    <a:cubicBezTo>
                      <a:pt x="668" y="323"/>
                      <a:pt x="665" y="317"/>
                      <a:pt x="665" y="310"/>
                    </a:cubicBezTo>
                    <a:cubicBezTo>
                      <a:pt x="665" y="305"/>
                      <a:pt x="666" y="301"/>
                      <a:pt x="669" y="297"/>
                    </a:cubicBezTo>
                    <a:cubicBezTo>
                      <a:pt x="671" y="293"/>
                      <a:pt x="675" y="290"/>
                      <a:pt x="680" y="287"/>
                    </a:cubicBezTo>
                    <a:cubicBezTo>
                      <a:pt x="685" y="285"/>
                      <a:pt x="691" y="284"/>
                      <a:pt x="698" y="284"/>
                    </a:cubicBezTo>
                    <a:cubicBezTo>
                      <a:pt x="710" y="284"/>
                      <a:pt x="718" y="287"/>
                      <a:pt x="724" y="292"/>
                    </a:cubicBezTo>
                    <a:cubicBezTo>
                      <a:pt x="730" y="297"/>
                      <a:pt x="733" y="304"/>
                      <a:pt x="733" y="312"/>
                    </a:cubicBezTo>
                    <a:cubicBezTo>
                      <a:pt x="715" y="313"/>
                      <a:pt x="715" y="313"/>
                      <a:pt x="715" y="313"/>
                    </a:cubicBezTo>
                    <a:cubicBezTo>
                      <a:pt x="714" y="308"/>
                      <a:pt x="712" y="305"/>
                      <a:pt x="710" y="303"/>
                    </a:cubicBezTo>
                    <a:cubicBezTo>
                      <a:pt x="707" y="301"/>
                      <a:pt x="703" y="299"/>
                      <a:pt x="698" y="299"/>
                    </a:cubicBezTo>
                    <a:cubicBezTo>
                      <a:pt x="693" y="299"/>
                      <a:pt x="688" y="301"/>
                      <a:pt x="685" y="303"/>
                    </a:cubicBezTo>
                    <a:cubicBezTo>
                      <a:pt x="683" y="304"/>
                      <a:pt x="682" y="306"/>
                      <a:pt x="682" y="308"/>
                    </a:cubicBezTo>
                    <a:cubicBezTo>
                      <a:pt x="682" y="311"/>
                      <a:pt x="683" y="312"/>
                      <a:pt x="685" y="314"/>
                    </a:cubicBezTo>
                    <a:cubicBezTo>
                      <a:pt x="687" y="316"/>
                      <a:pt x="693" y="318"/>
                      <a:pt x="702" y="320"/>
                    </a:cubicBezTo>
                    <a:cubicBezTo>
                      <a:pt x="711" y="322"/>
                      <a:pt x="718" y="324"/>
                      <a:pt x="722" y="327"/>
                    </a:cubicBezTo>
                    <a:cubicBezTo>
                      <a:pt x="726" y="329"/>
                      <a:pt x="730" y="332"/>
                      <a:pt x="732" y="336"/>
                    </a:cubicBezTo>
                    <a:cubicBezTo>
                      <a:pt x="734" y="340"/>
                      <a:pt x="736" y="345"/>
                      <a:pt x="736" y="351"/>
                    </a:cubicBezTo>
                    <a:cubicBezTo>
                      <a:pt x="736" y="356"/>
                      <a:pt x="734" y="361"/>
                      <a:pt x="731" y="365"/>
                    </a:cubicBezTo>
                    <a:cubicBezTo>
                      <a:pt x="728" y="370"/>
                      <a:pt x="724" y="373"/>
                      <a:pt x="719" y="375"/>
                    </a:cubicBezTo>
                    <a:cubicBezTo>
                      <a:pt x="714" y="378"/>
                      <a:pt x="707" y="379"/>
                      <a:pt x="699" y="379"/>
                    </a:cubicBezTo>
                    <a:cubicBezTo>
                      <a:pt x="688" y="379"/>
                      <a:pt x="679" y="376"/>
                      <a:pt x="672" y="371"/>
                    </a:cubicBezTo>
                    <a:cubicBezTo>
                      <a:pt x="666" y="365"/>
                      <a:pt x="663" y="358"/>
                      <a:pt x="661" y="347"/>
                    </a:cubicBezTo>
                    <a:close/>
                    <a:moveTo>
                      <a:pt x="754" y="347"/>
                    </a:moveTo>
                    <a:cubicBezTo>
                      <a:pt x="772" y="346"/>
                      <a:pt x="772" y="346"/>
                      <a:pt x="772" y="346"/>
                    </a:cubicBezTo>
                    <a:cubicBezTo>
                      <a:pt x="773" y="352"/>
                      <a:pt x="775" y="356"/>
                      <a:pt x="778" y="359"/>
                    </a:cubicBezTo>
                    <a:cubicBezTo>
                      <a:pt x="781" y="362"/>
                      <a:pt x="786" y="363"/>
                      <a:pt x="791" y="363"/>
                    </a:cubicBezTo>
                    <a:cubicBezTo>
                      <a:pt x="797" y="363"/>
                      <a:pt x="802" y="362"/>
                      <a:pt x="805" y="359"/>
                    </a:cubicBezTo>
                    <a:cubicBezTo>
                      <a:pt x="808" y="357"/>
                      <a:pt x="809" y="354"/>
                      <a:pt x="809" y="351"/>
                    </a:cubicBezTo>
                    <a:cubicBezTo>
                      <a:pt x="809" y="348"/>
                      <a:pt x="809" y="347"/>
                      <a:pt x="808" y="345"/>
                    </a:cubicBezTo>
                    <a:cubicBezTo>
                      <a:pt x="806" y="344"/>
                      <a:pt x="804" y="342"/>
                      <a:pt x="801" y="341"/>
                    </a:cubicBezTo>
                    <a:cubicBezTo>
                      <a:pt x="799" y="340"/>
                      <a:pt x="794" y="339"/>
                      <a:pt x="786" y="337"/>
                    </a:cubicBezTo>
                    <a:cubicBezTo>
                      <a:pt x="776" y="335"/>
                      <a:pt x="769" y="332"/>
                      <a:pt x="765" y="328"/>
                    </a:cubicBezTo>
                    <a:cubicBezTo>
                      <a:pt x="760" y="323"/>
                      <a:pt x="757" y="317"/>
                      <a:pt x="757" y="310"/>
                    </a:cubicBezTo>
                    <a:cubicBezTo>
                      <a:pt x="757" y="305"/>
                      <a:pt x="758" y="301"/>
                      <a:pt x="761" y="297"/>
                    </a:cubicBezTo>
                    <a:cubicBezTo>
                      <a:pt x="763" y="293"/>
                      <a:pt x="767" y="290"/>
                      <a:pt x="772" y="287"/>
                    </a:cubicBezTo>
                    <a:cubicBezTo>
                      <a:pt x="777" y="285"/>
                      <a:pt x="783" y="284"/>
                      <a:pt x="790" y="284"/>
                    </a:cubicBezTo>
                    <a:cubicBezTo>
                      <a:pt x="802" y="284"/>
                      <a:pt x="810" y="287"/>
                      <a:pt x="816" y="292"/>
                    </a:cubicBezTo>
                    <a:cubicBezTo>
                      <a:pt x="822" y="297"/>
                      <a:pt x="825" y="304"/>
                      <a:pt x="825" y="312"/>
                    </a:cubicBezTo>
                    <a:cubicBezTo>
                      <a:pt x="807" y="313"/>
                      <a:pt x="807" y="313"/>
                      <a:pt x="807" y="313"/>
                    </a:cubicBezTo>
                    <a:cubicBezTo>
                      <a:pt x="806" y="308"/>
                      <a:pt x="804" y="305"/>
                      <a:pt x="802" y="303"/>
                    </a:cubicBezTo>
                    <a:cubicBezTo>
                      <a:pt x="799" y="301"/>
                      <a:pt x="795" y="299"/>
                      <a:pt x="790" y="299"/>
                    </a:cubicBezTo>
                    <a:cubicBezTo>
                      <a:pt x="785" y="299"/>
                      <a:pt x="780" y="301"/>
                      <a:pt x="777" y="303"/>
                    </a:cubicBezTo>
                    <a:cubicBezTo>
                      <a:pt x="776" y="304"/>
                      <a:pt x="775" y="306"/>
                      <a:pt x="775" y="308"/>
                    </a:cubicBezTo>
                    <a:cubicBezTo>
                      <a:pt x="775" y="311"/>
                      <a:pt x="775" y="312"/>
                      <a:pt x="777" y="314"/>
                    </a:cubicBezTo>
                    <a:cubicBezTo>
                      <a:pt x="780" y="316"/>
                      <a:pt x="785" y="318"/>
                      <a:pt x="794" y="320"/>
                    </a:cubicBezTo>
                    <a:cubicBezTo>
                      <a:pt x="803" y="322"/>
                      <a:pt x="810" y="324"/>
                      <a:pt x="814" y="327"/>
                    </a:cubicBezTo>
                    <a:cubicBezTo>
                      <a:pt x="818" y="329"/>
                      <a:pt x="822" y="332"/>
                      <a:pt x="824" y="336"/>
                    </a:cubicBezTo>
                    <a:cubicBezTo>
                      <a:pt x="827" y="340"/>
                      <a:pt x="828" y="345"/>
                      <a:pt x="828" y="351"/>
                    </a:cubicBezTo>
                    <a:cubicBezTo>
                      <a:pt x="828" y="356"/>
                      <a:pt x="826" y="361"/>
                      <a:pt x="824" y="365"/>
                    </a:cubicBezTo>
                    <a:cubicBezTo>
                      <a:pt x="821" y="370"/>
                      <a:pt x="817" y="373"/>
                      <a:pt x="811" y="375"/>
                    </a:cubicBezTo>
                    <a:cubicBezTo>
                      <a:pt x="806" y="378"/>
                      <a:pt x="799" y="379"/>
                      <a:pt x="791" y="379"/>
                    </a:cubicBezTo>
                    <a:cubicBezTo>
                      <a:pt x="780" y="379"/>
                      <a:pt x="771" y="376"/>
                      <a:pt x="765" y="371"/>
                    </a:cubicBezTo>
                    <a:cubicBezTo>
                      <a:pt x="758" y="365"/>
                      <a:pt x="755" y="358"/>
                      <a:pt x="754" y="347"/>
                    </a:cubicBezTo>
                    <a:close/>
                    <a:moveTo>
                      <a:pt x="888" y="347"/>
                    </a:moveTo>
                    <a:cubicBezTo>
                      <a:pt x="906" y="346"/>
                      <a:pt x="906" y="346"/>
                      <a:pt x="906" y="346"/>
                    </a:cubicBezTo>
                    <a:cubicBezTo>
                      <a:pt x="907" y="352"/>
                      <a:pt x="910" y="356"/>
                      <a:pt x="913" y="359"/>
                    </a:cubicBezTo>
                    <a:cubicBezTo>
                      <a:pt x="916" y="362"/>
                      <a:pt x="921" y="363"/>
                      <a:pt x="926" y="363"/>
                    </a:cubicBezTo>
                    <a:cubicBezTo>
                      <a:pt x="932" y="363"/>
                      <a:pt x="937" y="362"/>
                      <a:pt x="940" y="359"/>
                    </a:cubicBezTo>
                    <a:cubicBezTo>
                      <a:pt x="943" y="357"/>
                      <a:pt x="944" y="354"/>
                      <a:pt x="944" y="351"/>
                    </a:cubicBezTo>
                    <a:cubicBezTo>
                      <a:pt x="944" y="348"/>
                      <a:pt x="944" y="347"/>
                      <a:pt x="942" y="345"/>
                    </a:cubicBezTo>
                    <a:cubicBezTo>
                      <a:pt x="941" y="344"/>
                      <a:pt x="939" y="342"/>
                      <a:pt x="936" y="341"/>
                    </a:cubicBezTo>
                    <a:cubicBezTo>
                      <a:pt x="933" y="340"/>
                      <a:pt x="929" y="339"/>
                      <a:pt x="921" y="337"/>
                    </a:cubicBezTo>
                    <a:cubicBezTo>
                      <a:pt x="911" y="335"/>
                      <a:pt x="904" y="332"/>
                      <a:pt x="900" y="328"/>
                    </a:cubicBezTo>
                    <a:cubicBezTo>
                      <a:pt x="894" y="323"/>
                      <a:pt x="892" y="317"/>
                      <a:pt x="892" y="310"/>
                    </a:cubicBezTo>
                    <a:cubicBezTo>
                      <a:pt x="892" y="305"/>
                      <a:pt x="893" y="301"/>
                      <a:pt x="896" y="297"/>
                    </a:cubicBezTo>
                    <a:cubicBezTo>
                      <a:pt x="898" y="293"/>
                      <a:pt x="902" y="290"/>
                      <a:pt x="907" y="287"/>
                    </a:cubicBezTo>
                    <a:cubicBezTo>
                      <a:pt x="912" y="285"/>
                      <a:pt x="918" y="284"/>
                      <a:pt x="925" y="284"/>
                    </a:cubicBezTo>
                    <a:cubicBezTo>
                      <a:pt x="936" y="284"/>
                      <a:pt x="945" y="287"/>
                      <a:pt x="951" y="292"/>
                    </a:cubicBezTo>
                    <a:cubicBezTo>
                      <a:pt x="957" y="297"/>
                      <a:pt x="960" y="304"/>
                      <a:pt x="960" y="312"/>
                    </a:cubicBezTo>
                    <a:cubicBezTo>
                      <a:pt x="942" y="313"/>
                      <a:pt x="942" y="313"/>
                      <a:pt x="942" y="313"/>
                    </a:cubicBezTo>
                    <a:cubicBezTo>
                      <a:pt x="941" y="308"/>
                      <a:pt x="939" y="305"/>
                      <a:pt x="936" y="303"/>
                    </a:cubicBezTo>
                    <a:cubicBezTo>
                      <a:pt x="934" y="301"/>
                      <a:pt x="930" y="299"/>
                      <a:pt x="925" y="299"/>
                    </a:cubicBezTo>
                    <a:cubicBezTo>
                      <a:pt x="919" y="299"/>
                      <a:pt x="915" y="301"/>
                      <a:pt x="912" y="303"/>
                    </a:cubicBezTo>
                    <a:cubicBezTo>
                      <a:pt x="910" y="304"/>
                      <a:pt x="909" y="306"/>
                      <a:pt x="909" y="308"/>
                    </a:cubicBezTo>
                    <a:cubicBezTo>
                      <a:pt x="909" y="311"/>
                      <a:pt x="910" y="312"/>
                      <a:pt x="912" y="314"/>
                    </a:cubicBezTo>
                    <a:cubicBezTo>
                      <a:pt x="914" y="316"/>
                      <a:pt x="920" y="318"/>
                      <a:pt x="929" y="320"/>
                    </a:cubicBezTo>
                    <a:cubicBezTo>
                      <a:pt x="938" y="322"/>
                      <a:pt x="945" y="324"/>
                      <a:pt x="949" y="327"/>
                    </a:cubicBezTo>
                    <a:cubicBezTo>
                      <a:pt x="953" y="329"/>
                      <a:pt x="957" y="332"/>
                      <a:pt x="959" y="336"/>
                    </a:cubicBezTo>
                    <a:cubicBezTo>
                      <a:pt x="961" y="340"/>
                      <a:pt x="963" y="345"/>
                      <a:pt x="963" y="351"/>
                    </a:cubicBezTo>
                    <a:cubicBezTo>
                      <a:pt x="963" y="356"/>
                      <a:pt x="961" y="361"/>
                      <a:pt x="958" y="365"/>
                    </a:cubicBezTo>
                    <a:cubicBezTo>
                      <a:pt x="955" y="370"/>
                      <a:pt x="951" y="373"/>
                      <a:pt x="946" y="375"/>
                    </a:cubicBezTo>
                    <a:cubicBezTo>
                      <a:pt x="941" y="378"/>
                      <a:pt x="934" y="379"/>
                      <a:pt x="926" y="379"/>
                    </a:cubicBezTo>
                    <a:cubicBezTo>
                      <a:pt x="914" y="379"/>
                      <a:pt x="906" y="376"/>
                      <a:pt x="899" y="371"/>
                    </a:cubicBezTo>
                    <a:cubicBezTo>
                      <a:pt x="893" y="365"/>
                      <a:pt x="889" y="358"/>
                      <a:pt x="888" y="347"/>
                    </a:cubicBezTo>
                    <a:close/>
                    <a:moveTo>
                      <a:pt x="985" y="286"/>
                    </a:moveTo>
                    <a:cubicBezTo>
                      <a:pt x="1003" y="286"/>
                      <a:pt x="1003" y="286"/>
                      <a:pt x="1003" y="286"/>
                    </a:cubicBezTo>
                    <a:cubicBezTo>
                      <a:pt x="1003" y="335"/>
                      <a:pt x="1003" y="335"/>
                      <a:pt x="1003" y="335"/>
                    </a:cubicBezTo>
                    <a:cubicBezTo>
                      <a:pt x="1003" y="343"/>
                      <a:pt x="1004" y="348"/>
                      <a:pt x="1004" y="351"/>
                    </a:cubicBezTo>
                    <a:cubicBezTo>
                      <a:pt x="1005" y="354"/>
                      <a:pt x="1007" y="357"/>
                      <a:pt x="1010" y="360"/>
                    </a:cubicBezTo>
                    <a:cubicBezTo>
                      <a:pt x="1013" y="362"/>
                      <a:pt x="1017" y="363"/>
                      <a:pt x="1022" y="363"/>
                    </a:cubicBezTo>
                    <a:cubicBezTo>
                      <a:pt x="1027" y="363"/>
                      <a:pt x="1031" y="362"/>
                      <a:pt x="1034" y="360"/>
                    </a:cubicBezTo>
                    <a:cubicBezTo>
                      <a:pt x="1037" y="358"/>
                      <a:pt x="1038" y="355"/>
                      <a:pt x="1039" y="352"/>
                    </a:cubicBezTo>
                    <a:cubicBezTo>
                      <a:pt x="1039" y="349"/>
                      <a:pt x="1039" y="344"/>
                      <a:pt x="1039" y="336"/>
                    </a:cubicBezTo>
                    <a:cubicBezTo>
                      <a:pt x="1039" y="286"/>
                      <a:pt x="1039" y="286"/>
                      <a:pt x="1039" y="286"/>
                    </a:cubicBezTo>
                    <a:cubicBezTo>
                      <a:pt x="1058" y="286"/>
                      <a:pt x="1058" y="286"/>
                      <a:pt x="1058" y="286"/>
                    </a:cubicBezTo>
                    <a:cubicBezTo>
                      <a:pt x="1058" y="334"/>
                      <a:pt x="1058" y="334"/>
                      <a:pt x="1058" y="334"/>
                    </a:cubicBezTo>
                    <a:cubicBezTo>
                      <a:pt x="1058" y="345"/>
                      <a:pt x="1057" y="353"/>
                      <a:pt x="1056" y="357"/>
                    </a:cubicBezTo>
                    <a:cubicBezTo>
                      <a:pt x="1055" y="362"/>
                      <a:pt x="1054" y="365"/>
                      <a:pt x="1051" y="369"/>
                    </a:cubicBezTo>
                    <a:cubicBezTo>
                      <a:pt x="1048" y="372"/>
                      <a:pt x="1045" y="374"/>
                      <a:pt x="1040" y="376"/>
                    </a:cubicBezTo>
                    <a:cubicBezTo>
                      <a:pt x="1036" y="378"/>
                      <a:pt x="1030" y="379"/>
                      <a:pt x="1023" y="379"/>
                    </a:cubicBezTo>
                    <a:cubicBezTo>
                      <a:pt x="1014" y="379"/>
                      <a:pt x="1007" y="378"/>
                      <a:pt x="1003" y="376"/>
                    </a:cubicBezTo>
                    <a:cubicBezTo>
                      <a:pt x="998" y="374"/>
                      <a:pt x="995" y="371"/>
                      <a:pt x="992" y="368"/>
                    </a:cubicBezTo>
                    <a:cubicBezTo>
                      <a:pt x="989" y="365"/>
                      <a:pt x="988" y="361"/>
                      <a:pt x="987" y="358"/>
                    </a:cubicBezTo>
                    <a:cubicBezTo>
                      <a:pt x="986" y="352"/>
                      <a:pt x="985" y="345"/>
                      <a:pt x="985" y="335"/>
                    </a:cubicBezTo>
                    <a:lnTo>
                      <a:pt x="985" y="286"/>
                    </a:lnTo>
                    <a:close/>
                    <a:moveTo>
                      <a:pt x="1084" y="377"/>
                    </a:moveTo>
                    <a:cubicBezTo>
                      <a:pt x="1084" y="286"/>
                      <a:pt x="1084" y="286"/>
                      <a:pt x="1084" y="286"/>
                    </a:cubicBezTo>
                    <a:cubicBezTo>
                      <a:pt x="1102" y="286"/>
                      <a:pt x="1102" y="286"/>
                      <a:pt x="1102" y="286"/>
                    </a:cubicBezTo>
                    <a:cubicBezTo>
                      <a:pt x="1102" y="377"/>
                      <a:pt x="1102" y="377"/>
                      <a:pt x="1102" y="377"/>
                    </a:cubicBezTo>
                    <a:lnTo>
                      <a:pt x="1084" y="377"/>
                    </a:lnTo>
                    <a:close/>
                    <a:moveTo>
                      <a:pt x="1147" y="377"/>
                    </a:moveTo>
                    <a:cubicBezTo>
                      <a:pt x="1147" y="301"/>
                      <a:pt x="1147" y="301"/>
                      <a:pt x="1147" y="301"/>
                    </a:cubicBezTo>
                    <a:cubicBezTo>
                      <a:pt x="1120" y="301"/>
                      <a:pt x="1120" y="301"/>
                      <a:pt x="1120" y="301"/>
                    </a:cubicBezTo>
                    <a:cubicBezTo>
                      <a:pt x="1120" y="286"/>
                      <a:pt x="1120" y="286"/>
                      <a:pt x="1120" y="286"/>
                    </a:cubicBezTo>
                    <a:cubicBezTo>
                      <a:pt x="1193" y="286"/>
                      <a:pt x="1193" y="286"/>
                      <a:pt x="1193" y="286"/>
                    </a:cubicBezTo>
                    <a:cubicBezTo>
                      <a:pt x="1193" y="301"/>
                      <a:pt x="1193" y="301"/>
                      <a:pt x="1193" y="301"/>
                    </a:cubicBezTo>
                    <a:cubicBezTo>
                      <a:pt x="1166" y="301"/>
                      <a:pt x="1166" y="301"/>
                      <a:pt x="1166" y="301"/>
                    </a:cubicBezTo>
                    <a:cubicBezTo>
                      <a:pt x="1166" y="377"/>
                      <a:pt x="1166" y="377"/>
                      <a:pt x="1166" y="377"/>
                    </a:cubicBezTo>
                    <a:lnTo>
                      <a:pt x="1147" y="377"/>
                    </a:lnTo>
                    <a:close/>
                    <a:moveTo>
                      <a:pt x="1212" y="377"/>
                    </a:moveTo>
                    <a:cubicBezTo>
                      <a:pt x="1212" y="286"/>
                      <a:pt x="1212" y="286"/>
                      <a:pt x="1212" y="286"/>
                    </a:cubicBezTo>
                    <a:cubicBezTo>
                      <a:pt x="1280" y="286"/>
                      <a:pt x="1280" y="286"/>
                      <a:pt x="1280" y="286"/>
                    </a:cubicBezTo>
                    <a:cubicBezTo>
                      <a:pt x="1280" y="301"/>
                      <a:pt x="1280" y="301"/>
                      <a:pt x="1280" y="301"/>
                    </a:cubicBezTo>
                    <a:cubicBezTo>
                      <a:pt x="1230" y="301"/>
                      <a:pt x="1230" y="301"/>
                      <a:pt x="1230" y="301"/>
                    </a:cubicBezTo>
                    <a:cubicBezTo>
                      <a:pt x="1230" y="321"/>
                      <a:pt x="1230" y="321"/>
                      <a:pt x="1230" y="321"/>
                    </a:cubicBezTo>
                    <a:cubicBezTo>
                      <a:pt x="1276" y="321"/>
                      <a:pt x="1276" y="321"/>
                      <a:pt x="1276" y="321"/>
                    </a:cubicBezTo>
                    <a:cubicBezTo>
                      <a:pt x="1276" y="337"/>
                      <a:pt x="1276" y="337"/>
                      <a:pt x="1276" y="337"/>
                    </a:cubicBezTo>
                    <a:cubicBezTo>
                      <a:pt x="1230" y="337"/>
                      <a:pt x="1230" y="337"/>
                      <a:pt x="1230" y="337"/>
                    </a:cubicBezTo>
                    <a:cubicBezTo>
                      <a:pt x="1230" y="362"/>
                      <a:pt x="1230" y="362"/>
                      <a:pt x="1230" y="362"/>
                    </a:cubicBezTo>
                    <a:cubicBezTo>
                      <a:pt x="1281" y="362"/>
                      <a:pt x="1281" y="362"/>
                      <a:pt x="1281" y="362"/>
                    </a:cubicBezTo>
                    <a:cubicBezTo>
                      <a:pt x="1281" y="377"/>
                      <a:pt x="1281" y="377"/>
                      <a:pt x="1281" y="377"/>
                    </a:cubicBezTo>
                    <a:lnTo>
                      <a:pt x="1212" y="377"/>
                    </a:lnTo>
                    <a:close/>
                    <a:moveTo>
                      <a:pt x="1280" y="206"/>
                    </a:moveTo>
                    <a:cubicBezTo>
                      <a:pt x="0" y="206"/>
                      <a:pt x="0" y="206"/>
                      <a:pt x="0" y="206"/>
                    </a:cubicBezTo>
                    <a:cubicBezTo>
                      <a:pt x="0" y="218"/>
                      <a:pt x="0" y="218"/>
                      <a:pt x="0" y="218"/>
                    </a:cubicBezTo>
                    <a:cubicBezTo>
                      <a:pt x="1280" y="218"/>
                      <a:pt x="1280" y="218"/>
                      <a:pt x="1280" y="218"/>
                    </a:cubicBezTo>
                    <a:lnTo>
                      <a:pt x="1280" y="206"/>
                    </a:lnTo>
                    <a:close/>
                  </a:path>
                </a:pathLst>
              </a:custGeom>
              <a:solidFill>
                <a:schemeClr val="accent2"/>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grpSp>
        <p:grpSp>
          <p:nvGrpSpPr>
            <p:cNvPr id="194" name="Group 193"/>
            <p:cNvGrpSpPr/>
            <p:nvPr/>
          </p:nvGrpSpPr>
          <p:grpSpPr>
            <a:xfrm>
              <a:off x="1669271" y="3064089"/>
              <a:ext cx="745425" cy="745425"/>
              <a:chOff x="1486650" y="3524013"/>
              <a:chExt cx="745531" cy="745531"/>
            </a:xfrm>
          </p:grpSpPr>
          <p:sp>
            <p:nvSpPr>
              <p:cNvPr id="195" name="Oval 194"/>
              <p:cNvSpPr/>
              <p:nvPr/>
            </p:nvSpPr>
            <p:spPr bwMode="auto">
              <a:xfrm>
                <a:off x="1486650" y="3524013"/>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Freeform 5"/>
              <p:cNvSpPr>
                <a:spLocks noChangeAspect="1" noEditPoints="1"/>
              </p:cNvSpPr>
              <p:nvPr/>
            </p:nvSpPr>
            <p:spPr bwMode="black">
              <a:xfrm>
                <a:off x="1670542" y="3788884"/>
                <a:ext cx="434896" cy="21578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accent2"/>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grpSp>
        <p:grpSp>
          <p:nvGrpSpPr>
            <p:cNvPr id="2" name="Group 1"/>
            <p:cNvGrpSpPr/>
            <p:nvPr/>
          </p:nvGrpSpPr>
          <p:grpSpPr>
            <a:xfrm>
              <a:off x="2906363" y="3059927"/>
              <a:ext cx="745425" cy="745425"/>
              <a:chOff x="2358247" y="2642988"/>
              <a:chExt cx="745425" cy="745425"/>
            </a:xfrm>
          </p:grpSpPr>
          <p:sp>
            <p:nvSpPr>
              <p:cNvPr id="192" name="Oval 191"/>
              <p:cNvSpPr/>
              <p:nvPr/>
            </p:nvSpPr>
            <p:spPr bwMode="auto">
              <a:xfrm>
                <a:off x="2358247" y="264298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Freeform 23"/>
              <p:cNvSpPr>
                <a:spLocks noChangeAspect="1" noEditPoints="1"/>
              </p:cNvSpPr>
              <p:nvPr/>
            </p:nvSpPr>
            <p:spPr bwMode="auto">
              <a:xfrm>
                <a:off x="2603339" y="2840574"/>
                <a:ext cx="324670" cy="328998"/>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chemeClr val="accent2"/>
              </a:solidFill>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grpSp>
        <p:grpSp>
          <p:nvGrpSpPr>
            <p:cNvPr id="3" name="Group 2"/>
            <p:cNvGrpSpPr/>
            <p:nvPr/>
          </p:nvGrpSpPr>
          <p:grpSpPr>
            <a:xfrm>
              <a:off x="421112" y="3082046"/>
              <a:ext cx="745425" cy="745425"/>
              <a:chOff x="-3306352" y="2218228"/>
              <a:chExt cx="745425" cy="745425"/>
            </a:xfrm>
          </p:grpSpPr>
          <p:sp>
            <p:nvSpPr>
              <p:cNvPr id="198" name="Oval 197"/>
              <p:cNvSpPr/>
              <p:nvPr/>
            </p:nvSpPr>
            <p:spPr bwMode="auto">
              <a:xfrm>
                <a:off x="-3306352" y="221822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reeform 13"/>
              <p:cNvSpPr>
                <a:spLocks noChangeAspect="1" noEditPoints="1"/>
              </p:cNvSpPr>
              <p:nvPr/>
            </p:nvSpPr>
            <p:spPr bwMode="auto">
              <a:xfrm>
                <a:off x="-3148035" y="2485751"/>
                <a:ext cx="393196" cy="24052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accent2"/>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grpSp>
        <p:sp>
          <p:nvSpPr>
            <p:cNvPr id="256" name="Oval 255"/>
            <p:cNvSpPr/>
            <p:nvPr/>
          </p:nvSpPr>
          <p:spPr bwMode="auto">
            <a:xfrm>
              <a:off x="1669271" y="194088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Oval 258"/>
            <p:cNvSpPr/>
            <p:nvPr/>
          </p:nvSpPr>
          <p:spPr bwMode="auto">
            <a:xfrm>
              <a:off x="2906363" y="193672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p:cNvSpPr/>
            <p:nvPr/>
          </p:nvSpPr>
          <p:spPr bwMode="auto">
            <a:xfrm>
              <a:off x="421112" y="195884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8" name="Picture 247"/>
            <p:cNvPicPr>
              <a:picLocks noChangeAspect="1"/>
            </p:cNvPicPr>
            <p:nvPr/>
          </p:nvPicPr>
          <p:blipFill>
            <a:blip r:embed="rId5"/>
            <a:stretch>
              <a:fillRect/>
            </a:stretch>
          </p:blipFill>
          <p:spPr>
            <a:xfrm>
              <a:off x="3072576" y="2169044"/>
              <a:ext cx="404684" cy="223288"/>
            </a:xfrm>
            <a:prstGeom prst="rect">
              <a:avLst/>
            </a:prstGeom>
          </p:spPr>
        </p:pic>
        <p:pic>
          <p:nvPicPr>
            <p:cNvPr id="253" name="Picture 252"/>
            <p:cNvPicPr>
              <a:picLocks noChangeAspect="1"/>
            </p:cNvPicPr>
            <p:nvPr/>
          </p:nvPicPr>
          <p:blipFill rotWithShape="1">
            <a:blip r:embed="rId6">
              <a:extLst>
                <a:ext uri="{BEBA8EAE-BF5A-486C-A8C5-ECC9F3942E4B}">
                  <a14:imgProps xmlns:a14="http://schemas.microsoft.com/office/drawing/2010/main">
                    <a14:imgLayer r:embed="rId7">
                      <a14:imgEffect>
                        <a14:saturation sat="200000"/>
                      </a14:imgEffect>
                    </a14:imgLayer>
                  </a14:imgProps>
                </a:ext>
              </a:extLst>
            </a:blip>
            <a:srcRect l="25959" t="9610" r="25959" b="9610"/>
            <a:stretch/>
          </p:blipFill>
          <p:spPr>
            <a:xfrm>
              <a:off x="586268" y="2093652"/>
              <a:ext cx="407507" cy="456569"/>
            </a:xfrm>
            <a:prstGeom prst="rect">
              <a:avLst/>
            </a:prstGeom>
          </p:spPr>
        </p:pic>
        <p:sp>
          <p:nvSpPr>
            <p:cNvPr id="266" name="Oval 265"/>
            <p:cNvSpPr/>
            <p:nvPr/>
          </p:nvSpPr>
          <p:spPr bwMode="auto">
            <a:xfrm>
              <a:off x="2918110" y="543043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1656378" y="543725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7" name="Picture 286"/>
            <p:cNvPicPr>
              <a:picLocks noChangeAspect="1"/>
            </p:cNvPicPr>
            <p:nvPr/>
          </p:nvPicPr>
          <p:blipFill>
            <a:blip r:embed="rId8">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5300"/>
                      </a14:imgEffect>
                      <a14:imgEffect>
                        <a14:saturation sat="400000"/>
                      </a14:imgEffect>
                      <a14:imgEffect>
                        <a14:brightnessContrast bright="22000" contrast="100000"/>
                      </a14:imgEffect>
                    </a14:imgLayer>
                  </a14:imgProps>
                </a:ext>
              </a:extLst>
            </a:blip>
            <a:stretch>
              <a:fillRect/>
            </a:stretch>
          </p:blipFill>
          <p:spPr>
            <a:xfrm>
              <a:off x="1731259" y="5748889"/>
              <a:ext cx="571098" cy="122160"/>
            </a:xfrm>
            <a:prstGeom prst="rect">
              <a:avLst/>
            </a:prstGeom>
          </p:spPr>
        </p:pic>
        <p:pic>
          <p:nvPicPr>
            <p:cNvPr id="289" name="Picture 288"/>
            <p:cNvPicPr>
              <a:picLocks noChangeAspect="1"/>
            </p:cNvPicPr>
            <p:nvPr/>
          </p:nvPicPr>
          <p:blipFill rotWithShape="1">
            <a:blip r:embed="rId10">
              <a:duotone>
                <a:schemeClr val="accent2">
                  <a:shade val="45000"/>
                  <a:satMod val="135000"/>
                </a:schemeClr>
                <a:prstClr val="white"/>
              </a:duotone>
              <a:extLst>
                <a:ext uri="{BEBA8EAE-BF5A-486C-A8C5-ECC9F3942E4B}">
                  <a14:imgProps xmlns:a14="http://schemas.microsoft.com/office/drawing/2010/main">
                    <a14:imgLayer r:embed="rId11">
                      <a14:imgEffect>
                        <a14:saturation sat="300000"/>
                      </a14:imgEffect>
                    </a14:imgLayer>
                  </a14:imgProps>
                </a:ext>
              </a:extLst>
            </a:blip>
            <a:srcRect t="30510" b="30510"/>
            <a:stretch/>
          </p:blipFill>
          <p:spPr>
            <a:xfrm>
              <a:off x="3052561" y="5710228"/>
              <a:ext cx="476728" cy="185832"/>
            </a:xfrm>
            <a:prstGeom prst="rect">
              <a:avLst/>
            </a:prstGeom>
          </p:spPr>
        </p:pic>
        <p:grpSp>
          <p:nvGrpSpPr>
            <p:cNvPr id="18" name="Group 17"/>
            <p:cNvGrpSpPr/>
            <p:nvPr/>
          </p:nvGrpSpPr>
          <p:grpSpPr>
            <a:xfrm>
              <a:off x="415110" y="5437257"/>
              <a:ext cx="745425" cy="745425"/>
              <a:chOff x="415110" y="5437257"/>
              <a:chExt cx="745425" cy="745425"/>
            </a:xfrm>
          </p:grpSpPr>
          <p:sp>
            <p:nvSpPr>
              <p:cNvPr id="269" name="Oval 268"/>
              <p:cNvSpPr/>
              <p:nvPr/>
            </p:nvSpPr>
            <p:spPr bwMode="auto">
              <a:xfrm>
                <a:off x="415110" y="5437257"/>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12">
                <a:duotone>
                  <a:schemeClr val="accent2">
                    <a:shade val="45000"/>
                    <a:satMod val="135000"/>
                  </a:schemeClr>
                  <a:prstClr val="white"/>
                </a:duotone>
              </a:blip>
              <a:stretch>
                <a:fillRect/>
              </a:stretch>
            </p:blipFill>
            <p:spPr>
              <a:xfrm>
                <a:off x="481047" y="5646925"/>
                <a:ext cx="607640" cy="303820"/>
              </a:xfrm>
              <a:prstGeom prst="rect">
                <a:avLst/>
              </a:prstGeom>
            </p:spPr>
          </p:pic>
        </p:grpSp>
        <p:sp>
          <p:nvSpPr>
            <p:cNvPr id="123" name="Freeform 5"/>
            <p:cNvSpPr>
              <a:spLocks noChangeAspect="1" noEditPoints="1"/>
            </p:cNvSpPr>
            <p:nvPr/>
          </p:nvSpPr>
          <p:spPr bwMode="black">
            <a:xfrm>
              <a:off x="1864428" y="2130688"/>
              <a:ext cx="338431" cy="339462"/>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grpSp>
      <p:grpSp>
        <p:nvGrpSpPr>
          <p:cNvPr id="5" name="Group 4"/>
          <p:cNvGrpSpPr/>
          <p:nvPr/>
        </p:nvGrpSpPr>
        <p:grpSpPr>
          <a:xfrm>
            <a:off x="8492560" y="1938756"/>
            <a:ext cx="3191577" cy="4542097"/>
            <a:chOff x="13685837" y="1976919"/>
            <a:chExt cx="3256037" cy="4633832"/>
          </a:xfrm>
        </p:grpSpPr>
        <p:sp>
          <p:nvSpPr>
            <p:cNvPr id="103" name="Oval 102"/>
            <p:cNvSpPr/>
            <p:nvPr/>
          </p:nvSpPr>
          <p:spPr bwMode="auto">
            <a:xfrm flipH="1">
              <a:off x="16181469"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4" name="Oval 103"/>
            <p:cNvSpPr/>
            <p:nvPr/>
          </p:nvSpPr>
          <p:spPr bwMode="auto">
            <a:xfrm flipH="1">
              <a:off x="1368583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9" name="Oval 108"/>
            <p:cNvSpPr/>
            <p:nvPr/>
          </p:nvSpPr>
          <p:spPr bwMode="auto">
            <a:xfrm flipH="1">
              <a:off x="16181469"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
              </a:r>
              <a:b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b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Oval 109"/>
            <p:cNvSpPr/>
            <p:nvPr/>
          </p:nvSpPr>
          <p:spPr bwMode="auto">
            <a:xfrm flipH="1">
              <a:off x="14933654"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1" name="Oval 110"/>
            <p:cNvSpPr/>
            <p:nvPr/>
          </p:nvSpPr>
          <p:spPr bwMode="auto">
            <a:xfrm flipH="1">
              <a:off x="14933654"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2" name="Oval 111"/>
            <p:cNvSpPr/>
            <p:nvPr/>
          </p:nvSpPr>
          <p:spPr bwMode="auto">
            <a:xfrm flipH="1">
              <a:off x="13685838" y="3119504"/>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3" name="Oval 112"/>
            <p:cNvSpPr/>
            <p:nvPr/>
          </p:nvSpPr>
          <p:spPr bwMode="auto">
            <a:xfrm flipH="1">
              <a:off x="13685838"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980" kern="0" spc="-49"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13"/>
            <a:stretch>
              <a:fillRect/>
            </a:stretch>
          </p:blipFill>
          <p:spPr>
            <a:xfrm>
              <a:off x="13875458" y="2167918"/>
              <a:ext cx="323821" cy="323821"/>
            </a:xfrm>
            <a:prstGeom prst="rect">
              <a:avLst/>
            </a:prstGeom>
          </p:spPr>
        </p:pic>
        <p:pic>
          <p:nvPicPr>
            <p:cNvPr id="115" name="Picture 114"/>
            <p:cNvPicPr>
              <a:picLocks noChangeAspect="1"/>
            </p:cNvPicPr>
            <p:nvPr/>
          </p:nvPicPr>
          <p:blipFill>
            <a:blip r:embed="rId14"/>
            <a:stretch>
              <a:fillRect/>
            </a:stretch>
          </p:blipFill>
          <p:spPr>
            <a:xfrm>
              <a:off x="15092032" y="2119643"/>
              <a:ext cx="410201" cy="410198"/>
            </a:xfrm>
            <a:prstGeom prst="rect">
              <a:avLst/>
            </a:prstGeom>
          </p:spPr>
        </p:pic>
        <p:pic>
          <p:nvPicPr>
            <p:cNvPr id="124" name="Picture 123"/>
            <p:cNvPicPr>
              <a:picLocks noChangeAspect="1"/>
            </p:cNvPicPr>
            <p:nvPr/>
          </p:nvPicPr>
          <p:blipFill>
            <a:blip r:embed="rId15"/>
            <a:stretch>
              <a:fillRect/>
            </a:stretch>
          </p:blipFill>
          <p:spPr>
            <a:xfrm>
              <a:off x="16367454" y="2156181"/>
              <a:ext cx="365410" cy="365410"/>
            </a:xfrm>
            <a:prstGeom prst="rect">
              <a:avLst/>
            </a:prstGeom>
          </p:spPr>
        </p:pic>
        <p:sp>
          <p:nvSpPr>
            <p:cNvPr id="125" name="Rectangle 124"/>
            <p:cNvSpPr/>
            <p:nvPr/>
          </p:nvSpPr>
          <p:spPr bwMode="auto">
            <a:xfrm flipH="1">
              <a:off x="16181468" y="3813625"/>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Functions</a:t>
              </a:r>
            </a:p>
          </p:txBody>
        </p:sp>
        <p:sp>
          <p:nvSpPr>
            <p:cNvPr id="126" name="Rectangle 125"/>
            <p:cNvSpPr/>
            <p:nvPr/>
          </p:nvSpPr>
          <p:spPr bwMode="auto">
            <a:xfrm flipH="1">
              <a:off x="1368583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Machine Learning</a:t>
              </a:r>
            </a:p>
          </p:txBody>
        </p:sp>
        <p:sp>
          <p:nvSpPr>
            <p:cNvPr id="127" name="Rectangle 126"/>
            <p:cNvSpPr/>
            <p:nvPr/>
          </p:nvSpPr>
          <p:spPr bwMode="auto">
            <a:xfrm flipH="1">
              <a:off x="16181468"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SQL Database</a:t>
              </a:r>
            </a:p>
          </p:txBody>
        </p:sp>
        <p:sp>
          <p:nvSpPr>
            <p:cNvPr id="128" name="Rectangle 127"/>
            <p:cNvSpPr/>
            <p:nvPr/>
          </p:nvSpPr>
          <p:spPr bwMode="auto">
            <a:xfrm flipH="1">
              <a:off x="14724417" y="3813625"/>
              <a:ext cx="1163896"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BLOB Storage</a:t>
              </a:r>
            </a:p>
          </p:txBody>
        </p:sp>
        <p:sp>
          <p:nvSpPr>
            <p:cNvPr id="129" name="Rectangle 128"/>
            <p:cNvSpPr/>
            <p:nvPr/>
          </p:nvSpPr>
          <p:spPr bwMode="auto">
            <a:xfrm flipH="1">
              <a:off x="14933653"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Azure Search</a:t>
              </a:r>
            </a:p>
          </p:txBody>
        </p:sp>
        <p:sp>
          <p:nvSpPr>
            <p:cNvPr id="130" name="Rectangle 129"/>
            <p:cNvSpPr/>
            <p:nvPr/>
          </p:nvSpPr>
          <p:spPr bwMode="auto">
            <a:xfrm flipH="1">
              <a:off x="13685837" y="3836354"/>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err="1">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DocDB</a:t>
              </a: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31" name="Rectangle 130"/>
            <p:cNvSpPr/>
            <p:nvPr/>
          </p:nvSpPr>
          <p:spPr bwMode="auto">
            <a:xfrm flipH="1">
              <a:off x="13685837"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spc="-49" dirty="0" err="1">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IoT</a:t>
              </a:r>
              <a:r>
                <a:rPr lang="en-US" sz="980" kern="0" spc="-49"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/Event Hub</a:t>
              </a:r>
            </a:p>
          </p:txBody>
        </p:sp>
        <p:pic>
          <p:nvPicPr>
            <p:cNvPr id="132" name="Picture 131"/>
            <p:cNvPicPr>
              <a:picLocks noChangeAspect="1"/>
            </p:cNvPicPr>
            <p:nvPr/>
          </p:nvPicPr>
          <p:blipFill>
            <a:blip r:embed="rId16"/>
            <a:stretch>
              <a:fillRect/>
            </a:stretch>
          </p:blipFill>
          <p:spPr>
            <a:xfrm>
              <a:off x="13895073" y="3329839"/>
              <a:ext cx="318430" cy="318428"/>
            </a:xfrm>
            <a:prstGeom prst="rect">
              <a:avLst/>
            </a:prstGeom>
          </p:spPr>
        </p:pic>
        <p:pic>
          <p:nvPicPr>
            <p:cNvPr id="137" name="Picture 136"/>
            <p:cNvPicPr>
              <a:picLocks noChangeAspect="1"/>
            </p:cNvPicPr>
            <p:nvPr/>
          </p:nvPicPr>
          <p:blipFill>
            <a:blip r:embed="rId17"/>
            <a:stretch>
              <a:fillRect/>
            </a:stretch>
          </p:blipFill>
          <p:spPr>
            <a:xfrm>
              <a:off x="15128224" y="3281965"/>
              <a:ext cx="350516" cy="350514"/>
            </a:xfrm>
            <a:prstGeom prst="rect">
              <a:avLst/>
            </a:prstGeom>
          </p:spPr>
        </p:pic>
        <p:pic>
          <p:nvPicPr>
            <p:cNvPr id="138" name="Picture 137"/>
            <p:cNvPicPr>
              <a:picLocks noChangeAspect="1"/>
            </p:cNvPicPr>
            <p:nvPr/>
          </p:nvPicPr>
          <p:blipFill>
            <a:blip r:embed="rId18"/>
            <a:stretch>
              <a:fillRect/>
            </a:stretch>
          </p:blipFill>
          <p:spPr>
            <a:xfrm>
              <a:off x="13886985" y="4465556"/>
              <a:ext cx="336042" cy="336042"/>
            </a:xfrm>
            <a:prstGeom prst="rect">
              <a:avLst/>
            </a:prstGeom>
          </p:spPr>
        </p:pic>
        <p:pic>
          <p:nvPicPr>
            <p:cNvPr id="139" name="Picture 138"/>
            <p:cNvPicPr>
              <a:picLocks noChangeAspect="1"/>
            </p:cNvPicPr>
            <p:nvPr/>
          </p:nvPicPr>
          <p:blipFill>
            <a:blip r:embed="rId19">
              <a:clrChange>
                <a:clrFrom>
                  <a:srgbClr val="FFFFFF"/>
                </a:clrFrom>
                <a:clrTo>
                  <a:srgbClr val="FFFFFF">
                    <a:alpha val="0"/>
                  </a:srgbClr>
                </a:clrTo>
              </a:clrChange>
            </a:blip>
            <a:stretch>
              <a:fillRect/>
            </a:stretch>
          </p:blipFill>
          <p:spPr>
            <a:xfrm>
              <a:off x="16158443" y="3266884"/>
              <a:ext cx="783431" cy="404948"/>
            </a:xfrm>
            <a:prstGeom prst="rect">
              <a:avLst/>
            </a:prstGeom>
          </p:spPr>
        </p:pic>
        <p:sp>
          <p:nvSpPr>
            <p:cNvPr id="140" name="Oval 139"/>
            <p:cNvSpPr/>
            <p:nvPr/>
          </p:nvSpPr>
          <p:spPr bwMode="auto">
            <a:xfrm flipH="1">
              <a:off x="14933653"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41" name="Rectangle 140"/>
            <p:cNvSpPr/>
            <p:nvPr/>
          </p:nvSpPr>
          <p:spPr bwMode="auto">
            <a:xfrm flipH="1">
              <a:off x="14933652"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HD Insight</a:t>
              </a:r>
            </a:p>
          </p:txBody>
        </p:sp>
        <p:sp>
          <p:nvSpPr>
            <p:cNvPr id="142" name="Oval 141"/>
            <p:cNvSpPr/>
            <p:nvPr/>
          </p:nvSpPr>
          <p:spPr bwMode="auto">
            <a:xfrm flipH="1">
              <a:off x="1618146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43" name="Rectangle 142"/>
            <p:cNvSpPr/>
            <p:nvPr/>
          </p:nvSpPr>
          <p:spPr bwMode="auto">
            <a:xfrm flipH="1">
              <a:off x="1618146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Site Recovery</a:t>
              </a:r>
            </a:p>
          </p:txBody>
        </p:sp>
        <p:pic>
          <p:nvPicPr>
            <p:cNvPr id="144" name="Picture 143"/>
            <p:cNvPicPr>
              <a:picLocks noChangeAspect="1"/>
            </p:cNvPicPr>
            <p:nvPr/>
          </p:nvPicPr>
          <p:blipFill>
            <a:blip r:embed="rId20"/>
            <a:stretch>
              <a:fillRect/>
            </a:stretch>
          </p:blipFill>
          <p:spPr>
            <a:xfrm>
              <a:off x="15095615" y="4429712"/>
              <a:ext cx="407730" cy="407730"/>
            </a:xfrm>
            <a:prstGeom prst="rect">
              <a:avLst/>
            </a:prstGeom>
          </p:spPr>
        </p:pic>
        <p:pic>
          <p:nvPicPr>
            <p:cNvPr id="145" name="Picture 144"/>
            <p:cNvPicPr>
              <a:picLocks noChangeAspect="1"/>
            </p:cNvPicPr>
            <p:nvPr/>
          </p:nvPicPr>
          <p:blipFill>
            <a:blip r:embed="rId21"/>
            <a:stretch>
              <a:fillRect/>
            </a:stretch>
          </p:blipFill>
          <p:spPr>
            <a:xfrm>
              <a:off x="16353164" y="4428516"/>
              <a:ext cx="393988" cy="393988"/>
            </a:xfrm>
            <a:prstGeom prst="rect">
              <a:avLst/>
            </a:prstGeom>
          </p:spPr>
        </p:pic>
        <p:sp>
          <p:nvSpPr>
            <p:cNvPr id="153" name="Rectangle 152"/>
            <p:cNvSpPr/>
            <p:nvPr/>
          </p:nvSpPr>
          <p:spPr bwMode="auto">
            <a:xfrm flipH="1">
              <a:off x="1368583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Tables</a:t>
              </a:r>
            </a:p>
          </p:txBody>
        </p:sp>
        <p:sp>
          <p:nvSpPr>
            <p:cNvPr id="154" name="Oval 153"/>
            <p:cNvSpPr/>
            <p:nvPr/>
          </p:nvSpPr>
          <p:spPr bwMode="auto">
            <a:xfrm flipH="1">
              <a:off x="14933653"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5" name="Rectangle 154"/>
            <p:cNvSpPr/>
            <p:nvPr/>
          </p:nvSpPr>
          <p:spPr bwMode="auto">
            <a:xfrm flipH="1">
              <a:off x="14933652"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Cognitive Services</a:t>
              </a:r>
            </a:p>
          </p:txBody>
        </p:sp>
        <p:sp>
          <p:nvSpPr>
            <p:cNvPr id="156" name="Oval 155"/>
            <p:cNvSpPr/>
            <p:nvPr/>
          </p:nvSpPr>
          <p:spPr bwMode="auto">
            <a:xfrm flipH="1">
              <a:off x="16181468"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7" name="Rectangle 156"/>
            <p:cNvSpPr/>
            <p:nvPr/>
          </p:nvSpPr>
          <p:spPr bwMode="auto">
            <a:xfrm flipH="1">
              <a:off x="1618146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DNS</a:t>
              </a:r>
            </a:p>
          </p:txBody>
        </p:sp>
        <p:pic>
          <p:nvPicPr>
            <p:cNvPr id="158" name="Picture 157"/>
            <p:cNvPicPr>
              <a:picLocks noChangeAspect="1"/>
            </p:cNvPicPr>
            <p:nvPr/>
          </p:nvPicPr>
          <p:blipFill>
            <a:blip r:embed="rId22"/>
            <a:stretch>
              <a:fillRect/>
            </a:stretch>
          </p:blipFill>
          <p:spPr>
            <a:xfrm>
              <a:off x="16359980" y="5639121"/>
              <a:ext cx="376514" cy="376512"/>
            </a:xfrm>
            <a:prstGeom prst="rect">
              <a:avLst/>
            </a:prstGeom>
          </p:spPr>
        </p:pic>
        <p:grpSp>
          <p:nvGrpSpPr>
            <p:cNvPr id="160" name="Group 159"/>
            <p:cNvGrpSpPr/>
            <p:nvPr/>
          </p:nvGrpSpPr>
          <p:grpSpPr>
            <a:xfrm>
              <a:off x="13685838" y="5468533"/>
              <a:ext cx="745425" cy="745425"/>
              <a:chOff x="8677795" y="5316133"/>
              <a:chExt cx="745425" cy="745425"/>
            </a:xfrm>
          </p:grpSpPr>
          <p:sp>
            <p:nvSpPr>
              <p:cNvPr id="161" name="Oval 160"/>
              <p:cNvSpPr/>
              <p:nvPr/>
            </p:nvSpPr>
            <p:spPr bwMode="auto">
              <a:xfrm flipH="1">
                <a:off x="8677795" y="53161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89"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98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62" name="Picture 161"/>
              <p:cNvPicPr>
                <a:picLocks noChangeAspect="1"/>
              </p:cNvPicPr>
              <p:nvPr/>
            </p:nvPicPr>
            <p:blipFill>
              <a:blip r:embed="rId23"/>
              <a:stretch>
                <a:fillRect/>
              </a:stretch>
            </p:blipFill>
            <p:spPr>
              <a:xfrm>
                <a:off x="8868611" y="5495925"/>
                <a:ext cx="367482" cy="367482"/>
              </a:xfrm>
              <a:prstGeom prst="rect">
                <a:avLst/>
              </a:prstGeom>
            </p:spPr>
          </p:pic>
        </p:grpSp>
        <p:pic>
          <p:nvPicPr>
            <p:cNvPr id="100" name="Picture 99"/>
            <p:cNvPicPr>
              <a:picLocks noChangeAspect="1"/>
            </p:cNvPicPr>
            <p:nvPr/>
          </p:nvPicPr>
          <p:blipFill>
            <a:blip r:embed="rId24"/>
            <a:stretch>
              <a:fillRect/>
            </a:stretch>
          </p:blipFill>
          <p:spPr>
            <a:xfrm>
              <a:off x="15103358" y="5638238"/>
              <a:ext cx="406014" cy="406014"/>
            </a:xfrm>
            <a:prstGeom prst="rect">
              <a:avLst/>
            </a:prstGeom>
          </p:spPr>
        </p:pic>
      </p:grpSp>
      <p:pic>
        <p:nvPicPr>
          <p:cNvPr id="6" name="Picture 5"/>
          <p:cNvPicPr>
            <a:picLocks noChangeAspect="1"/>
          </p:cNvPicPr>
          <p:nvPr/>
        </p:nvPicPr>
        <p:blipFill>
          <a:blip r:embed="rId25"/>
          <a:stretch>
            <a:fillRect/>
          </a:stretch>
        </p:blipFill>
        <p:spPr>
          <a:xfrm>
            <a:off x="4826065" y="2821431"/>
            <a:ext cx="2505769" cy="2420347"/>
          </a:xfrm>
          <a:prstGeom prst="rect">
            <a:avLst/>
          </a:prstGeom>
        </p:spPr>
      </p:pic>
    </p:spTree>
    <p:extLst>
      <p:ext uri="{BB962C8B-B14F-4D97-AF65-F5344CB8AC3E}">
        <p14:creationId xmlns:p14="http://schemas.microsoft.com/office/powerpoint/2010/main" val="2229772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 presetClass="emph" presetSubtype="0" accel="100000" autoRev="1" fill="hold" nodeType="withEffect">
                                  <p:stCondLst>
                                    <p:cond delay="0"/>
                                  </p:stCondLst>
                                  <p:childTnLst>
                                    <p:animScale>
                                      <p:cBhvr>
                                        <p:cTn id="9" dur="500" fill="hold"/>
                                        <p:tgtEl>
                                          <p:spTgt spid="8"/>
                                        </p:tgtEl>
                                      </p:cBhvr>
                                      <p:by x="60000" y="60000"/>
                                    </p:animScale>
                                  </p:childTnLst>
                                </p:cTn>
                              </p:par>
                            </p:childTnLst>
                          </p:cTn>
                        </p:par>
                      </p:childTnLst>
                    </p:cTn>
                  </p:par>
                  <p:par>
                    <p:cTn id="10" fill="hold">
                      <p:stCondLst>
                        <p:cond delay="indefinite"/>
                      </p:stCondLst>
                      <p:childTnLst>
                        <p:par>
                          <p:cTn id="11" fill="hold">
                            <p:stCondLst>
                              <p:cond delay="0"/>
                            </p:stCondLst>
                            <p:childTnLst>
                              <p:par>
                                <p:cTn id="12" presetID="22" presetClass="exit" presetSubtype="1" fill="hold" nodeType="clickEffect">
                                  <p:stCondLst>
                                    <p:cond delay="0"/>
                                  </p:stCondLst>
                                  <p:childTnLst>
                                    <p:animEffect transition="out" filter="wipe(up)">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5"/>
                                        </p:tgtEl>
                                      </p:cBhvr>
                                      <p:by x="0" y="0"/>
                                    </p:animScale>
                                  </p:childTnLst>
                                </p:cTn>
                              </p:par>
                              <p:par>
                                <p:cTn id="24" presetID="42" presetClass="path" presetSubtype="0" decel="100000" fill="hold" nodeType="withEffect">
                                  <p:stCondLst>
                                    <p:cond delay="500"/>
                                  </p:stCondLst>
                                  <p:childTnLst>
                                    <p:animMotion origin="layout" path="M -0.13544 0.00068 L 1.05693E-6 1.42079E-6 " pathEditMode="relative" rAng="0" ptsTypes="AA">
                                      <p:cBhvr>
                                        <p:cTn id="25" dur="500" fill="hold"/>
                                        <p:tgtEl>
                                          <p:spTgt spid="5"/>
                                        </p:tgtEl>
                                        <p:attrNameLst>
                                          <p:attrName>ppt_x</p:attrName>
                                          <p:attrName>ppt_y</p:attrName>
                                        </p:attrNameLst>
                                      </p:cBhvr>
                                      <p:rCtr x="6765" y="-45"/>
                                    </p:animMotion>
                                  </p:childTnLst>
                                </p:cTn>
                              </p:par>
                              <p:par>
                                <p:cTn id="26" presetID="1" presetClass="entr" presetSubtype="0" fill="hold" nodeType="withEffect">
                                  <p:stCondLst>
                                    <p:cond delay="500"/>
                                  </p:stCondLst>
                                  <p:childTnLst>
                                    <p:set>
                                      <p:cBhvr>
                                        <p:cTn id="27" dur="1" fill="hold">
                                          <p:stCondLst>
                                            <p:cond delay="0"/>
                                          </p:stCondLst>
                                        </p:cTn>
                                        <p:tgtEl>
                                          <p:spTgt spid="19"/>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500" fill="hold"/>
                                        <p:tgtEl>
                                          <p:spTgt spid="19"/>
                                        </p:tgtEl>
                                      </p:cBhvr>
                                      <p:by x="0" y="0"/>
                                    </p:animScale>
                                  </p:childTnLst>
                                </p:cTn>
                              </p:par>
                              <p:par>
                                <p:cTn id="30" presetID="42" presetClass="path" presetSubtype="0" decel="100000" fill="hold" nodeType="withEffect">
                                  <p:stCondLst>
                                    <p:cond delay="500"/>
                                  </p:stCondLst>
                                  <p:childTnLst>
                                    <p:animMotion origin="layout" path="M 0.13544 0.00091 L -9.446E-7 -2.10168E-6 " pathEditMode="relative" rAng="0" ptsTypes="AA">
                                      <p:cBhvr>
                                        <p:cTn id="31" dur="500" fill="hold"/>
                                        <p:tgtEl>
                                          <p:spTgt spid="19"/>
                                        </p:tgtEl>
                                        <p:attrNameLst>
                                          <p:attrName>ppt_x</p:attrName>
                                          <p:attrName>ppt_y</p:attrName>
                                        </p:attrNameLst>
                                      </p:cBhvr>
                                      <p:rCtr x="-677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750A99CB-C201-4AC0-83E3-D27190A82074}" vid="{ACAB9C74-80B6-439E-ADE9-F57FD616B89F}"/>
    </a:ext>
  </a:ext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5.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1_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750A99CB-C201-4AC0-83E3-D27190A82074}" vid="{ACAB9C74-80B6-439E-ADE9-F57FD616B89F}"/>
    </a:ext>
  </a:extLst>
</a:theme>
</file>

<file path=ppt/theme/theme7.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Key_x0020_Resource xmlns="a304e8bd-da18-4739-9c2c-2307b551e04d" xsi:nil="true"/>
    <LastSharedByUser xmlns="14d34310-60a1-48d3-a613-fb02139ea576">girijas@microsoft.com</LastSharedByUser>
    <SharedWithUsers xmlns="14d34310-60a1-48d3-a613-fb02139ea576">
      <UserInfo>
        <DisplayName>Jim Harrer</DisplayName>
        <AccountId>1764</AccountId>
        <AccountType/>
      </UserInfo>
      <UserInfo>
        <DisplayName>Jon Fancey</DisplayName>
        <AccountId>2605</AccountId>
        <AccountType/>
      </UserInfo>
      <UserInfo>
        <DisplayName>Vladimir Vinogradsky</DisplayName>
        <AccountId>2786</AccountId>
        <AccountType/>
      </UserInfo>
      <UserInfo>
        <DisplayName>Kevin Lam</DisplayName>
        <AccountId>2607</AccountId>
        <AccountType/>
      </UserInfo>
    </SharedWithUsers>
    <LastSharedByTime xmlns="14d34310-60a1-48d3-a613-fb02139ea576">2016-10-08T01:57:40+00:00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AC80BC3ED5A274E884E459649E792B3" ma:contentTypeVersion="8" ma:contentTypeDescription="Create a new document." ma:contentTypeScope="" ma:versionID="4790d3f79872f145ed0fd5938c103397">
  <xsd:schema xmlns:xsd="http://www.w3.org/2001/XMLSchema" xmlns:xs="http://www.w3.org/2001/XMLSchema" xmlns:p="http://schemas.microsoft.com/office/2006/metadata/properties" xmlns:ns2="14d34310-60a1-48d3-a613-fb02139ea576" xmlns:ns3="a304e8bd-da18-4739-9c2c-2307b551e04d" targetNamespace="http://schemas.microsoft.com/office/2006/metadata/properties" ma:root="true" ma:fieldsID="0a875bf5ad4d375a2f17cc3baa05d7d0" ns2:_="" ns3:_="">
    <xsd:import namespace="14d34310-60a1-48d3-a613-fb02139ea576"/>
    <xsd:import namespace="a304e8bd-da18-4739-9c2c-2307b551e04d"/>
    <xsd:element name="properties">
      <xsd:complexType>
        <xsd:sequence>
          <xsd:element name="documentManagement">
            <xsd:complexType>
              <xsd:all>
                <xsd:element ref="ns2:SharedWithUsers" minOccurs="0"/>
                <xsd:element ref="ns2:SharedWithDetails" minOccurs="0"/>
                <xsd:element ref="ns3:Key_x0020_Resource"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d34310-60a1-48d3-a613-fb02139ea57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304e8bd-da18-4739-9c2c-2307b551e04d" elementFormDefault="qualified">
    <xsd:import namespace="http://schemas.microsoft.com/office/2006/documentManagement/types"/>
    <xsd:import namespace="http://schemas.microsoft.com/office/infopath/2007/PartnerControls"/>
    <xsd:element name="Key_x0020_Resource" ma:index="10" nillable="true" ma:displayName="Key Resource" ma:internalName="Key_x0020_Resourc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A55859-9269-463A-B36A-A6C906DA6714}">
  <ds:schemaRefs>
    <ds:schemaRef ds:uri="http://purl.org/dc/elements/1.1/"/>
    <ds:schemaRef ds:uri="http://schemas.openxmlformats.org/package/2006/metadata/core-properties"/>
    <ds:schemaRef ds:uri="http://schemas.microsoft.com/office/infopath/2007/PartnerControls"/>
    <ds:schemaRef ds:uri="14d34310-60a1-48d3-a613-fb02139ea576"/>
    <ds:schemaRef ds:uri="http://purl.org/dc/terms/"/>
    <ds:schemaRef ds:uri="http://schemas.microsoft.com/office/2006/metadata/properties"/>
    <ds:schemaRef ds:uri="http://schemas.microsoft.com/office/2006/documentManagement/types"/>
    <ds:schemaRef ds:uri="a304e8bd-da18-4739-9c2c-2307b551e04d"/>
    <ds:schemaRef ds:uri="http://www.w3.org/XML/1998/namespace"/>
    <ds:schemaRef ds:uri="http://purl.org/dc/dcmitype/"/>
  </ds:schemaRefs>
</ds:datastoreItem>
</file>

<file path=customXml/itemProps2.xml><?xml version="1.0" encoding="utf-8"?>
<ds:datastoreItem xmlns:ds="http://schemas.openxmlformats.org/officeDocument/2006/customXml" ds:itemID="{A257B55E-A29A-426B-B1CD-29A84E70B688}">
  <ds:schemaRefs>
    <ds:schemaRef ds:uri="http://schemas.microsoft.com/sharepoint/v3/contenttype/forms"/>
  </ds:schemaRefs>
</ds:datastoreItem>
</file>

<file path=customXml/itemProps3.xml><?xml version="1.0" encoding="utf-8"?>
<ds:datastoreItem xmlns:ds="http://schemas.openxmlformats.org/officeDocument/2006/customXml" ds:itemID="{2241DEAE-06A0-4F03-9880-5A7096CEBE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d34310-60a1-48d3-a613-fb02139ea576"/>
    <ds:schemaRef ds:uri="a304e8bd-da18-4739-9c2c-2307b551e0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7004</TotalTime>
  <Words>2963</Words>
  <Application>Microsoft Office PowerPoint</Application>
  <PresentationFormat>Widescreen</PresentationFormat>
  <Paragraphs>680</Paragraphs>
  <Slides>38</Slides>
  <Notes>21</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38</vt:i4>
      </vt:variant>
    </vt:vector>
  </HeadingPairs>
  <TitlesOfParts>
    <vt:vector size="53" baseType="lpstr">
      <vt:lpstr>Arial</vt:lpstr>
      <vt:lpstr>Calibri</vt:lpstr>
      <vt:lpstr>Consolas</vt:lpstr>
      <vt:lpstr>Segoe UI</vt:lpstr>
      <vt:lpstr>Segoe UI Light</vt:lpstr>
      <vt:lpstr>Segoe UI Semibold</vt:lpstr>
      <vt:lpstr>Segoe UI Semilight</vt:lpstr>
      <vt:lpstr>Wingdings</vt:lpstr>
      <vt:lpstr>6-50001_WPC 2016 Breakout Template</vt:lpstr>
      <vt:lpstr>5-50033_TR23_BO_CT_Template</vt:lpstr>
      <vt:lpstr>1_5-30721_Build_2016_Template_Light</vt:lpstr>
      <vt:lpstr>5-50002_Ignite_Breakout_Template</vt:lpstr>
      <vt:lpstr>2_5-30721_Build_2016_Template_Light</vt:lpstr>
      <vt:lpstr>1_6-50001_WPC 2016 Breakout Template</vt:lpstr>
      <vt:lpstr>1_5-50002_Ignite_Breakout_Template</vt:lpstr>
      <vt:lpstr>Microsoft Hybrid Integration Platform Enterprise Integration</vt:lpstr>
      <vt:lpstr>Why is integration more important now than ever?</vt:lpstr>
      <vt:lpstr>Integration at the center of digital transformation</vt:lpstr>
      <vt:lpstr>Straddling two worlds</vt:lpstr>
      <vt:lpstr>The rise of APIs</vt:lpstr>
      <vt:lpstr>Nearly 40% Of US Enterprises Will Adopt API Management Solutions By 2020</vt:lpstr>
      <vt:lpstr>Enable digital transformation using  an API led economy</vt:lpstr>
      <vt:lpstr>Microsoft Integration Platform</vt:lpstr>
      <vt:lpstr>Microsoft’s Hybrid Integration Platform</vt:lpstr>
      <vt:lpstr>Managed connectors </vt:lpstr>
      <vt:lpstr>Spectrum of connectors</vt:lpstr>
      <vt:lpstr>Breadth of Azure services</vt:lpstr>
      <vt:lpstr>True on-premises and cloud connectivity</vt:lpstr>
      <vt:lpstr>Orchestrate anything</vt:lpstr>
      <vt:lpstr>Azure API Management</vt:lpstr>
      <vt:lpstr>Azure API Management</vt:lpstr>
      <vt:lpstr>PowerPoint Presentation</vt:lpstr>
      <vt:lpstr>The API-enabled network</vt:lpstr>
      <vt:lpstr>Azure Logic Apps</vt:lpstr>
      <vt:lpstr>Azure Logic Apps</vt:lpstr>
      <vt:lpstr>Message Handling</vt:lpstr>
      <vt:lpstr>Enterprise messaging</vt:lpstr>
      <vt:lpstr>PowerPoint Presentation</vt:lpstr>
      <vt:lpstr>Debugging and History</vt:lpstr>
      <vt:lpstr>Logic Apps Tracking </vt:lpstr>
      <vt:lpstr>Tracking Experience</vt:lpstr>
      <vt:lpstr>BizTalk Server 2016</vt:lpstr>
      <vt:lpstr>Microsoft BizTalk Server</vt:lpstr>
      <vt:lpstr>Why BizTalk Server 2016?</vt:lpstr>
      <vt:lpstr>Hybrid Connectivity</vt:lpstr>
      <vt:lpstr>Azure Service Bus</vt:lpstr>
      <vt:lpstr>Azure Service Bus</vt:lpstr>
      <vt:lpstr>The basics of a queue</vt:lpstr>
      <vt:lpstr>Topics &amp; Subscriptions</vt:lpstr>
      <vt:lpstr>Relay: Real-time communication proxy</vt:lpstr>
      <vt:lpstr>Resources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Integration</dc:title>
  <dc:creator>Girija Sathyamurthy</dc:creator>
  <cp:lastModifiedBy>Jon Fancey</cp:lastModifiedBy>
  <cp:revision>97</cp:revision>
  <dcterms:created xsi:type="dcterms:W3CDTF">2016-10-05T17:44:15Z</dcterms:created>
  <dcterms:modified xsi:type="dcterms:W3CDTF">2017-03-13T04:47:38Z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0x0101008AC80BC3ED5A274E884E459649E792B3</vt:lpwstr>
  </property>
</Properties>
</file>